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0" r:id="rId3"/>
    <p:sldId id="263" r:id="rId4"/>
    <p:sldId id="264" r:id="rId5"/>
    <p:sldId id="265" r:id="rId6"/>
    <p:sldId id="270" r:id="rId7"/>
    <p:sldId id="267" r:id="rId8"/>
    <p:sldId id="281" r:id="rId9"/>
    <p:sldId id="272" r:id="rId10"/>
    <p:sldId id="273" r:id="rId11"/>
    <p:sldId id="274" r:id="rId12"/>
    <p:sldId id="275" r:id="rId13"/>
    <p:sldId id="276" r:id="rId14"/>
    <p:sldId id="317" r:id="rId15"/>
    <p:sldId id="319" r:id="rId16"/>
    <p:sldId id="318" r:id="rId17"/>
    <p:sldId id="320" r:id="rId18"/>
    <p:sldId id="277" r:id="rId19"/>
    <p:sldId id="278" r:id="rId20"/>
    <p:sldId id="321" r:id="rId21"/>
    <p:sldId id="314" r:id="rId22"/>
    <p:sldId id="282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307" r:id="rId31"/>
    <p:sldId id="308" r:id="rId32"/>
    <p:sldId id="309" r:id="rId33"/>
    <p:sldId id="310" r:id="rId34"/>
    <p:sldId id="311" r:id="rId35"/>
    <p:sldId id="312" r:id="rId36"/>
    <p:sldId id="304" r:id="rId37"/>
    <p:sldId id="305" r:id="rId38"/>
    <p:sldId id="306" r:id="rId39"/>
    <p:sldId id="313" r:id="rId40"/>
    <p:sldId id="291" r:id="rId41"/>
    <p:sldId id="292" r:id="rId42"/>
    <p:sldId id="289" r:id="rId43"/>
    <p:sldId id="290" r:id="rId44"/>
  </p:sldIdLst>
  <p:sldSz cx="12192000" cy="6858000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75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E8E8E"/>
    <a:srgbClr val="FF0000"/>
    <a:srgbClr val="2A4562"/>
    <a:srgbClr val="0000FF"/>
    <a:srgbClr val="96C5D6"/>
    <a:srgbClr val="E7EAED"/>
    <a:srgbClr val="5F5FFF"/>
    <a:srgbClr val="C9E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8" autoAdjust="0"/>
    <p:restoredTop sz="86343" autoAdjust="0"/>
  </p:normalViewPr>
  <p:slideViewPr>
    <p:cSldViewPr snapToGrid="0">
      <p:cViewPr varScale="1">
        <p:scale>
          <a:sx n="48" d="100"/>
          <a:sy n="48" d="100"/>
        </p:scale>
        <p:origin x="831" y="24"/>
      </p:cViewPr>
      <p:guideLst>
        <p:guide orient="horz" pos="4224"/>
        <p:guide pos="7582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9C88D019-7D17-8A56-F884-0163D53FC0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5574744-1C19-8FAE-1C67-8188EFE2CF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85065-F31F-4AFD-9805-FF27B75C1D16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EB5201-E136-0283-CD3A-DC6B1DF5A2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C7EE3AC-710D-24C2-8D21-F42FD6E25F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D29F-1385-4A7B-A519-3B77AA6B5A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2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96393379-BC30-4866-A1F6-92C66794DCAA}" type="datetimeFigureOut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0B83DE4-140B-4F20-A597-67176C179D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51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05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7FAA1-D565-3C8F-DA46-2F8213C42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6264276-4328-CAF6-9272-7605CFE24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A18BB4-E337-7051-E4AC-FA75C12B4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8BFD59-D70E-8E08-83DB-45F51AF62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4813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16768-53C3-0B48-2FF6-010EFCF5B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6479FE4-2E03-EB64-177F-19B1C6277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8F76BDD-1EB3-E541-CA4E-21CFF8E15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7860AC-87AF-25D7-8C7E-15557D108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275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B01DA-90FB-208E-1B76-95E40B5A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562518B-5B7B-034B-D796-75A05C72F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2C02F75-136F-95FE-28C1-738D2B9CE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AE492D1-E5F1-B892-AA13-053D26047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036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DB60E-9D80-6851-6FA8-A362CF0BA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5E2185-A5D4-7147-AD26-5286D0F9B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710F04B-1438-FD3B-FB2A-FF928EF91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7A21E9-B688-6551-2060-555B2FCEA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119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B1A08-873B-A2F9-50B3-6E78679C8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1FA85BF-4C07-2FF9-CC7B-65970D9C5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7A1C6E0-31D6-9D16-5D34-76755F27C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786F47-FA93-E4AC-E2EA-4219E0BE1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524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BDC45-F93F-635A-626B-3CB87A6CC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8104013-AEAF-C6CB-83DF-37A1878D4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053689-C535-C2A3-09AB-B4D1E52C2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E81B1D-ADF2-1331-6059-BED26B2BC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74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016B6-F7EF-A53B-9969-2649EA86E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64AC0E-28E5-3BF0-A8CC-7F0802303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110675D-2B0B-8449-85EC-8848C09B1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04E54C-80B1-2106-0CC3-060DCEEFD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775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8FF0F-3D91-B719-02A5-DCF5F15B5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910AC3E-A962-1C23-42BE-943230656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7D9907E-6FA9-5FAF-6DAD-ED9450570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AC3A47-D942-7015-6058-146D53DB0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839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8C0D1-3E93-6B21-079C-75E11A5D8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E3356E7-075C-3073-5794-D51ECD5F7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5AB106-F545-BFCD-C7BF-BCE05831A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4DAA0B-39BA-FF72-4146-F9BD08C8F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159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211D4-A8FD-EEAE-54A7-AC4254E53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D515C0-EF8F-DCC1-A5EA-C510B955B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6798542-EEE4-F303-BD57-52AAEE903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AB35BE-E5C1-DC13-C367-B24EF69CF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60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D206C-0D37-A6FF-547E-35CFEE6BA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D0B8E2-6E74-23FE-570F-211B6E0CC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B968FB5-86E8-8D6D-9496-ED6B843DF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8F4333-CF14-5FDD-2379-D6843DC3C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688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97B2C-F141-BA51-73ED-0FBB6984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CC5733-26F1-5057-5E27-DE3C52B2C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E6E30DD-EEBA-DECC-6B69-36B207927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EFB738-0A0C-24B5-949E-95FF4E375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979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87A76-F24B-E10C-9E4E-D43ED1A7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827C0F7-3E4E-5F70-37A2-3240B8493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30D820A-A159-4FE5-E14F-D5D53FABD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F52BF9-8DD0-BE65-D1B2-130ADBE6D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655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738C3-8AF2-041A-ECFC-228F8CCD2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389881B-2786-0CB1-0AA7-0A4954796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2513F9-CCAB-16D0-CF79-6AF76825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8DEC2A-10BA-55A0-276E-DD98C493D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417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5ED81-132A-9EF5-36AF-F6E49F153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205CCB3-1AC6-7AC0-1753-6D7922DE0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AE5231B-DE35-03DE-A17B-5AA7F6CF1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645339-C48C-8E05-A423-CF73E6141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350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340C6-038E-DF71-B347-E3D89DAC6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27C071-DD8F-32B3-0F75-DF32944F4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AEBE3D3-D8D5-8D9B-6EF0-13418A0FD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8ACAC7-EEBA-986F-7A4B-74A421592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434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6EC82-63C5-731E-163F-F6D74F19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9755386-CEA8-96B3-5E5F-A10C5AA5F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95C546-393A-8905-2839-219346603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2CD643-B94B-CFD2-3338-308759D30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513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A11FE-0F0F-665A-394F-AF9DA67D6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7283B27-8E68-6875-307E-5B8730742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FEA1F9-6E78-B376-38B8-573565887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078C6C-4C9D-2DA3-CCBA-596E9EFF1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6363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905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4E36-0469-0837-4014-394C6437E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3AA6FC-79FE-8824-2EE7-6C8E0010B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86E5C16-5D8D-D19C-05E9-A70A9C9FC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689912-F874-9EA3-075F-2C97ED0AC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037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44FDC-6163-4E18-7C11-D5067ECBD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B84757B-F4E3-33FD-01D2-520AB4FB6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F0FC70-01DB-F894-214F-457444CCF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59D721-025E-BFE6-BD74-7DD395FCE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74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C078B-D53A-AD81-6F3C-CD967F317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5130554-E933-D01C-1C0C-1866FE91B2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28AAF70-25C9-9837-89E5-FD90B22F3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A671A2-DAD7-F3A0-E773-E3C9A5B3A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991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5D3C8-A531-38A8-FA1F-A18A0BD29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02FB130-F51F-C925-6749-A732689D5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1149F7-A3B8-8E1A-1956-5795B5720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37E5EE-C3DE-F024-0B37-50259D2C1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82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137AE-9382-1609-7A44-D2A26FD4B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264092-81A3-502F-D4DA-B75EF8073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2FFD6E6-3526-1BD2-AA3F-128FDA7C0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C5E7B2-F161-739B-BA92-B6C0FDE8C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00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00479-0A90-A5EB-1491-61374011F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FCB7B6-556E-7B06-E267-ED7FF8D1B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F281258-B514-6CBA-F074-E5DD5EBAD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A23816-2FA7-0DAF-4455-8EB9D517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39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F5C14-8D18-6061-D1C4-A3B38FDB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6CA3EF8-F331-9B0B-638A-A380EBD6E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531242-C313-D312-A340-8CC79ECD2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C1A244-BF08-1EEE-61F9-B829453BE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93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C6A5E-DF06-6506-5642-F36FAEE15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DC927B2-7907-03B2-99CD-18B95F3D4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F00FF94-4F69-982D-C15B-23C8341E4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F2BC41-BC61-43CC-8382-939A05A27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725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94E5A-2A28-1B2A-5120-ACE3DFE72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7ACF20-2E73-2E09-30EB-FB8C5D20E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20025B-A8F6-924D-56F8-25EFC3D55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2C862E-7600-E4BA-5E38-693E174F6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079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97708-7B16-7222-3393-96A50D91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B6D5DA-B912-288A-47FB-A544D0999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B06AE2-9104-94BF-3842-B8D334F83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78C085-7929-1D53-5C33-3BD801446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3DE4-140B-4F20-A597-67176C179D9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17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CCDD3E-64DE-949C-1351-CA75C8752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2BDFD2F-A5E9-F900-5A7F-C938026D2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DBF23E-21D9-D183-C786-45B40B5E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ADD5-35F1-429E-98F1-DD368060A75C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042E88-A6B4-AFEB-F4D4-687568F0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101345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B50273-E83C-D859-60AD-EE3E13CD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55737" y="6283908"/>
            <a:ext cx="480526" cy="365125"/>
          </a:xfrm>
        </p:spPr>
        <p:txBody>
          <a:bodyPr/>
          <a:lstStyle>
            <a:lvl1pPr algn="ctr">
              <a:defRPr/>
            </a:lvl1pPr>
          </a:lstStyle>
          <a:p>
            <a:fld id="{B89CA71F-39E9-47EB-990C-5FAD65710A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27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05B31F-7282-C0E5-6178-C65B8DCF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C9D3353-F263-3562-1F44-9BED0E109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1BAEE4-43F0-A575-C5F4-168E9538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19B3-C84A-4FC4-A9C5-2DC4A58D3DF2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A96CD3-818D-1A5D-1553-A7591F1F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2BB954-7740-625F-2D6B-EB8D14D5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08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1A9C67B-322A-7B60-48D0-470E0AEA5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F0E07F6-8137-4B5D-9F53-5F0855D8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0D46AC-CFB7-205E-E048-BC71E74D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549-C1C0-47DE-8DBF-289EF069CDC6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6636A8-E10A-C83C-175C-6F8A89A6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83155E-E03F-BCE1-4883-A1B1335F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86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36D070-A01B-6A55-F797-9F82DBD5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E86B03-629B-73A5-79B2-AE3B543C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AA47EF-A4F1-0379-F10F-BB5A31DA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8110-1597-426F-AF1C-1F40B46E1607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211316-9F18-2019-C876-37F9F864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8904C8-E4F6-D632-E29B-46B76D32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09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44B798-7281-05B9-3792-1ABA3E87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907DF5-30B2-3358-A4F6-96AE3B66F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1AE9A1-E057-51A4-A4FF-4172221F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D2D-363E-4D39-BA97-4BBF62D033F3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1B4B05-7B5C-77B3-B823-80B5AC0D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557D41-FB6A-C939-FF42-53354986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043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8128D5-3F0A-838B-B675-77ADC830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D40199-D8D1-9370-010C-686C76843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DE1C7A-B1A4-43A5-5166-83573EF3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650E52-772B-810B-666B-0FF1A7A3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83DD-8BD8-41CD-A52F-8A1444CAE03A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DACBAC-E34E-C4EB-A494-F480F8AE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BB9F4C-A272-D80A-AB22-9B4C265F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95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5DFE34-B42E-7AB0-FF3A-E73AC27B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6BD251-C7CC-EC52-95CC-6169CE17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5DB2D0-27BD-363B-DAD5-ECB64BD65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EF3C1A9-9FA4-47B2-8805-2C82DF99E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B847F5-7089-1A00-DC31-9C6C527A0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C2FEA6-88C3-562A-E7B9-E0DCFDA8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32FC-06AA-4E14-B038-67CADAD1EDAD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1EA2095-B820-ADA3-754F-5685968D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8D8CE26-9ECF-E198-787C-2FCB0DED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7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0012FA-0F11-F60F-190E-B08F1507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B71683-6B1A-9181-3CB5-E4363679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80C5-EF4C-47F5-9A2F-5390934DC7A1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5EC023F-39D6-9A18-2073-E83C32AD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728C4B8-8050-34CA-F9BA-EBF7A185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62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C60AFC5-6332-C6C1-182C-15693D85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A4DF-F4AF-4F63-8406-B23434659BC5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BF68D6B-1DF8-1278-FE02-CF52CDFA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8B60E3-64E0-7D65-2184-F244011A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28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2F6131-5030-9A30-8936-8DA973A7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77721C-345C-5C28-F52B-592344645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48ED54-C833-4673-EBD1-9DE980DD4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B338E3E-3557-92C3-C8FD-F7D82AC3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8A61-C069-41FE-A966-69311BB25A5D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85BC3A-B15B-7FFD-3559-75B09128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E14820-74CA-CE7D-170C-D473B37F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539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398DF-3745-D464-04BC-E350E44D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AF594-9BF6-F6A1-9B71-8EE38EF1D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80D8AB-871F-059E-EBB3-08B548741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AC7D0D-E583-606A-53FC-0106F89B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77C-7B37-45F0-AE8A-789181117288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34E9D3-3124-DBDA-EEA2-7180F575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661E8A-875C-3720-DCEB-AEE7FAA6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45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B54537B-1078-FDC0-95B9-6AE67668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6D8872-1CA0-3C68-572F-E03155CE1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3BEFD6-DEA6-0553-6F6D-B7D1ADA2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5E5702-F653-45E0-AE08-4E3421FCED9A}" type="datetime1">
              <a:rPr lang="ko-KR" altLang="en-US" smtClean="0"/>
              <a:t>2025-08-28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B552E5-499A-C67F-EDBC-7785B523D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AB2602-0875-583E-DAE7-BA484837B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9CA71F-39E9-47EB-990C-5FAD65710A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46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paperswithcode.com/dataset/bookcorpus" TargetMode="External"/><Relationship Id="rId4" Type="http://schemas.openxmlformats.org/officeDocument/2006/relationships/hyperlink" Target="https://huggingface.co/datasets/bookcorpu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8CD3882-7D3A-DE27-758D-11DB153D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173" y="4218129"/>
            <a:ext cx="1868977" cy="183931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2832698-3C2C-7CC1-C835-9E8D4A6FBE9E}"/>
              </a:ext>
            </a:extLst>
          </p:cNvPr>
          <p:cNvSpPr/>
          <p:nvPr/>
        </p:nvSpPr>
        <p:spPr>
          <a:xfrm>
            <a:off x="976867" y="1142642"/>
            <a:ext cx="10238266" cy="4564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ea typeface="Noto Sans KR" panose="020B0200000000000000" pitchFamily="50" charset="-127"/>
              </a:rPr>
              <a:t>DS Paper Review</a:t>
            </a:r>
            <a:endParaRPr lang="ko-KR" altLang="en-US" sz="2000" b="1" dirty="0">
              <a:ea typeface="Noto Sans KR" panose="020B0200000000000000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0D0F5AC-AC34-8D8E-6108-17F34F311765}"/>
              </a:ext>
            </a:extLst>
          </p:cNvPr>
          <p:cNvSpPr/>
          <p:nvPr/>
        </p:nvSpPr>
        <p:spPr>
          <a:xfrm>
            <a:off x="809797" y="1587194"/>
            <a:ext cx="10572403" cy="1810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000" b="1" dirty="0"/>
              <a:t>“GPT-1: The Foundation of Generative Language Models – Architecture, Training, and Experimental Insights”</a:t>
            </a:r>
            <a:endParaRPr lang="en-US" altLang="ko-KR" sz="3000" b="1" dirty="0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D7CB333-0FB6-1CFF-1F74-1F9B25BBDF50}"/>
              </a:ext>
            </a:extLst>
          </p:cNvPr>
          <p:cNvSpPr/>
          <p:nvPr/>
        </p:nvSpPr>
        <p:spPr>
          <a:xfrm>
            <a:off x="2484171" y="3506522"/>
            <a:ext cx="7223657" cy="743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>
                <a:ea typeface="Noto Sans KR" panose="020B0200000000000000" pitchFamily="50" charset="-127"/>
              </a:rPr>
              <a:t>“Improving Language Understanding </a:t>
            </a:r>
          </a:p>
          <a:p>
            <a:pPr algn="ctr"/>
            <a:r>
              <a:rPr lang="en-US" altLang="ko-KR" sz="2800" b="1">
                <a:ea typeface="Noto Sans KR" panose="020B0200000000000000" pitchFamily="50" charset="-127"/>
              </a:rPr>
              <a:t>by Generative Pre-Training”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FC3FE3D-994F-FD20-D803-D35E2FC3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A4FEB08-77BC-EB1A-8B0E-2E2F11CDE04B}"/>
              </a:ext>
            </a:extLst>
          </p:cNvPr>
          <p:cNvCxnSpPr/>
          <p:nvPr/>
        </p:nvCxnSpPr>
        <p:spPr>
          <a:xfrm>
            <a:off x="961101" y="3200400"/>
            <a:ext cx="10238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4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5F682-86E0-A36C-8E7B-41127487E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4363607-8B27-7677-1E55-95858DDF8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F6CD806-67CC-41B4-51B7-F2CF8D51C82F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Generating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D645937-0357-5356-9A5F-E5DB55B99F04}"/>
              </a:ext>
            </a:extLst>
          </p:cNvPr>
          <p:cNvSpPr/>
          <p:nvPr/>
        </p:nvSpPr>
        <p:spPr>
          <a:xfrm>
            <a:off x="1034017" y="1103057"/>
            <a:ext cx="10799664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400" b="1"/>
              <a:t> </a:t>
            </a:r>
            <a:r>
              <a:rPr lang="en-US" altLang="ko-KR" sz="2400" b="1"/>
              <a:t>ex) </a:t>
            </a:r>
            <a:r>
              <a:rPr lang="ko-KR" altLang="en-US" sz="2400" b="1"/>
              <a:t>저는 사람 입니다</a:t>
            </a:r>
            <a:endParaRPr lang="en-US" altLang="ko-KR" sz="2400" b="1"/>
          </a:p>
          <a:p>
            <a:pPr>
              <a:lnSpc>
                <a:spcPct val="150000"/>
              </a:lnSpc>
            </a:pP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DB310F8-975F-8F81-C152-49FF3859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7C291A8-1756-E2C7-3A22-A33E0EE88F94}"/>
              </a:ext>
            </a:extLst>
          </p:cNvPr>
          <p:cNvSpPr/>
          <p:nvPr/>
        </p:nvSpPr>
        <p:spPr>
          <a:xfrm>
            <a:off x="7803931" y="2960820"/>
            <a:ext cx="2012730" cy="1059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/>
              <a:t>GPT</a:t>
            </a:r>
            <a:endParaRPr lang="ko-KR" altLang="en-US" sz="4400" b="1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868E2F8-1F96-671F-3674-682A75CF66B2}"/>
              </a:ext>
            </a:extLst>
          </p:cNvPr>
          <p:cNvSpPr/>
          <p:nvPr/>
        </p:nvSpPr>
        <p:spPr>
          <a:xfrm>
            <a:off x="1648878" y="1910830"/>
            <a:ext cx="10426447" cy="39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ko-KR" altLang="en-US" sz="2000" b="1"/>
              <a:t>∙ </a:t>
            </a:r>
            <a:r>
              <a:rPr lang="en-US" altLang="ko-KR" sz="2000" b="1"/>
              <a:t>1. </a:t>
            </a:r>
            <a:r>
              <a:rPr lang="ko-KR" altLang="en-US" sz="2000" b="1"/>
              <a:t>저는 </a:t>
            </a:r>
            <a:r>
              <a:rPr lang="en-US" altLang="ko-KR" sz="2000" b="1">
                <a:sym typeface="Wingdings" panose="05000000000000000000" pitchFamily="2" charset="2"/>
              </a:rPr>
              <a:t> </a:t>
            </a:r>
            <a:r>
              <a:rPr lang="ko-KR" altLang="en-US" sz="2000" b="1">
                <a:sym typeface="Wingdings" panose="05000000000000000000" pitchFamily="2" charset="2"/>
              </a:rPr>
              <a:t>사람</a:t>
            </a:r>
            <a:endParaRPr lang="en-US" altLang="ko-KR" sz="2000" b="1"/>
          </a:p>
          <a:p>
            <a:pPr>
              <a:lnSpc>
                <a:spcPct val="140000"/>
              </a:lnSpc>
            </a:pPr>
            <a:r>
              <a:rPr lang="ko-KR" altLang="en-US" sz="2000" b="1"/>
              <a:t>∙ </a:t>
            </a:r>
            <a:r>
              <a:rPr lang="en-US" altLang="ko-KR" sz="2000" b="1"/>
              <a:t>2. </a:t>
            </a:r>
            <a:r>
              <a:rPr lang="ko-KR" altLang="en-US" sz="2000" b="1"/>
              <a:t>저는 사람 </a:t>
            </a:r>
            <a:r>
              <a:rPr lang="en-US" altLang="ko-KR" sz="2000" b="1">
                <a:sym typeface="Wingdings" panose="05000000000000000000" pitchFamily="2" charset="2"/>
              </a:rPr>
              <a:t> </a:t>
            </a:r>
            <a:r>
              <a:rPr lang="ko-KR" altLang="en-US" sz="2000" b="1">
                <a:sym typeface="Wingdings" panose="05000000000000000000" pitchFamily="2" charset="2"/>
              </a:rPr>
              <a:t>입니다</a:t>
            </a:r>
            <a:endParaRPr lang="en-US" altLang="ko-KR" sz="2000" b="1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lang="ko-KR" altLang="en-US" sz="2000" b="1"/>
              <a:t>∙ </a:t>
            </a:r>
            <a:r>
              <a:rPr lang="en-US" altLang="ko-KR" sz="2000" b="1"/>
              <a:t>3. </a:t>
            </a:r>
            <a:r>
              <a:rPr lang="ko-KR" altLang="en-US" sz="2000" b="1"/>
              <a:t>저는 사람 입니다 </a:t>
            </a:r>
            <a:r>
              <a:rPr lang="en-US" altLang="ko-KR" sz="2000" b="1">
                <a:sym typeface="Wingdings" panose="05000000000000000000" pitchFamily="2" charset="2"/>
              </a:rPr>
              <a:t> &lt;eos&gt; (</a:t>
            </a:r>
            <a:r>
              <a:rPr lang="ko-KR" altLang="en-US" sz="2000" b="1">
                <a:sym typeface="Wingdings" panose="05000000000000000000" pitchFamily="2" charset="2"/>
              </a:rPr>
              <a:t>종료</a:t>
            </a:r>
            <a:r>
              <a:rPr lang="en-US" altLang="ko-KR" sz="2000" b="1">
                <a:sym typeface="Wingdings" panose="05000000000000000000" pitchFamily="2" charset="2"/>
              </a:rPr>
              <a:t>!)  </a:t>
            </a:r>
            <a:endParaRPr lang="en-US" altLang="ko-KR" sz="2000" b="1">
              <a:solidFill>
                <a:srgbClr val="00B0F0"/>
              </a:solidFill>
            </a:endParaRPr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b="1"/>
          </a:p>
          <a:p>
            <a:endParaRPr lang="en-US" altLang="ko-KR" sz="2000" b="1">
              <a:solidFill>
                <a:srgbClr val="8E8E8E"/>
              </a:solidFill>
            </a:endParaRPr>
          </a:p>
        </p:txBody>
      </p:sp>
      <p:sp>
        <p:nvSpPr>
          <p:cNvPr id="11" name="화살표: 위쪽 10">
            <a:extLst>
              <a:ext uri="{FF2B5EF4-FFF2-40B4-BE49-F238E27FC236}">
                <a16:creationId xmlns:a16="http://schemas.microsoft.com/office/drawing/2014/main" id="{A19FB1FA-32A5-2032-C6AB-617E7EF67478}"/>
              </a:ext>
            </a:extLst>
          </p:cNvPr>
          <p:cNvSpPr/>
          <p:nvPr/>
        </p:nvSpPr>
        <p:spPr>
          <a:xfrm>
            <a:off x="8702565" y="4183455"/>
            <a:ext cx="252249" cy="6445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12" name="화살표: 위쪽 11">
            <a:extLst>
              <a:ext uri="{FF2B5EF4-FFF2-40B4-BE49-F238E27FC236}">
                <a16:creationId xmlns:a16="http://schemas.microsoft.com/office/drawing/2014/main" id="{7F6237E5-44F4-FA95-D1C7-5EB9A05C40BE}"/>
              </a:ext>
            </a:extLst>
          </p:cNvPr>
          <p:cNvSpPr/>
          <p:nvPr/>
        </p:nvSpPr>
        <p:spPr>
          <a:xfrm>
            <a:off x="8697308" y="2191739"/>
            <a:ext cx="252249" cy="6445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83E69E3-92EC-3C3A-09E7-E6BA34586242}"/>
              </a:ext>
            </a:extLst>
          </p:cNvPr>
          <p:cNvSpPr/>
          <p:nvPr/>
        </p:nvSpPr>
        <p:spPr>
          <a:xfrm>
            <a:off x="8281590" y="1244984"/>
            <a:ext cx="3672913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b="1"/>
              <a:t>&lt;eos&gt;</a:t>
            </a:r>
          </a:p>
          <a:p>
            <a:pPr>
              <a:lnSpc>
                <a:spcPct val="150000"/>
              </a:lnSpc>
            </a:pP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1920A-D631-BE41-0659-3999173575D7}"/>
              </a:ext>
            </a:extLst>
          </p:cNvPr>
          <p:cNvSpPr/>
          <p:nvPr/>
        </p:nvSpPr>
        <p:spPr>
          <a:xfrm>
            <a:off x="7617035" y="4652907"/>
            <a:ext cx="3672913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b="1"/>
              <a:t>저는 사람 입니다</a:t>
            </a:r>
            <a:endParaRPr lang="en-US" altLang="ko-KR" sz="2400" b="1"/>
          </a:p>
          <a:p>
            <a:pPr>
              <a:lnSpc>
                <a:spcPct val="150000"/>
              </a:lnSpc>
            </a:pP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34B0E11-417F-02C0-E3C2-8BB91F5D2663}"/>
              </a:ext>
            </a:extLst>
          </p:cNvPr>
          <p:cNvSpPr/>
          <p:nvPr/>
        </p:nvSpPr>
        <p:spPr>
          <a:xfrm>
            <a:off x="902050" y="961130"/>
            <a:ext cx="10508632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•GPT</a:t>
            </a:r>
            <a:r>
              <a:rPr lang="ko-KR" altLang="en-US" sz="2400" b="1" dirty="0">
                <a:latin typeface="+mj-lt"/>
                <a:ea typeface="Noto Sans KR Black" panose="020B0200000000000000" pitchFamily="50" charset="-127"/>
              </a:rPr>
              <a:t>가 단어를 생성하는 방법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(</a:t>
            </a:r>
            <a:r>
              <a:rPr lang="ko-KR" altLang="en-US" sz="2400" b="1" dirty="0" err="1">
                <a:latin typeface="+mj-lt"/>
                <a:ea typeface="Noto Sans KR Black" panose="020B0200000000000000" pitchFamily="50" charset="-127"/>
              </a:rPr>
              <a:t>학습시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) 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  <a:sym typeface="Wingdings" panose="05000000000000000000" pitchFamily="2" charset="2"/>
              </a:rPr>
              <a:t>#Masked Multi Head Attention</a:t>
            </a:r>
            <a:endParaRPr lang="en-US" altLang="ko-KR" sz="2200" b="1" dirty="0">
              <a:latin typeface="+mj-lt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068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ACD01-7240-046D-93CE-3CD68B3F2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8766EE5-3261-24EC-DD79-7188BB98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E159EBA-F19D-9180-9135-F81487B6DE2A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Generating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560E884-4000-9709-9D6A-ED4917475119}"/>
              </a:ext>
            </a:extLst>
          </p:cNvPr>
          <p:cNvSpPr/>
          <p:nvPr/>
        </p:nvSpPr>
        <p:spPr>
          <a:xfrm>
            <a:off x="1034017" y="1103057"/>
            <a:ext cx="10799664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400" b="1"/>
              <a:t> </a:t>
            </a:r>
            <a:r>
              <a:rPr lang="en-US" altLang="ko-KR" sz="2400" b="1"/>
              <a:t>ex) </a:t>
            </a:r>
            <a:r>
              <a:rPr lang="ko-KR" altLang="en-US" sz="2400" b="1"/>
              <a:t>저는 사람 입니다</a:t>
            </a:r>
            <a:endParaRPr lang="en-US" altLang="ko-KR" sz="2400" b="1"/>
          </a:p>
          <a:p>
            <a:pPr>
              <a:lnSpc>
                <a:spcPct val="150000"/>
              </a:lnSpc>
            </a:pP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04B1107-5129-9DF7-EACA-156CAEEA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4EE0706-F95A-BD89-CF44-204DF9C57BAB}"/>
              </a:ext>
            </a:extLst>
          </p:cNvPr>
          <p:cNvSpPr/>
          <p:nvPr/>
        </p:nvSpPr>
        <p:spPr>
          <a:xfrm>
            <a:off x="7803931" y="2960820"/>
            <a:ext cx="2012730" cy="1059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/>
              <a:t>GPT</a:t>
            </a:r>
            <a:endParaRPr lang="ko-KR" altLang="en-US" sz="4400" b="1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96029F3-8AC7-DEA8-E5BB-46CD9B354161}"/>
              </a:ext>
            </a:extLst>
          </p:cNvPr>
          <p:cNvSpPr/>
          <p:nvPr/>
        </p:nvSpPr>
        <p:spPr>
          <a:xfrm>
            <a:off x="1648878" y="1910830"/>
            <a:ext cx="10426447" cy="39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ko-KR" altLang="en-US" sz="2000" b="1" dirty="0"/>
              <a:t>∙ </a:t>
            </a:r>
            <a:r>
              <a:rPr lang="en-US" altLang="ko-KR" sz="2000" b="1" dirty="0"/>
              <a:t>1. </a:t>
            </a:r>
            <a:r>
              <a:rPr lang="ko-KR" altLang="en-US" sz="2000" b="1" dirty="0"/>
              <a:t>저는 </a:t>
            </a:r>
            <a:r>
              <a:rPr lang="en-US" altLang="ko-KR" sz="2000" b="1" dirty="0">
                <a:sym typeface="Wingdings" panose="05000000000000000000" pitchFamily="2" charset="2"/>
              </a:rPr>
              <a:t> </a:t>
            </a:r>
            <a:r>
              <a:rPr lang="ko-KR" altLang="en-US" sz="2000" b="1" dirty="0">
                <a:sym typeface="Wingdings" panose="05000000000000000000" pitchFamily="2" charset="2"/>
              </a:rPr>
              <a:t>사람</a:t>
            </a:r>
            <a:endParaRPr lang="en-US" altLang="ko-KR" sz="2000" b="1" dirty="0"/>
          </a:p>
          <a:p>
            <a:pPr>
              <a:lnSpc>
                <a:spcPct val="140000"/>
              </a:lnSpc>
            </a:pPr>
            <a:r>
              <a:rPr lang="ko-KR" altLang="en-US" sz="2000" b="1" dirty="0"/>
              <a:t>∙ </a:t>
            </a:r>
            <a:r>
              <a:rPr lang="en-US" altLang="ko-KR" sz="2000" b="1" dirty="0"/>
              <a:t>2. </a:t>
            </a:r>
            <a:r>
              <a:rPr lang="ko-KR" altLang="en-US" sz="2000" b="1" dirty="0"/>
              <a:t>저는 사람 </a:t>
            </a:r>
            <a:r>
              <a:rPr lang="en-US" altLang="ko-KR" sz="2000" b="1" dirty="0">
                <a:sym typeface="Wingdings" panose="05000000000000000000" pitchFamily="2" charset="2"/>
              </a:rPr>
              <a:t> </a:t>
            </a:r>
            <a:r>
              <a:rPr lang="ko-KR" altLang="en-US" sz="2000" b="1" dirty="0">
                <a:sym typeface="Wingdings" panose="05000000000000000000" pitchFamily="2" charset="2"/>
              </a:rPr>
              <a:t>입니다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lang="ko-KR" altLang="en-US" sz="2000" b="1" dirty="0"/>
              <a:t>∙ </a:t>
            </a:r>
            <a:r>
              <a:rPr lang="en-US" altLang="ko-KR" sz="2000" b="1" dirty="0"/>
              <a:t>3. </a:t>
            </a:r>
            <a:r>
              <a:rPr lang="ko-KR" altLang="en-US" sz="2000" b="1" dirty="0"/>
              <a:t>저는 사람 입니다 </a:t>
            </a:r>
            <a:r>
              <a:rPr lang="en-US" altLang="ko-KR" sz="2000" b="1" dirty="0">
                <a:sym typeface="Wingdings" panose="05000000000000000000" pitchFamily="2" charset="2"/>
              </a:rPr>
              <a:t> &lt;</a:t>
            </a:r>
            <a:r>
              <a:rPr lang="en-US" altLang="ko-KR" sz="2000" b="1" dirty="0" err="1">
                <a:sym typeface="Wingdings" panose="05000000000000000000" pitchFamily="2" charset="2"/>
              </a:rPr>
              <a:t>eos</a:t>
            </a:r>
            <a:r>
              <a:rPr lang="en-US" altLang="ko-KR" sz="2000" b="1" dirty="0">
                <a:sym typeface="Wingdings" panose="05000000000000000000" pitchFamily="2" charset="2"/>
              </a:rPr>
              <a:t>&gt; (</a:t>
            </a:r>
            <a:r>
              <a:rPr lang="ko-KR" altLang="en-US" sz="2000" b="1" dirty="0">
                <a:sym typeface="Wingdings" panose="05000000000000000000" pitchFamily="2" charset="2"/>
              </a:rPr>
              <a:t>종료</a:t>
            </a:r>
            <a:r>
              <a:rPr lang="en-US" altLang="ko-KR" sz="2000" b="1" dirty="0">
                <a:sym typeface="Wingdings" panose="05000000000000000000" pitchFamily="2" charset="2"/>
              </a:rPr>
              <a:t>!)  </a:t>
            </a:r>
            <a:endParaRPr lang="en-US" altLang="ko-KR" sz="2000" b="1" dirty="0">
              <a:solidFill>
                <a:srgbClr val="00B0F0"/>
              </a:solidFill>
            </a:endParaRPr>
          </a:p>
          <a:p>
            <a:endParaRPr lang="en-US" altLang="ko-KR" sz="2000" b="1" dirty="0"/>
          </a:p>
          <a:p>
            <a:endParaRPr lang="en-US" altLang="ko-KR" sz="2000" b="1" dirty="0"/>
          </a:p>
          <a:p>
            <a:r>
              <a:rPr lang="ko-KR" altLang="en-US" sz="2000" b="1" dirty="0"/>
              <a:t>∙ 추론시에도 </a:t>
            </a:r>
            <a:r>
              <a:rPr lang="en-US" altLang="ko-KR" sz="2000" b="1" dirty="0"/>
              <a:t>Masking</a:t>
            </a:r>
            <a:r>
              <a:rPr lang="ko-KR" altLang="en-US" sz="2000" b="1" dirty="0"/>
              <a:t>과정은 똑같다</a:t>
            </a:r>
            <a:r>
              <a:rPr lang="en-US" altLang="ko-KR" sz="2000" b="1" dirty="0"/>
              <a:t>.</a:t>
            </a:r>
          </a:p>
          <a:p>
            <a:endParaRPr lang="en-US" altLang="ko-KR" sz="2000" b="1" dirty="0"/>
          </a:p>
          <a:p>
            <a:endParaRPr lang="en-US" altLang="ko-KR" sz="2000" b="1" dirty="0"/>
          </a:p>
          <a:p>
            <a:endParaRPr lang="en-US" altLang="ko-KR" sz="2000" b="1" dirty="0"/>
          </a:p>
          <a:p>
            <a:endParaRPr lang="en-US" altLang="ko-KR" sz="2000" b="1" dirty="0"/>
          </a:p>
          <a:p>
            <a:endParaRPr lang="en-US" altLang="ko-KR" b="1" dirty="0"/>
          </a:p>
          <a:p>
            <a:endParaRPr lang="en-US" altLang="ko-KR" sz="2000" b="1" dirty="0">
              <a:solidFill>
                <a:srgbClr val="8E8E8E"/>
              </a:solidFill>
            </a:endParaRPr>
          </a:p>
        </p:txBody>
      </p:sp>
      <p:sp>
        <p:nvSpPr>
          <p:cNvPr id="11" name="화살표: 위쪽 10">
            <a:extLst>
              <a:ext uri="{FF2B5EF4-FFF2-40B4-BE49-F238E27FC236}">
                <a16:creationId xmlns:a16="http://schemas.microsoft.com/office/drawing/2014/main" id="{0F82A378-EF5C-0856-4B8B-E0D37DAF8225}"/>
              </a:ext>
            </a:extLst>
          </p:cNvPr>
          <p:cNvSpPr/>
          <p:nvPr/>
        </p:nvSpPr>
        <p:spPr>
          <a:xfrm>
            <a:off x="8702565" y="4183455"/>
            <a:ext cx="252249" cy="6445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12" name="화살표: 위쪽 11">
            <a:extLst>
              <a:ext uri="{FF2B5EF4-FFF2-40B4-BE49-F238E27FC236}">
                <a16:creationId xmlns:a16="http://schemas.microsoft.com/office/drawing/2014/main" id="{7FF7C7AD-9014-2C12-FE8E-4F52E5C6157D}"/>
              </a:ext>
            </a:extLst>
          </p:cNvPr>
          <p:cNvSpPr/>
          <p:nvPr/>
        </p:nvSpPr>
        <p:spPr>
          <a:xfrm>
            <a:off x="8697308" y="2191739"/>
            <a:ext cx="252249" cy="6445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1849CBB-26F4-5389-3415-D1FDF867DFAB}"/>
              </a:ext>
            </a:extLst>
          </p:cNvPr>
          <p:cNvSpPr/>
          <p:nvPr/>
        </p:nvSpPr>
        <p:spPr>
          <a:xfrm>
            <a:off x="8281590" y="1244984"/>
            <a:ext cx="3672913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b="1"/>
              <a:t>&lt;eos&gt;</a:t>
            </a:r>
          </a:p>
          <a:p>
            <a:pPr>
              <a:lnSpc>
                <a:spcPct val="150000"/>
              </a:lnSpc>
            </a:pP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3E6A2D4-52C3-E7AE-1C8A-F66D122E131D}"/>
              </a:ext>
            </a:extLst>
          </p:cNvPr>
          <p:cNvSpPr/>
          <p:nvPr/>
        </p:nvSpPr>
        <p:spPr>
          <a:xfrm>
            <a:off x="7617035" y="4652907"/>
            <a:ext cx="3672913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b="1"/>
              <a:t>저는 사람 입니다</a:t>
            </a:r>
            <a:endParaRPr lang="en-US" altLang="ko-KR" sz="2400" b="1"/>
          </a:p>
          <a:p>
            <a:pPr>
              <a:lnSpc>
                <a:spcPct val="150000"/>
              </a:lnSpc>
            </a:pP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A2E2D97-7552-957F-5576-19734051E149}"/>
              </a:ext>
            </a:extLst>
          </p:cNvPr>
          <p:cNvSpPr/>
          <p:nvPr/>
        </p:nvSpPr>
        <p:spPr>
          <a:xfrm>
            <a:off x="902050" y="961130"/>
            <a:ext cx="10508632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•GPT</a:t>
            </a:r>
            <a:r>
              <a:rPr lang="ko-KR" altLang="en-US" sz="2400" b="1" dirty="0">
                <a:latin typeface="+mj-lt"/>
                <a:ea typeface="Noto Sans KR Black" panose="020B0200000000000000" pitchFamily="50" charset="-127"/>
              </a:rPr>
              <a:t>가 단어를 생성하는 방법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(</a:t>
            </a:r>
            <a:r>
              <a:rPr lang="ko-KR" altLang="en-US" sz="2400" b="1" dirty="0" err="1">
                <a:latin typeface="+mj-lt"/>
                <a:ea typeface="Noto Sans KR Black" panose="020B0200000000000000" pitchFamily="50" charset="-127"/>
              </a:rPr>
              <a:t>학습시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) 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  <a:sym typeface="Wingdings" panose="05000000000000000000" pitchFamily="2" charset="2"/>
              </a:rPr>
              <a:t>#Masked Multi Head Attention</a:t>
            </a:r>
            <a:endParaRPr lang="en-US" altLang="ko-KR" sz="2200" b="1" dirty="0">
              <a:latin typeface="+mj-lt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729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36924-BE4F-A886-276B-94BDBE80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75A8D69-B5EC-277A-365E-D8AC0E58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4D25BDF5-5913-2BF5-ACA4-D3E6C94BB3FC}"/>
              </a:ext>
            </a:extLst>
          </p:cNvPr>
          <p:cNvSpPr/>
          <p:nvPr/>
        </p:nvSpPr>
        <p:spPr>
          <a:xfrm>
            <a:off x="3410442" y="3566363"/>
            <a:ext cx="5371115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6000" b="1">
                <a:latin typeface="+mj-lt"/>
                <a:ea typeface="Noto Sans KR Black" panose="020B0200000000000000" pitchFamily="50" charset="-127"/>
              </a:rPr>
              <a:t> </a:t>
            </a:r>
            <a:r>
              <a:rPr lang="en-US" altLang="ko-KR" sz="6000">
                <a:latin typeface="Noto Sans KR Black" panose="020B0200000000000000" pitchFamily="50" charset="-127"/>
                <a:ea typeface="Noto Sans KR Black" panose="020B0200000000000000" pitchFamily="50" charset="-127"/>
              </a:rPr>
              <a:t>Pre-training</a:t>
            </a:r>
            <a:endParaRPr lang="ko-KR" altLang="en-US" sz="6000"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  <a:p>
            <a:endParaRPr lang="en-US" altLang="ko-KR" sz="6000" b="1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3E0CFAA-AE6C-B5E8-C22C-94B61AD5A4B5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Pre-training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BFE97FC-B9E8-F503-8205-D8A45183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72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41CFB-F73E-D358-4F90-DB7A923E1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CBCE463-FD43-7326-CC74-3E9947C0B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E62F3921-2017-08D7-6608-67DC3F70D5A0}"/>
              </a:ext>
            </a:extLst>
          </p:cNvPr>
          <p:cNvSpPr/>
          <p:nvPr/>
        </p:nvSpPr>
        <p:spPr>
          <a:xfrm>
            <a:off x="961433" y="772936"/>
            <a:ext cx="7564033" cy="1135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>
                <a:ea typeface="Noto Sans KR Black" panose="020B0200000000000000" pitchFamily="50" charset="-127"/>
              </a:rPr>
              <a:t>• </a:t>
            </a:r>
            <a:r>
              <a:rPr lang="ko-KR" altLang="en-US" sz="2400" b="1">
                <a:ea typeface="Noto Sans KR Black" panose="020B0200000000000000" pitchFamily="50" charset="-127"/>
              </a:rPr>
              <a:t>앞서 설명된 </a:t>
            </a:r>
            <a:r>
              <a:rPr lang="en-US" altLang="ko-KR" sz="2400" b="1">
                <a:ea typeface="Noto Sans KR Black" panose="020B0200000000000000" pitchFamily="50" charset="-127"/>
              </a:rPr>
              <a:t>Next Token Prediction</a:t>
            </a:r>
            <a:r>
              <a:rPr lang="ko-KR" altLang="en-US" sz="2400" b="1">
                <a:ea typeface="Noto Sans KR Black" panose="020B0200000000000000" pitchFamily="50" charset="-127"/>
              </a:rPr>
              <a:t>으로 사전 학습함</a:t>
            </a:r>
            <a:endParaRPr lang="en-US" altLang="ko-KR" sz="2400" b="1">
              <a:ea typeface="Noto Sans KR Black" panose="020B0200000000000000" pitchFamily="50" charset="-127"/>
            </a:endParaRPr>
          </a:p>
          <a:p>
            <a:r>
              <a:rPr lang="en-US" altLang="ko-KR" sz="2400" b="1">
                <a:ea typeface="Noto Sans KR Black" panose="020B0200000000000000" pitchFamily="50" charset="-127"/>
              </a:rPr>
              <a:t>• BookCorpus</a:t>
            </a:r>
            <a:r>
              <a:rPr lang="ko-KR" altLang="en-US" sz="2400" b="1">
                <a:ea typeface="Noto Sans KR Black" panose="020B0200000000000000" pitchFamily="50" charset="-127"/>
              </a:rPr>
              <a:t>라는 </a:t>
            </a:r>
            <a:r>
              <a:rPr lang="en-US" altLang="ko-KR" sz="2400" b="1">
                <a:ea typeface="Noto Sans KR Black" panose="020B0200000000000000" pitchFamily="50" charset="-127"/>
              </a:rPr>
              <a:t>dataset </a:t>
            </a:r>
            <a:r>
              <a:rPr lang="ko-KR" altLang="en-US" sz="2400" b="1">
                <a:ea typeface="Noto Sans KR Black" panose="020B0200000000000000" pitchFamily="50" charset="-127"/>
              </a:rPr>
              <a:t>활용</a:t>
            </a:r>
            <a:endParaRPr lang="en-US" altLang="ko-KR" sz="2400" b="1"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CFA76F9-EEBB-437D-4306-901CCF1AEDBF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Pre-training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B9B5A06-2E09-278C-19B9-738C1D4479C6}"/>
              </a:ext>
            </a:extLst>
          </p:cNvPr>
          <p:cNvSpPr/>
          <p:nvPr/>
        </p:nvSpPr>
        <p:spPr>
          <a:xfrm>
            <a:off x="1034017" y="1458790"/>
            <a:ext cx="10799664" cy="1970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 dirty="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7,000</a:t>
            </a:r>
            <a:r>
              <a:rPr lang="ko-KR" altLang="en-US" sz="2400" b="1" dirty="0"/>
              <a:t>권이 넘는 </a:t>
            </a:r>
            <a:r>
              <a:rPr lang="en-US" altLang="ko-KR" sz="2400" b="1" dirty="0"/>
              <a:t>unpublished </a:t>
            </a:r>
            <a:r>
              <a:rPr lang="ko-KR" altLang="en-US" sz="2400" b="1" dirty="0"/>
              <a:t>책에 들어가 있는 문장들이 담겨있다</a:t>
            </a:r>
            <a:r>
              <a:rPr lang="en-US" altLang="ko-KR" sz="2400" b="1" dirty="0"/>
              <a:t>.</a:t>
            </a:r>
          </a:p>
          <a:p>
            <a:r>
              <a:rPr lang="en-US" altLang="ko-KR" sz="24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    </a:t>
            </a:r>
            <a:r>
              <a:rPr lang="en-US" altLang="ko-KR" sz="20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(‘Papers with code’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에 따르면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11,038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권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/ 7,400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만 문장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/ 10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억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words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라고 함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)</a:t>
            </a:r>
          </a:p>
          <a:p>
            <a:r>
              <a:rPr lang="en-US" altLang="ko-KR" sz="20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     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(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장르는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Adventure, Fantasy, Romance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등 다양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B516300-34AB-22FC-8923-03A6384F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D47ADC6-C304-3638-A99E-95209BE26B51}"/>
              </a:ext>
            </a:extLst>
          </p:cNvPr>
          <p:cNvSpPr/>
          <p:nvPr/>
        </p:nvSpPr>
        <p:spPr>
          <a:xfrm>
            <a:off x="7421821" y="5771701"/>
            <a:ext cx="4411860" cy="744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schemeClr val="accent6">
                    <a:lumMod val="75000"/>
                  </a:schemeClr>
                </a:solidFill>
                <a:latin typeface="+mn-ea"/>
                <a:hlinkClick r:id="rId4"/>
              </a:rPr>
              <a:t>https://huggingface.co/datasets/bookcorpus</a:t>
            </a:r>
            <a:endParaRPr lang="en-US" altLang="ko-KR" sz="14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schemeClr val="accent6">
                    <a:lumMod val="75000"/>
                  </a:schemeClr>
                </a:solidFill>
                <a:latin typeface="+mn-ea"/>
                <a:hlinkClick r:id="rId5"/>
              </a:rPr>
              <a:t>https://paperswithcode.com/dataset/bookcorpus</a:t>
            </a:r>
            <a:endParaRPr lang="en-US" altLang="ko-KR" sz="14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7D75502-1AD5-F79D-8DDD-59E4156DB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565" y="3080076"/>
            <a:ext cx="5335036" cy="35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06F65-2052-1450-ED44-35CDFCCB5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08536D5-635B-3605-0F74-67A26F6C9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4" y="1166791"/>
            <a:ext cx="2969794" cy="48375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FBBBFE5-EE70-C055-E6BE-B45F68B79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E2BBCED-18C9-42BD-653D-2F3E5A90747E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 dirty="0">
                <a:latin typeface="+mn-ea"/>
              </a:rPr>
              <a:t>Pre-training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7070329-0815-5E16-34D1-9D5215F0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14</a:t>
            </a:fld>
            <a:endParaRPr lang="ko-KR" altLang="en-US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5EDBC2D5-4326-949F-8461-C475D58E0893}"/>
              </a:ext>
            </a:extLst>
          </p:cNvPr>
          <p:cNvCxnSpPr>
            <a:cxnSpLocks/>
          </p:cNvCxnSpPr>
          <p:nvPr/>
        </p:nvCxnSpPr>
        <p:spPr>
          <a:xfrm flipV="1">
            <a:off x="1005568" y="2137529"/>
            <a:ext cx="3863091" cy="3762075"/>
          </a:xfrm>
          <a:prstGeom prst="bent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94291F-91A2-B138-C45D-863E19D895F5}"/>
              </a:ext>
            </a:extLst>
          </p:cNvPr>
          <p:cNvSpPr txBox="1"/>
          <p:nvPr/>
        </p:nvSpPr>
        <p:spPr>
          <a:xfrm>
            <a:off x="4815699" y="1389362"/>
            <a:ext cx="7008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• Text &amp; Position Embed        </a:t>
            </a:r>
          </a:p>
          <a:p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sz="2000" b="1" dirty="0">
                <a:latin typeface="+mn-ea"/>
              </a:rPr>
              <a:t>Text Embed</a:t>
            </a:r>
            <a:r>
              <a:rPr lang="ko-KR" altLang="en-US" sz="2000" b="1" dirty="0">
                <a:latin typeface="+mn-ea"/>
              </a:rPr>
              <a:t>와 </a:t>
            </a:r>
            <a:r>
              <a:rPr lang="en-US" altLang="ko-KR" sz="2000" b="1" dirty="0">
                <a:latin typeface="+mn-ea"/>
              </a:rPr>
              <a:t>Position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Embed</a:t>
            </a:r>
            <a:r>
              <a:rPr lang="ko-KR" altLang="en-US" sz="2000" b="1" dirty="0">
                <a:latin typeface="+mn-ea"/>
              </a:rPr>
              <a:t>를 합쳐 </a:t>
            </a:r>
            <a:r>
              <a:rPr lang="en-US" altLang="ko-KR" sz="2000" b="1" dirty="0">
                <a:latin typeface="+mn-ea"/>
              </a:rPr>
              <a:t>Input</a:t>
            </a:r>
            <a:r>
              <a:rPr lang="ko-KR" altLang="en-US" sz="2000" b="1" dirty="0">
                <a:latin typeface="+mn-ea"/>
              </a:rPr>
              <a:t>을</a:t>
            </a:r>
            <a:r>
              <a:rPr lang="en-US" altLang="ko-KR" sz="2000" b="1" dirty="0">
                <a:latin typeface="+mn-ea"/>
              </a:rPr>
              <a:t> </a:t>
            </a:r>
            <a:r>
              <a:rPr lang="ko-KR" altLang="en-US" sz="2000" b="1" dirty="0">
                <a:latin typeface="+mn-ea"/>
              </a:rPr>
              <a:t>만든다</a:t>
            </a:r>
            <a:r>
              <a:rPr lang="en-US" altLang="ko-KR" sz="2000" b="1" dirty="0">
                <a:latin typeface="+mn-ea"/>
              </a:rPr>
              <a:t>.</a:t>
            </a:r>
            <a:endParaRPr lang="ko-KR" altLang="en-US" sz="20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D2E93353-3EE6-D04E-3525-BF98AEC457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364" t="28312"/>
          <a:stretch>
            <a:fillRect/>
          </a:stretch>
        </p:blipFill>
        <p:spPr>
          <a:xfrm>
            <a:off x="5212747" y="2354671"/>
            <a:ext cx="2458819" cy="4234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E95B265-31B1-6E28-991A-786DF2F80961}"/>
              </a:ext>
            </a:extLst>
          </p:cNvPr>
          <p:cNvSpPr txBox="1"/>
          <p:nvPr/>
        </p:nvSpPr>
        <p:spPr>
          <a:xfrm>
            <a:off x="7586600" y="2094692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U:</a:t>
            </a:r>
            <a:r>
              <a:rPr lang="ko-KR" altLang="en-US" dirty="0" err="1"/>
              <a:t>원핫</a:t>
            </a:r>
            <a:r>
              <a:rPr lang="ko-KR" altLang="en-US" dirty="0"/>
              <a:t> 벡터</a:t>
            </a:r>
            <a:endParaRPr lang="en-US" altLang="ko-KR" dirty="0"/>
          </a:p>
          <a:p>
            <a:r>
              <a:rPr lang="en-US" altLang="ko-KR" dirty="0"/>
              <a:t>W</a:t>
            </a:r>
            <a:r>
              <a:rPr lang="en-US" altLang="ko-KR" sz="1400" dirty="0"/>
              <a:t>e</a:t>
            </a:r>
            <a:r>
              <a:rPr lang="en-US" altLang="ko-KR" dirty="0"/>
              <a:t>​:</a:t>
            </a:r>
            <a:r>
              <a:rPr lang="ko-KR" altLang="en-US" dirty="0"/>
              <a:t>토큰 </a:t>
            </a:r>
            <a:r>
              <a:rPr lang="ko-KR" altLang="en-US" dirty="0" err="1"/>
              <a:t>임베딩</a:t>
            </a:r>
            <a:endParaRPr lang="en-US" altLang="ko-KR" dirty="0"/>
          </a:p>
          <a:p>
            <a:r>
              <a:rPr lang="en-US" altLang="ko-KR" dirty="0"/>
              <a:t>W</a:t>
            </a:r>
            <a:r>
              <a:rPr lang="en-US" altLang="ko-KR" sz="1400" dirty="0"/>
              <a:t>p</a:t>
            </a:r>
            <a:r>
              <a:rPr lang="en-US" altLang="ko-KR" dirty="0"/>
              <a:t>:</a:t>
            </a:r>
            <a:r>
              <a:rPr lang="ko-KR" altLang="en-US" dirty="0"/>
              <a:t>위치 </a:t>
            </a:r>
            <a:r>
              <a:rPr lang="ko-KR" altLang="en-US" dirty="0" err="1"/>
              <a:t>임베딩</a:t>
            </a:r>
            <a:endParaRPr lang="en-US" altLang="ko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67C491-A8DA-9F3A-F7B7-84CBEF8A63AF}"/>
              </a:ext>
            </a:extLst>
          </p:cNvPr>
          <p:cNvSpPr txBox="1"/>
          <p:nvPr/>
        </p:nvSpPr>
        <p:spPr>
          <a:xfrm>
            <a:off x="7586600" y="3087699"/>
            <a:ext cx="4461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T:Input </a:t>
            </a:r>
            <a:r>
              <a:rPr lang="ko-KR" altLang="en-US" dirty="0"/>
              <a:t>토큰 길이</a:t>
            </a:r>
            <a:endParaRPr lang="en-US" altLang="ko-KR" dirty="0"/>
          </a:p>
          <a:p>
            <a:r>
              <a:rPr lang="en-US" altLang="ko-KR" dirty="0"/>
              <a:t>V​:</a:t>
            </a:r>
            <a:r>
              <a:rPr lang="ko-KR" altLang="en-US" dirty="0"/>
              <a:t>어휘 크기</a:t>
            </a:r>
            <a:r>
              <a:rPr lang="en-US" altLang="ko-KR" dirty="0"/>
              <a:t>(</a:t>
            </a:r>
            <a:r>
              <a:rPr lang="ko-KR" altLang="en-US" dirty="0" err="1"/>
              <a:t>토크나이저로</a:t>
            </a:r>
            <a:r>
              <a:rPr lang="ko-KR" altLang="en-US" dirty="0"/>
              <a:t> 나눈 토큰개수</a:t>
            </a:r>
            <a:r>
              <a:rPr lang="en-US" altLang="ko-KR" dirty="0"/>
              <a:t>)</a:t>
            </a:r>
          </a:p>
          <a:p>
            <a:r>
              <a:rPr lang="en-US" altLang="ko-KR" dirty="0" err="1"/>
              <a:t>d</a:t>
            </a:r>
            <a:r>
              <a:rPr lang="en-US" altLang="ko-KR" sz="1100" dirty="0" err="1"/>
              <a:t>model</a:t>
            </a:r>
            <a:r>
              <a:rPr lang="en-US" altLang="ko-KR" dirty="0"/>
              <a:t>:</a:t>
            </a:r>
            <a:r>
              <a:rPr lang="ko-KR" altLang="en-US" dirty="0"/>
              <a:t>차원 수</a:t>
            </a:r>
            <a:endParaRPr lang="en-US" altLang="ko-KR" dirty="0"/>
          </a:p>
          <a:p>
            <a:r>
              <a:rPr lang="en-US" altLang="ko-KR" dirty="0"/>
              <a:t>        (</a:t>
            </a:r>
            <a:r>
              <a:rPr lang="ko-KR" altLang="en-US" dirty="0"/>
              <a:t>논문에서는 </a:t>
            </a:r>
            <a:r>
              <a:rPr lang="en-US" altLang="ko-KR" dirty="0"/>
              <a:t>768</a:t>
            </a:r>
            <a:r>
              <a:rPr lang="ko-KR" altLang="en-US" dirty="0"/>
              <a:t>차원</a:t>
            </a:r>
            <a:r>
              <a:rPr lang="en-US" altLang="ko-KR" dirty="0"/>
              <a:t>)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1B2D93C9-1BBD-F0D4-D20F-E643CEE74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638" y="5445689"/>
            <a:ext cx="2563677" cy="4968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49748E5-6C4D-1467-FC1C-0D83F8505F7D}"/>
              </a:ext>
            </a:extLst>
          </p:cNvPr>
          <p:cNvSpPr txBox="1"/>
          <p:nvPr/>
        </p:nvSpPr>
        <p:spPr>
          <a:xfrm>
            <a:off x="7710865" y="5047776"/>
            <a:ext cx="421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BS:Batch</a:t>
            </a:r>
            <a:r>
              <a:rPr lang="en-US" altLang="ko-KR" dirty="0"/>
              <a:t> Size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논문에서는 </a:t>
            </a:r>
            <a:r>
              <a:rPr lang="en-US" altLang="ko-KR" dirty="0"/>
              <a:t>Pre-train:64 finetuning:32)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32E3D5F8-133E-2A6F-6F15-D0A871039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814" y="4781140"/>
            <a:ext cx="2585323" cy="6463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C8F0B8F-141E-6803-81B3-744A95F73D68}"/>
              </a:ext>
            </a:extLst>
          </p:cNvPr>
          <p:cNvSpPr txBox="1"/>
          <p:nvPr/>
        </p:nvSpPr>
        <p:spPr>
          <a:xfrm>
            <a:off x="4920945" y="4454362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#Shape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26F02A5-5D90-3029-3745-A83DED1303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0972" y="3113409"/>
            <a:ext cx="1762371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8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3B08B-1D2B-FB0A-9D36-02D28426B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972D2BA-5591-65A0-E54B-DBD73C378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4" y="1166791"/>
            <a:ext cx="2969794" cy="48375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473E4FE-6AC7-5C73-3B88-85786EDAD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B15F0C0-B875-4F45-1557-CDEA78AD0458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 dirty="0">
                <a:latin typeface="+mn-ea"/>
              </a:rPr>
              <a:t>Pre-training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5F765AE-D8FB-A167-58AF-24D23E32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15</a:t>
            </a:fld>
            <a:endParaRPr lang="ko-KR" altLang="en-US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BFF9EB5B-EAEE-89B5-F902-499BD88AB4B2}"/>
              </a:ext>
            </a:extLst>
          </p:cNvPr>
          <p:cNvCxnSpPr>
            <a:cxnSpLocks/>
          </p:cNvCxnSpPr>
          <p:nvPr/>
        </p:nvCxnSpPr>
        <p:spPr>
          <a:xfrm flipV="1">
            <a:off x="1342198" y="2026641"/>
            <a:ext cx="3191165" cy="1478559"/>
          </a:xfrm>
          <a:prstGeom prst="bent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446C04-ADBE-41F6-EDD9-C347FB01B8D4}"/>
              </a:ext>
            </a:extLst>
          </p:cNvPr>
          <p:cNvSpPr txBox="1"/>
          <p:nvPr/>
        </p:nvSpPr>
        <p:spPr>
          <a:xfrm>
            <a:off x="4554101" y="1388389"/>
            <a:ext cx="3840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• Masked Multi Self Attention</a:t>
            </a:r>
            <a:endParaRPr lang="ko-KR" altLang="en-US" sz="2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C8C4F7B-C08B-E95C-EDE0-4ED5AC08C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836" y="1788499"/>
            <a:ext cx="2696803" cy="330779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ACF30F6-8832-C98C-117E-79A0D8965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9576" y="1759771"/>
            <a:ext cx="2722795" cy="36169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CCA8A5B-8EC1-DE2F-F41C-3D30852800B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1931" r="4509"/>
          <a:stretch>
            <a:fillRect/>
          </a:stretch>
        </p:blipFill>
        <p:spPr>
          <a:xfrm>
            <a:off x="4175086" y="5176156"/>
            <a:ext cx="3565117" cy="62859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E9412E8-1CD7-0FC1-2D53-8DDCFA4BC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203" y="5284018"/>
            <a:ext cx="4335888" cy="7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C4D87-BD32-2682-7C1F-363B95576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3B1852D-2AE7-772F-342E-230D6D6D7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4" y="1166791"/>
            <a:ext cx="2969794" cy="48375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8D11D90-3B1A-C6A1-47EF-B15402B57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5512754-C48B-9244-F4BE-5BA9256BEAAA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 dirty="0">
                <a:latin typeface="+mn-ea"/>
              </a:rPr>
              <a:t>Pre-training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5DB08A3-DDB9-29F6-C76C-3A167281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16</a:t>
            </a:fld>
            <a:endParaRPr lang="ko-KR" altLang="en-US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583572BA-0894-A0F5-5779-11540F63D68B}"/>
              </a:ext>
            </a:extLst>
          </p:cNvPr>
          <p:cNvCxnSpPr>
            <a:cxnSpLocks/>
          </p:cNvCxnSpPr>
          <p:nvPr/>
        </p:nvCxnSpPr>
        <p:spPr>
          <a:xfrm flipV="1">
            <a:off x="1409700" y="2137529"/>
            <a:ext cx="3458959" cy="1386721"/>
          </a:xfrm>
          <a:prstGeom prst="bent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B24064-1967-6C2B-B632-F65C0E0B1200}"/>
              </a:ext>
            </a:extLst>
          </p:cNvPr>
          <p:cNvSpPr txBox="1"/>
          <p:nvPr/>
        </p:nvSpPr>
        <p:spPr>
          <a:xfrm>
            <a:off x="5107198" y="1852215"/>
            <a:ext cx="623074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• d </a:t>
            </a:r>
            <a:r>
              <a:rPr lang="ko-KR" altLang="en-US" sz="2000" b="1" dirty="0">
                <a:latin typeface="+mn-ea"/>
              </a:rPr>
              <a:t>차원을 </a:t>
            </a:r>
            <a:r>
              <a:rPr lang="en-US" altLang="ko-KR" sz="2000" b="1" dirty="0">
                <a:latin typeface="+mn-ea"/>
              </a:rPr>
              <a:t>4d</a:t>
            </a:r>
            <a:r>
              <a:rPr lang="ko-KR" altLang="en-US" sz="2000" b="1" dirty="0">
                <a:latin typeface="+mn-ea"/>
              </a:rPr>
              <a:t>로 바꾼 뒤 </a:t>
            </a:r>
            <a:r>
              <a:rPr lang="en-US" altLang="ko-K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GELU</a:t>
            </a:r>
            <a:r>
              <a:rPr lang="en-US" altLang="ko-KR" sz="2000" b="1" dirty="0">
                <a:latin typeface="+mn-ea"/>
              </a:rPr>
              <a:t> </a:t>
            </a:r>
            <a:r>
              <a:rPr lang="ko-KR" altLang="en-US" sz="2000" b="1" dirty="0">
                <a:latin typeface="+mn-ea"/>
              </a:rPr>
              <a:t>수행</a:t>
            </a:r>
            <a:r>
              <a:rPr lang="en-US" altLang="ko-KR" sz="2000" b="1" dirty="0">
                <a:latin typeface="+mn-ea"/>
              </a:rPr>
              <a:t> </a:t>
            </a:r>
            <a:r>
              <a:rPr lang="ko-KR" altLang="en-US" sz="2000" b="1" dirty="0">
                <a:latin typeface="+mn-ea"/>
              </a:rPr>
              <a:t>후 다시 </a:t>
            </a:r>
            <a:r>
              <a:rPr lang="en-US" altLang="ko-KR" sz="2000" b="1" dirty="0">
                <a:latin typeface="+mn-ea"/>
              </a:rPr>
              <a:t>d</a:t>
            </a:r>
            <a:r>
              <a:rPr lang="ko-KR" altLang="en-US" sz="2000" b="1" dirty="0">
                <a:latin typeface="+mn-ea"/>
              </a:rPr>
              <a:t>로</a:t>
            </a:r>
            <a:endParaRPr lang="en-US" altLang="ko-KR" sz="2000" b="1" dirty="0">
              <a:latin typeface="+mn-ea"/>
            </a:endParaRPr>
          </a:p>
          <a:p>
            <a:r>
              <a:rPr lang="en-US" altLang="ko-KR" sz="2000" b="1" dirty="0">
                <a:latin typeface="+mn-ea"/>
              </a:rPr>
              <a:t>  </a:t>
            </a:r>
          </a:p>
          <a:p>
            <a:r>
              <a:rPr lang="en-US" altLang="ko-KR" sz="2000" b="1" dirty="0">
                <a:latin typeface="+mn-ea"/>
              </a:rPr>
              <a:t>   </a:t>
            </a:r>
          </a:p>
          <a:p>
            <a:endParaRPr lang="en-US" altLang="ko-KR" sz="2000" b="1" dirty="0">
              <a:latin typeface="+mn-ea"/>
              <a:sym typeface="Wingdings" panose="05000000000000000000" pitchFamily="2" charset="2"/>
            </a:endParaRPr>
          </a:p>
          <a:p>
            <a:endParaRPr lang="en-US" altLang="ko-KR" sz="2000" b="1" dirty="0">
              <a:latin typeface="+mn-ea"/>
              <a:sym typeface="Wingdings" panose="05000000000000000000" pitchFamily="2" charset="2"/>
            </a:endParaRPr>
          </a:p>
          <a:p>
            <a:endParaRPr lang="en-US" altLang="ko-KR" sz="2000" b="1" dirty="0">
              <a:latin typeface="+mn-ea"/>
              <a:sym typeface="Wingdings" panose="05000000000000000000" pitchFamily="2" charset="2"/>
            </a:endParaRPr>
          </a:p>
          <a:p>
            <a:r>
              <a:rPr lang="en-US" altLang="ko-KR" sz="2000" b="1" dirty="0">
                <a:latin typeface="+mn-ea"/>
                <a:sym typeface="Wingdings" panose="05000000000000000000" pitchFamily="2" charset="2"/>
              </a:rPr>
              <a:t> 4d</a:t>
            </a:r>
            <a:r>
              <a:rPr lang="ko-KR" altLang="en-US" sz="2000" b="1" dirty="0">
                <a:latin typeface="+mn-ea"/>
                <a:sym typeface="Wingdings" panose="05000000000000000000" pitchFamily="2" charset="2"/>
              </a:rPr>
              <a:t>로 바꾸며 표현력을 늘린다</a:t>
            </a:r>
            <a:r>
              <a:rPr lang="en-US" altLang="ko-KR" sz="2000" b="1" dirty="0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 (GELU</a:t>
            </a:r>
            <a:r>
              <a:rPr lang="ko-KR" altLang="en-US" sz="2000" b="1" dirty="0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설명은 뒤에</a:t>
            </a:r>
            <a:r>
              <a:rPr lang="en-US" altLang="ko-KR" sz="2000" b="1" dirty="0">
                <a:solidFill>
                  <a:srgbClr val="8E8E8E"/>
                </a:solidFill>
                <a:latin typeface="+mn-ea"/>
                <a:sym typeface="Wingdings" panose="05000000000000000000" pitchFamily="2" charset="2"/>
              </a:rPr>
              <a:t>)</a:t>
            </a:r>
            <a:endParaRPr lang="ko-KR" altLang="en-US" sz="2000" dirty="0">
              <a:solidFill>
                <a:srgbClr val="8E8E8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01D5F-75A5-76ED-85AD-F800461FBEAD}"/>
              </a:ext>
            </a:extLst>
          </p:cNvPr>
          <p:cNvSpPr txBox="1"/>
          <p:nvPr/>
        </p:nvSpPr>
        <p:spPr>
          <a:xfrm>
            <a:off x="4743450" y="1452105"/>
            <a:ext cx="2055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• Feed Forward</a:t>
            </a:r>
            <a:endParaRPr lang="ko-KR" alt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31DF5-39FE-77A4-657B-6C9C5A911A8C}"/>
              </a:ext>
            </a:extLst>
          </p:cNvPr>
          <p:cNvSpPr txBox="1"/>
          <p:nvPr/>
        </p:nvSpPr>
        <p:spPr>
          <a:xfrm>
            <a:off x="6513444" y="2846626"/>
            <a:ext cx="290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d </a:t>
            </a:r>
            <a:r>
              <a:rPr lang="en-US" altLang="ko-KR" sz="2000" b="1" dirty="0">
                <a:sym typeface="Wingdings" panose="05000000000000000000" pitchFamily="2" charset="2"/>
              </a:rPr>
              <a:t> 4d </a:t>
            </a:r>
            <a:r>
              <a:rPr lang="en-US" altLang="ko-KR" sz="2000" b="1" dirty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GELU </a:t>
            </a:r>
            <a:r>
              <a:rPr lang="en-US" altLang="ko-KR" sz="2000" b="1" dirty="0">
                <a:sym typeface="Wingdings" panose="05000000000000000000" pitchFamily="2" charset="2"/>
              </a:rPr>
              <a:t> d 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54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D92C-A17F-80C2-BC3F-EB828CD61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C862DA1-4481-B11B-C0C3-B5947B5D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4" y="1166791"/>
            <a:ext cx="2969794" cy="48375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46CB4A6-D44C-473E-D5A8-CCED0301B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AB579D0-0533-09BF-8C61-DC83FC1534B7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 dirty="0">
                <a:latin typeface="+mn-ea"/>
              </a:rPr>
              <a:t>Pre-training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0B45998-4242-567D-3C74-8040E294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17</a:t>
            </a:fld>
            <a:endParaRPr lang="ko-KR" altLang="en-US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7CB49A82-159C-6916-808D-926CDBA4BE4F}"/>
              </a:ext>
            </a:extLst>
          </p:cNvPr>
          <p:cNvCxnSpPr>
            <a:cxnSpLocks/>
          </p:cNvCxnSpPr>
          <p:nvPr/>
        </p:nvCxnSpPr>
        <p:spPr>
          <a:xfrm flipV="1">
            <a:off x="1123950" y="2137529"/>
            <a:ext cx="3744709" cy="3139321"/>
          </a:xfrm>
          <a:prstGeom prst="bent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ECF6E-AF43-4326-1E70-F8CFDBCF4552}"/>
              </a:ext>
            </a:extLst>
          </p:cNvPr>
          <p:cNvSpPr txBox="1"/>
          <p:nvPr/>
        </p:nvSpPr>
        <p:spPr>
          <a:xfrm>
            <a:off x="4743450" y="1748525"/>
            <a:ext cx="2610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• Transformer Block</a:t>
            </a:r>
          </a:p>
          <a:p>
            <a:r>
              <a:rPr lang="en-US" altLang="ko-KR" sz="2000" b="1" dirty="0">
                <a:latin typeface="+mn-ea"/>
              </a:rPr>
              <a:t> </a:t>
            </a:r>
            <a:endParaRPr lang="ko-KR" alt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36551B-A225-EEF6-0935-1814E3CE7FB6}"/>
              </a:ext>
            </a:extLst>
          </p:cNvPr>
          <p:cNvSpPr txBox="1"/>
          <p:nvPr/>
        </p:nvSpPr>
        <p:spPr>
          <a:xfrm>
            <a:off x="9057966" y="2801872"/>
            <a:ext cx="272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n:layer</a:t>
            </a:r>
            <a:r>
              <a:rPr lang="ko-KR" altLang="en-US" dirty="0"/>
              <a:t>수</a:t>
            </a:r>
            <a:r>
              <a:rPr lang="en-US" altLang="ko-KR" dirty="0"/>
              <a:t>(</a:t>
            </a:r>
            <a:r>
              <a:rPr lang="ko-KR" altLang="en-US" dirty="0"/>
              <a:t>논문에서는 </a:t>
            </a:r>
            <a:r>
              <a:rPr lang="en-US" altLang="ko-KR" dirty="0"/>
              <a:t>12)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214852-2ACB-1598-F4CF-4A98431A1545}"/>
              </a:ext>
            </a:extLst>
          </p:cNvPr>
          <p:cNvSpPr txBox="1"/>
          <p:nvPr/>
        </p:nvSpPr>
        <p:spPr>
          <a:xfrm>
            <a:off x="5379438" y="2801872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#Shape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052D80D-1A91-8A9F-1670-100BF7F40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659" y="2256178"/>
            <a:ext cx="6611273" cy="51442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F1BA3CB-A60F-B11B-E9EA-CF72033A8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449" y="4123078"/>
            <a:ext cx="3924848" cy="51442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8A95002-2FDB-9CA3-D8BF-9FEE1C360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4282" y="3149159"/>
            <a:ext cx="2563020" cy="542537"/>
          </a:xfrm>
          <a:prstGeom prst="rect">
            <a:avLst/>
          </a:prstGeom>
        </p:spPr>
      </p:pic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26A9CF5B-7C5F-2FC4-0791-2F7249FB5E55}"/>
              </a:ext>
            </a:extLst>
          </p:cNvPr>
          <p:cNvCxnSpPr>
            <a:cxnSpLocks/>
          </p:cNvCxnSpPr>
          <p:nvPr/>
        </p:nvCxnSpPr>
        <p:spPr>
          <a:xfrm>
            <a:off x="1257300" y="1924050"/>
            <a:ext cx="4122138" cy="3932264"/>
          </a:xfrm>
          <a:prstGeom prst="bent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그림 32">
            <a:extLst>
              <a:ext uri="{FF2B5EF4-FFF2-40B4-BE49-F238E27FC236}">
                <a16:creationId xmlns:a16="http://schemas.microsoft.com/office/drawing/2014/main" id="{7E1196E3-E2FE-3A98-2A95-329D2057B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2788" y="5490868"/>
            <a:ext cx="5189562" cy="75011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6096913-A3C5-66B2-7739-6C6EDD85BF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6810" y="3634137"/>
            <a:ext cx="2420265" cy="41490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D8C8780-2160-A13E-9E73-8F79FE5F49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4342" y="4239957"/>
            <a:ext cx="1334128" cy="3693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9612324-EE6F-F148-AB90-BB1305C4E1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2956" y="3336106"/>
            <a:ext cx="1532512" cy="498957"/>
          </a:xfrm>
          <a:prstGeom prst="rect">
            <a:avLst/>
          </a:prstGeom>
        </p:spPr>
      </p:pic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0683605E-3604-1C9A-53BA-B1AF97355556}"/>
              </a:ext>
            </a:extLst>
          </p:cNvPr>
          <p:cNvSpPr/>
          <p:nvPr/>
        </p:nvSpPr>
        <p:spPr>
          <a:xfrm>
            <a:off x="8240296" y="3489609"/>
            <a:ext cx="339439" cy="234921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D981C1F-6F5C-A2FF-3F21-1A00452649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1830" y="4750175"/>
            <a:ext cx="1532512" cy="35980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1AF006C-C9E3-22DC-EEB0-EF1B17C0C2B8}"/>
              </a:ext>
            </a:extLst>
          </p:cNvPr>
          <p:cNvSpPr txBox="1"/>
          <p:nvPr/>
        </p:nvSpPr>
        <p:spPr>
          <a:xfrm>
            <a:off x="6780854" y="4557650"/>
            <a:ext cx="1145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</a:rPr>
              <a:t>#Shape</a:t>
            </a:r>
          </a:p>
        </p:txBody>
      </p:sp>
    </p:spTree>
    <p:extLst>
      <p:ext uri="{BB962C8B-B14F-4D97-AF65-F5344CB8AC3E}">
        <p14:creationId xmlns:p14="http://schemas.microsoft.com/office/powerpoint/2010/main" val="37201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26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08677-87EB-9A91-FACC-832191F01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F84221F-1CCE-6045-E36E-2B6180D6E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DDD300B-C2FD-D986-FA4F-4AD7C1DA701C}"/>
              </a:ext>
            </a:extLst>
          </p:cNvPr>
          <p:cNvSpPr/>
          <p:nvPr/>
        </p:nvSpPr>
        <p:spPr>
          <a:xfrm>
            <a:off x="3410442" y="3893457"/>
            <a:ext cx="5371115" cy="809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6000" b="1">
                <a:latin typeface="+mj-lt"/>
                <a:ea typeface="Noto Sans KR Black" panose="020B0200000000000000" pitchFamily="50" charset="-127"/>
              </a:rPr>
              <a:t> </a:t>
            </a:r>
            <a:r>
              <a:rPr lang="en-US" altLang="ko-KR" sz="6000">
                <a:latin typeface="Noto Sans KR Black" panose="020B0200000000000000" pitchFamily="50" charset="-127"/>
                <a:ea typeface="Noto Sans KR Black" panose="020B0200000000000000" pitchFamily="50" charset="-127"/>
              </a:rPr>
              <a:t>Fine-tuning</a:t>
            </a:r>
            <a:endParaRPr lang="ko-KR" altLang="en-US" sz="6000"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  <a:p>
            <a:endParaRPr lang="ko-KR" altLang="en-US" sz="6000">
              <a:latin typeface="Noto Sans KR Black" panose="020B0200000000000000" pitchFamily="50" charset="-127"/>
              <a:ea typeface="Noto Sans KR Black" panose="020B0200000000000000" pitchFamily="50" charset="-127"/>
            </a:endParaRPr>
          </a:p>
          <a:p>
            <a:endParaRPr lang="en-US" altLang="ko-KR" sz="6000" b="1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6DAA349-02A3-0DD1-D792-33799162CEA7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Fine-tuning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E4439B-B7D1-3AD3-B313-C7B26F43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17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09786-70D1-CFDF-4537-B66D3E06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44A5309-A96A-7095-997C-74425D314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6F8DD394-95DF-D636-8323-38E50FB7C456}"/>
              </a:ext>
            </a:extLst>
          </p:cNvPr>
          <p:cNvSpPr/>
          <p:nvPr/>
        </p:nvSpPr>
        <p:spPr>
          <a:xfrm>
            <a:off x="961433" y="772936"/>
            <a:ext cx="9561424" cy="1135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 dirty="0">
                <a:ea typeface="Noto Sans KR Black" panose="020B0200000000000000" pitchFamily="50" charset="-127"/>
              </a:rPr>
              <a:t>• </a:t>
            </a:r>
            <a:r>
              <a:rPr lang="ko-KR" altLang="en-US" sz="2400" b="1" dirty="0">
                <a:ea typeface="Noto Sans KR Black" panose="020B0200000000000000" pitchFamily="50" charset="-127"/>
              </a:rPr>
              <a:t>자기 지도 학습</a:t>
            </a:r>
            <a:r>
              <a:rPr lang="en-US" altLang="ko-KR" sz="1600" b="1" dirty="0">
                <a:ea typeface="Noto Sans KR Black" panose="020B0200000000000000" pitchFamily="50" charset="-127"/>
              </a:rPr>
              <a:t>(Next Token Prediction)</a:t>
            </a:r>
            <a:r>
              <a:rPr lang="ko-KR" altLang="en-US" sz="2400" b="1" dirty="0">
                <a:ea typeface="Noto Sans KR Black" panose="020B0200000000000000" pitchFamily="50" charset="-127"/>
              </a:rPr>
              <a:t>을 통해 </a:t>
            </a:r>
            <a:r>
              <a:rPr lang="ko-KR" altLang="en-US" sz="2400" b="1" dirty="0">
                <a:solidFill>
                  <a:srgbClr val="C00000"/>
                </a:solidFill>
                <a:ea typeface="Noto Sans KR Black" panose="020B0200000000000000" pitchFamily="50" charset="-127"/>
              </a:rPr>
              <a:t>언어에 대해 이해</a:t>
            </a:r>
            <a:r>
              <a:rPr lang="ko-KR" altLang="en-US" sz="2400" b="1" dirty="0">
                <a:ea typeface="Noto Sans KR Black" panose="020B0200000000000000" pitchFamily="50" charset="-127"/>
              </a:rPr>
              <a:t>를 한 후</a:t>
            </a:r>
            <a:endParaRPr lang="en-US" altLang="ko-KR" sz="2400" b="1" dirty="0">
              <a:ea typeface="Noto Sans KR Black" panose="020B0200000000000000" pitchFamily="50" charset="-127"/>
            </a:endParaRPr>
          </a:p>
          <a:p>
            <a:r>
              <a:rPr lang="en-US" altLang="ko-KR" sz="2400" b="1" dirty="0">
                <a:ea typeface="Noto Sans KR Black" panose="020B0200000000000000" pitchFamily="50" charset="-127"/>
              </a:rPr>
              <a:t>  </a:t>
            </a:r>
            <a:r>
              <a:rPr lang="ko-KR" altLang="en-US" sz="2400" b="1" dirty="0">
                <a:ea typeface="Noto Sans KR Black" panose="020B0200000000000000" pitchFamily="50" charset="-127"/>
              </a:rPr>
              <a:t>진짜 풀려고 했던 문제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ea typeface="Noto Sans KR Black" panose="020B0200000000000000" pitchFamily="50" charset="-127"/>
              </a:rPr>
              <a:t>(downstream task)</a:t>
            </a:r>
            <a:r>
              <a:rPr lang="ko-KR" altLang="en-US" sz="2400" b="1" dirty="0">
                <a:ea typeface="Noto Sans KR Black" panose="020B0200000000000000" pitchFamily="50" charset="-127"/>
              </a:rPr>
              <a:t>를 풀 수 있게 </a:t>
            </a:r>
            <a:r>
              <a:rPr lang="en-US" altLang="ko-KR" sz="2400" b="1" dirty="0">
                <a:solidFill>
                  <a:srgbClr val="C00000"/>
                </a:solidFill>
                <a:ea typeface="Noto Sans KR Black" panose="020B0200000000000000" pitchFamily="50" charset="-127"/>
              </a:rPr>
              <a:t>fine-tuning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4F8E0A1-1ABF-7F0B-90F6-DCC9E907177E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Fine-tuning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132D386-8A51-8247-8042-065FCCC6A2F7}"/>
              </a:ext>
            </a:extLst>
          </p:cNvPr>
          <p:cNvSpPr/>
          <p:nvPr/>
        </p:nvSpPr>
        <p:spPr>
          <a:xfrm>
            <a:off x="1034017" y="1458790"/>
            <a:ext cx="10799664" cy="1970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0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023EBF-637D-D7F8-BC4C-00238901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7E4746A-57C0-80DA-2620-10C05DB76F38}"/>
              </a:ext>
            </a:extLst>
          </p:cNvPr>
          <p:cNvSpPr/>
          <p:nvPr/>
        </p:nvSpPr>
        <p:spPr>
          <a:xfrm>
            <a:off x="961433" y="1795878"/>
            <a:ext cx="9561424" cy="5281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dirty="0">
                <a:latin typeface="+mn-ea"/>
              </a:rPr>
              <a:t>• </a:t>
            </a:r>
            <a:r>
              <a:rPr lang="ko-KR" altLang="en-US" sz="2000" b="1" dirty="0">
                <a:latin typeface="+mn-ea"/>
              </a:rPr>
              <a:t>독특한 점</a:t>
            </a:r>
            <a:r>
              <a:rPr lang="en-US" altLang="ko-KR" sz="2000" b="1" dirty="0">
                <a:latin typeface="+mn-ea"/>
              </a:rPr>
              <a:t>) </a:t>
            </a:r>
            <a:r>
              <a:rPr lang="en-US" altLang="ko-KR" sz="2000" b="1" i="1" dirty="0">
                <a:latin typeface="+mn-ea"/>
              </a:rPr>
              <a:t>L =</a:t>
            </a:r>
            <a:r>
              <a:rPr lang="el-GR" altLang="ko-KR" sz="2000" b="1" i="1" dirty="0">
                <a:latin typeface="+mn-ea"/>
              </a:rPr>
              <a:t> λ</a:t>
            </a:r>
            <a:r>
              <a:rPr lang="en-US" altLang="ko-KR" sz="2000" b="1" i="1" dirty="0">
                <a:latin typeface="+mn-ea"/>
              </a:rPr>
              <a:t>L</a:t>
            </a:r>
            <a:r>
              <a:rPr lang="en-US" altLang="ko-KR" sz="1400" b="1" i="1" dirty="0">
                <a:latin typeface="+mn-ea"/>
              </a:rPr>
              <a:t>1</a:t>
            </a:r>
            <a:r>
              <a:rPr lang="en-US" altLang="ko-KR" sz="2000" b="1" i="1" dirty="0">
                <a:latin typeface="+mn-ea"/>
              </a:rPr>
              <a:t>+L</a:t>
            </a:r>
            <a:r>
              <a:rPr lang="en-US" altLang="ko-KR" sz="1400" b="1" i="1" dirty="0">
                <a:latin typeface="+mn-ea"/>
              </a:rPr>
              <a:t>2 </a:t>
            </a:r>
            <a:r>
              <a:rPr lang="en-US" altLang="ko-KR" sz="2000" b="1" i="1" dirty="0">
                <a:latin typeface="+mn-ea"/>
              </a:rPr>
              <a:t> </a:t>
            </a:r>
            <a:r>
              <a:rPr lang="ko-KR" altLang="en-US" sz="2000" b="1" dirty="0">
                <a:latin typeface="+mn-ea"/>
              </a:rPr>
              <a:t>를 </a:t>
            </a:r>
            <a:r>
              <a:rPr lang="en-US" altLang="ko-KR" sz="2000" b="1" dirty="0">
                <a:latin typeface="+mn-ea"/>
              </a:rPr>
              <a:t>loss</a:t>
            </a:r>
            <a:r>
              <a:rPr lang="ko-KR" altLang="en-US" sz="2000" b="1" dirty="0">
                <a:latin typeface="+mn-ea"/>
              </a:rPr>
              <a:t>로 삼았다</a:t>
            </a:r>
            <a:r>
              <a:rPr lang="en-US" altLang="ko-KR" sz="2000" b="1" dirty="0">
                <a:latin typeface="+mn-ea"/>
              </a:rPr>
              <a:t>.</a:t>
            </a:r>
            <a:r>
              <a:rPr lang="en-US" altLang="ko-KR" sz="2400" b="1" dirty="0">
                <a:latin typeface="+mn-ea"/>
              </a:rPr>
              <a:t>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E15022A-5930-B944-A871-552A3541B79E}"/>
              </a:ext>
            </a:extLst>
          </p:cNvPr>
          <p:cNvSpPr/>
          <p:nvPr/>
        </p:nvSpPr>
        <p:spPr>
          <a:xfrm>
            <a:off x="995917" y="2594474"/>
            <a:ext cx="11027367" cy="2491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dirty="0">
                <a:latin typeface="+mn-ea"/>
              </a:rPr>
              <a:t>• Downstream task</a:t>
            </a:r>
            <a:r>
              <a:rPr lang="ko-KR" altLang="en-US" sz="2000" b="1" dirty="0">
                <a:latin typeface="+mn-ea"/>
              </a:rPr>
              <a:t>를 위한 </a:t>
            </a:r>
            <a:r>
              <a:rPr lang="en-US" altLang="ko-KR" sz="2000" b="1" dirty="0">
                <a:latin typeface="+mn-ea"/>
              </a:rPr>
              <a:t>Linear </a:t>
            </a:r>
            <a:r>
              <a:rPr lang="ko-KR" altLang="en-US" sz="2000" b="1" dirty="0">
                <a:latin typeface="+mn-ea"/>
              </a:rPr>
              <a:t>층을 </a:t>
            </a:r>
            <a:r>
              <a:rPr lang="ko-KR" altLang="en-US" sz="2000" b="1" dirty="0" err="1">
                <a:latin typeface="+mn-ea"/>
              </a:rPr>
              <a:t>디코더</a:t>
            </a:r>
            <a:r>
              <a:rPr lang="ko-KR" altLang="en-US" sz="2000" b="1" dirty="0">
                <a:latin typeface="+mn-ea"/>
              </a:rPr>
              <a:t> 최종 출력에 새롭게 추가</a:t>
            </a:r>
            <a:r>
              <a:rPr lang="ko-KR" altLang="en-US" sz="2000" b="1" dirty="0">
                <a:latin typeface="+mn-ea"/>
                <a:sym typeface="Wingdings" panose="05000000000000000000" pitchFamily="2" charset="2"/>
              </a:rPr>
              <a:t>하고 </a:t>
            </a:r>
            <a:endParaRPr lang="en-US" altLang="ko-KR" sz="2000" b="1" dirty="0">
              <a:latin typeface="+mn-ea"/>
              <a:sym typeface="Wingdings" panose="05000000000000000000" pitchFamily="2" charset="2"/>
            </a:endParaRPr>
          </a:p>
          <a:p>
            <a:r>
              <a:rPr lang="en-US" altLang="ko-KR" sz="2000" b="1" dirty="0">
                <a:latin typeface="+mn-ea"/>
                <a:sym typeface="Wingdings" panose="05000000000000000000" pitchFamily="2" charset="2"/>
              </a:rPr>
              <a:t>  </a:t>
            </a:r>
            <a:r>
              <a:rPr lang="ko-KR" altLang="en-US" sz="2000" b="1" dirty="0">
                <a:latin typeface="+mn-ea"/>
                <a:sym typeface="Wingdings" panose="05000000000000000000" pitchFamily="2" charset="2"/>
              </a:rPr>
              <a:t>전체 모델을 학습시킴</a:t>
            </a:r>
            <a:r>
              <a:rPr lang="en-US" altLang="ko-KR" sz="2000" b="1" dirty="0"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  <a:sym typeface="Wingdings" panose="05000000000000000000" pitchFamily="2" charset="2"/>
              </a:rPr>
              <a:t>(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  <a:sym typeface="Wingdings" panose="05000000000000000000" pitchFamily="2" charset="2"/>
              </a:rPr>
              <a:t>초기 파라미터 값은 사전 학습된 값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  <a:sym typeface="Wingdings" panose="05000000000000000000" pitchFamily="2" charset="2"/>
              </a:rPr>
              <a:t>)   </a:t>
            </a:r>
          </a:p>
          <a:p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+mn-ea"/>
                <a:sym typeface="Wingdings" panose="05000000000000000000" pitchFamily="2" charset="2"/>
              </a:rPr>
              <a:t>Summary</a:t>
            </a:r>
          </a:p>
          <a:p>
            <a:r>
              <a:rPr lang="en-US" altLang="ko-KR" sz="2000" b="1" dirty="0">
                <a:latin typeface="+mn-ea"/>
              </a:rPr>
              <a:t>• </a:t>
            </a:r>
            <a:r>
              <a:rPr lang="en-US" altLang="ko-KR" sz="2000" b="1" i="1" dirty="0">
                <a:latin typeface="+mn-ea"/>
                <a:sym typeface="Wingdings" panose="05000000000000000000" pitchFamily="2" charset="2"/>
              </a:rPr>
              <a:t>L</a:t>
            </a:r>
            <a:r>
              <a:rPr lang="en-US" altLang="ko-KR" sz="1600" b="1" i="1" dirty="0">
                <a:latin typeface="+mn-ea"/>
                <a:sym typeface="Wingdings" panose="05000000000000000000" pitchFamily="2" charset="2"/>
              </a:rPr>
              <a:t>1</a:t>
            </a:r>
            <a:r>
              <a:rPr lang="en-US" altLang="ko-KR" sz="2000" b="1" dirty="0">
                <a:latin typeface="+mn-ea"/>
                <a:sym typeface="Wingdings" panose="05000000000000000000" pitchFamily="2" charset="2"/>
              </a:rPr>
              <a:t> </a:t>
            </a:r>
            <a:r>
              <a:rPr lang="ko-KR" altLang="en-US" sz="2000" b="1" dirty="0">
                <a:latin typeface="+mn-ea"/>
              </a:rPr>
              <a:t>도 사용하므로 </a:t>
            </a:r>
            <a:r>
              <a:rPr lang="en-US" altLang="ko-KR" sz="2000" b="1" dirty="0">
                <a:latin typeface="+mn-ea"/>
              </a:rPr>
              <a:t>next token prediction</a:t>
            </a:r>
            <a:r>
              <a:rPr lang="ko-KR" altLang="en-US" sz="2000" b="1" dirty="0">
                <a:latin typeface="+mn-ea"/>
              </a:rPr>
              <a:t>을 위한 </a:t>
            </a:r>
            <a:r>
              <a:rPr lang="en-US" altLang="ko-KR" sz="2000" b="1" dirty="0">
                <a:latin typeface="+mn-ea"/>
              </a:rPr>
              <a:t>Linear </a:t>
            </a:r>
            <a:r>
              <a:rPr lang="ko-KR" altLang="en-US" sz="2000" b="1" dirty="0">
                <a:latin typeface="+mn-ea"/>
              </a:rPr>
              <a:t>층도 그대로 존재하는 상태</a:t>
            </a:r>
            <a:endParaRPr lang="en-US" altLang="ko-KR" sz="2000" b="1" dirty="0">
              <a:latin typeface="+mn-ea"/>
            </a:endParaRPr>
          </a:p>
          <a:p>
            <a:r>
              <a:rPr lang="en-US" altLang="ko-KR" sz="2000" b="1" dirty="0">
                <a:latin typeface="+mn-ea"/>
              </a:rPr>
              <a:t>• </a:t>
            </a:r>
            <a:r>
              <a:rPr lang="ko-KR" altLang="en-US" sz="2000" b="1" dirty="0">
                <a:latin typeface="+mn-ea"/>
              </a:rPr>
              <a:t>즉</a:t>
            </a:r>
            <a:r>
              <a:rPr lang="en-US" altLang="ko-KR" sz="2000" b="1" dirty="0">
                <a:latin typeface="+mn-ea"/>
              </a:rPr>
              <a:t>, NTP</a:t>
            </a:r>
            <a:r>
              <a:rPr lang="ko-KR" altLang="en-US" sz="2000" b="1" dirty="0">
                <a:latin typeface="+mn-ea"/>
              </a:rPr>
              <a:t>을 위한 </a:t>
            </a:r>
            <a:r>
              <a:rPr lang="en-US" altLang="ko-KR" sz="2000" b="1" dirty="0">
                <a:latin typeface="+mn-ea"/>
              </a:rPr>
              <a:t>Linear </a:t>
            </a:r>
            <a:r>
              <a:rPr lang="ko-KR" altLang="en-US" sz="2000" b="1" dirty="0">
                <a:latin typeface="+mn-ea"/>
              </a:rPr>
              <a:t>층 </a:t>
            </a:r>
            <a:r>
              <a:rPr lang="en-US" altLang="ko-KR" sz="2000" b="1" dirty="0">
                <a:latin typeface="+mn-ea"/>
              </a:rPr>
              <a:t>&amp; downstream task </a:t>
            </a:r>
            <a:r>
              <a:rPr lang="ko-KR" altLang="en-US" sz="2000" b="1" dirty="0">
                <a:latin typeface="+mn-ea"/>
              </a:rPr>
              <a:t>를 위한 </a:t>
            </a:r>
            <a:r>
              <a:rPr lang="en-US" altLang="ko-KR" sz="2000" b="1" dirty="0">
                <a:latin typeface="+mn-ea"/>
              </a:rPr>
              <a:t>Linear </a:t>
            </a:r>
            <a:r>
              <a:rPr lang="ko-KR" altLang="en-US" sz="2000" b="1" dirty="0">
                <a:latin typeface="+mn-ea"/>
              </a:rPr>
              <a:t>층 둘 다 사용</a:t>
            </a:r>
            <a:r>
              <a:rPr lang="en-US" altLang="ko-KR" sz="1600" b="1" dirty="0">
                <a:solidFill>
                  <a:srgbClr val="8E8E8E"/>
                </a:solidFill>
                <a:latin typeface="+mn-ea"/>
              </a:rPr>
              <a:t>(</a:t>
            </a:r>
            <a:r>
              <a:rPr lang="ko-KR" altLang="en-US" sz="1600" b="1" dirty="0">
                <a:solidFill>
                  <a:srgbClr val="8E8E8E"/>
                </a:solidFill>
                <a:latin typeface="+mn-ea"/>
              </a:rPr>
              <a:t>뒤 그림 참고</a:t>
            </a:r>
            <a:r>
              <a:rPr lang="en-US" altLang="ko-KR" sz="1600" b="1" dirty="0">
                <a:solidFill>
                  <a:srgbClr val="8E8E8E"/>
                </a:solidFill>
                <a:latin typeface="+mn-ea"/>
              </a:rPr>
              <a:t>)</a:t>
            </a:r>
            <a:endParaRPr lang="en-US" altLang="ko-KR" sz="1600" b="1" dirty="0">
              <a:solidFill>
                <a:srgbClr val="8E8E8E"/>
              </a:solidFill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EEDCEE4-EB63-BC6D-0BA5-A7C7E2571C82}"/>
              </a:ext>
            </a:extLst>
          </p:cNvPr>
          <p:cNvSpPr/>
          <p:nvPr/>
        </p:nvSpPr>
        <p:spPr>
          <a:xfrm>
            <a:off x="1292533" y="1954318"/>
            <a:ext cx="6590491" cy="11356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 dirty="0"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1600" b="1" dirty="0">
                <a:latin typeface="+mn-ea"/>
              </a:rPr>
              <a:t>수렴을 좀 더 빨리하고 일반화 성능이 좋다 </a:t>
            </a:r>
            <a:r>
              <a:rPr lang="en-US" altLang="ko-KR" sz="1600" b="1" dirty="0">
                <a:solidFill>
                  <a:srgbClr val="FF9900"/>
                </a:solidFill>
                <a:latin typeface="+mn-ea"/>
              </a:rPr>
              <a:t>why?</a:t>
            </a:r>
          </a:p>
          <a:p>
            <a:r>
              <a:rPr lang="en-US" altLang="ko-KR" sz="1600" b="1" dirty="0">
                <a:latin typeface="+mn-ea"/>
              </a:rPr>
              <a:t>• Pre-training </a:t>
            </a:r>
            <a:r>
              <a:rPr lang="ko-KR" altLang="en-US" sz="1600" b="1" dirty="0">
                <a:latin typeface="+mn-ea"/>
              </a:rPr>
              <a:t>때보다 작은 </a:t>
            </a:r>
            <a:r>
              <a:rPr lang="en-US" altLang="ko-KR" sz="1600" b="1" dirty="0">
                <a:latin typeface="+mn-ea"/>
              </a:rPr>
              <a:t>LR, BS</a:t>
            </a:r>
            <a:r>
              <a:rPr lang="ko-KR" altLang="en-US" sz="1600" b="1" dirty="0">
                <a:latin typeface="+mn-ea"/>
              </a:rPr>
              <a:t>를 사용 </a:t>
            </a:r>
            <a:r>
              <a:rPr lang="en-US" altLang="ko-KR" sz="1600" b="1" dirty="0">
                <a:latin typeface="+mn-ea"/>
              </a:rPr>
              <a:t>3 Epoch </a:t>
            </a:r>
            <a:r>
              <a:rPr lang="ko-KR" altLang="en-US" sz="1600" b="1" dirty="0">
                <a:latin typeface="+mn-ea"/>
              </a:rPr>
              <a:t>만에 충분히 수렴</a:t>
            </a:r>
            <a:endParaRPr lang="en-US" altLang="ko-KR" sz="1600" b="1" dirty="0">
              <a:latin typeface="+mn-ea"/>
              <a:sym typeface="Wingdings" panose="05000000000000000000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E1159-1D90-3CDF-BF5F-FF6A6E26203B}"/>
              </a:ext>
            </a:extLst>
          </p:cNvPr>
          <p:cNvSpPr txBox="1"/>
          <p:nvPr/>
        </p:nvSpPr>
        <p:spPr>
          <a:xfrm>
            <a:off x="6001680" y="1794255"/>
            <a:ext cx="41275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n-ea"/>
              </a:rPr>
              <a:t>(</a:t>
            </a:r>
            <a:r>
              <a:rPr lang="el-GR" altLang="ko-KR" sz="1400" b="1" i="1" dirty="0">
                <a:latin typeface="+mn-ea"/>
              </a:rPr>
              <a:t>λ</a:t>
            </a:r>
            <a:r>
              <a:rPr lang="en-US" altLang="ko-KR" sz="1400" b="1" dirty="0">
                <a:latin typeface="+mn-ea"/>
              </a:rPr>
              <a:t>=0.5 </a:t>
            </a:r>
            <a:r>
              <a:rPr lang="ko-KR" altLang="en-US" sz="1400" b="1" dirty="0">
                <a:latin typeface="+mn-ea"/>
              </a:rPr>
              <a:t>사용</a:t>
            </a:r>
            <a:r>
              <a:rPr lang="en-US" altLang="ko-KR" sz="1400" b="1" dirty="0">
                <a:latin typeface="+mn-ea"/>
              </a:rPr>
              <a:t>)(</a:t>
            </a:r>
            <a:r>
              <a:rPr lang="en-US" altLang="ko-KR" sz="1400" b="1" i="1" dirty="0">
                <a:latin typeface="+mn-ea"/>
              </a:rPr>
              <a:t>L</a:t>
            </a:r>
            <a:r>
              <a:rPr lang="en-US" altLang="ko-KR" sz="1050" b="1" i="1" dirty="0">
                <a:latin typeface="+mn-ea"/>
              </a:rPr>
              <a:t>1</a:t>
            </a:r>
            <a:r>
              <a:rPr lang="en-US" altLang="ko-KR" sz="1400" b="1" dirty="0">
                <a:latin typeface="+mn-ea"/>
              </a:rPr>
              <a:t> = next token </a:t>
            </a:r>
            <a:r>
              <a:rPr lang="en-US" altLang="ko-KR" sz="1400" b="1" dirty="0" err="1">
                <a:latin typeface="+mn-ea"/>
              </a:rPr>
              <a:t>predicton</a:t>
            </a:r>
            <a:r>
              <a:rPr lang="en-US" altLang="ko-KR" sz="1400" b="1" dirty="0">
                <a:latin typeface="+mn-ea"/>
              </a:rPr>
              <a:t> loss)</a:t>
            </a:r>
          </a:p>
          <a:p>
            <a:r>
              <a:rPr lang="en-US" altLang="ko-KR" sz="1400" b="1" dirty="0">
                <a:latin typeface="+mn-ea"/>
              </a:rPr>
              <a:t>              </a:t>
            </a:r>
            <a:r>
              <a:rPr lang="en-US" altLang="ko-KR" b="1" dirty="0">
                <a:latin typeface="+mn-ea"/>
              </a:rPr>
              <a:t>  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en-US" altLang="ko-KR" sz="1400" b="1" i="1" dirty="0">
                <a:latin typeface="+mn-ea"/>
              </a:rPr>
              <a:t>L</a:t>
            </a:r>
            <a:r>
              <a:rPr lang="en-US" altLang="ko-KR" sz="1100" b="1" i="1" dirty="0">
                <a:latin typeface="+mn-ea"/>
              </a:rPr>
              <a:t>2</a:t>
            </a:r>
            <a:r>
              <a:rPr lang="en-US" altLang="ko-KR" sz="11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= 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downstream task loss</a:t>
            </a:r>
            <a:r>
              <a:rPr lang="en-US" altLang="ko-KR" sz="1400" b="1" dirty="0">
                <a:latin typeface="+mn-ea"/>
              </a:rPr>
              <a:t>)</a:t>
            </a:r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90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E62BB-0097-6AA9-DA35-3940CE5DE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622032A-8B9E-CB0F-9042-CCCC3A05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0C1E0EA6-5162-06B2-29D8-381B4BF80805}"/>
              </a:ext>
            </a:extLst>
          </p:cNvPr>
          <p:cNvSpPr/>
          <p:nvPr/>
        </p:nvSpPr>
        <p:spPr>
          <a:xfrm>
            <a:off x="3457575" y="3159963"/>
            <a:ext cx="527685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6000" b="1">
                <a:latin typeface="+mj-lt"/>
                <a:ea typeface="Noto Sans KR Black" panose="020B0200000000000000" pitchFamily="50" charset="-127"/>
              </a:rPr>
              <a:t> Introduction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DCDF898-7021-B3DE-B2FE-D42463F18F2C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ea"/>
                <a:ea typeface="+mj-ea"/>
              </a:rPr>
              <a:t>GPT-1</a:t>
            </a:r>
          </a:p>
          <a:p>
            <a:r>
              <a:rPr lang="en-US" altLang="ko-KR" sz="2400" b="1">
                <a:latin typeface="+mj-ea"/>
                <a:ea typeface="+mj-ea"/>
              </a:rPr>
              <a:t>Introduction</a:t>
            </a:r>
            <a:endParaRPr lang="ko-KR" altLang="en-US" sz="2400" b="1">
              <a:latin typeface="+mj-ea"/>
              <a:ea typeface="+mj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F7EA7AF-2B16-FEB7-998C-0EB227DF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0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41308-AEDC-AC5D-35B2-EB819E29A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0FC4648-1944-0191-6EB2-345FCE8F54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6606"/>
          <a:stretch>
            <a:fillRect/>
          </a:stretch>
        </p:blipFill>
        <p:spPr>
          <a:xfrm>
            <a:off x="358319" y="1407886"/>
            <a:ext cx="2875467" cy="472046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16C8B88-41CE-3CA5-1EBC-0406A9C4A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6B78594-50D9-4FAE-8A3B-79304488D6EE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 dirty="0">
                <a:latin typeface="+mn-ea"/>
              </a:rPr>
              <a:t>Fine-tuning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A6E124F-C4BF-E025-309D-EA1AE499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20</a:t>
            </a:fld>
            <a:endParaRPr lang="ko-KR" altLang="en-US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B5FC18B7-D2EB-E6B4-8E9B-30EF7376DBCB}"/>
              </a:ext>
            </a:extLst>
          </p:cNvPr>
          <p:cNvCxnSpPr>
            <a:cxnSpLocks/>
          </p:cNvCxnSpPr>
          <p:nvPr/>
        </p:nvCxnSpPr>
        <p:spPr>
          <a:xfrm>
            <a:off x="1724025" y="1933575"/>
            <a:ext cx="3144634" cy="203954"/>
          </a:xfrm>
          <a:prstGeom prst="bent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A014A569-5401-5619-0DF8-B9E029C93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778" y="1721183"/>
            <a:ext cx="5811061" cy="6287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52664F9-410E-2C1F-293F-DAC3D3EB3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659" y="2524052"/>
            <a:ext cx="5506218" cy="104789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C4A3252-B6CC-6459-E2BA-5D378BCE9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353" y="3691734"/>
            <a:ext cx="4324954" cy="53347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8D829AF-1ECE-E161-7225-0F1BCEF92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8661" y="4174131"/>
            <a:ext cx="191034" cy="3693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8AE49-01FA-FDFA-199F-DF196AD3ED33}"/>
              </a:ext>
            </a:extLst>
          </p:cNvPr>
          <p:cNvSpPr txBox="1"/>
          <p:nvPr/>
        </p:nvSpPr>
        <p:spPr>
          <a:xfrm>
            <a:off x="8775406" y="420615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=0.5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931E57-5BBD-1D30-0432-EE797DEB3468}"/>
              </a:ext>
            </a:extLst>
          </p:cNvPr>
          <p:cNvSpPr txBox="1"/>
          <p:nvPr/>
        </p:nvSpPr>
        <p:spPr>
          <a:xfrm>
            <a:off x="4868659" y="1429643"/>
            <a:ext cx="2610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• Transformer Block</a:t>
            </a:r>
          </a:p>
          <a:p>
            <a:r>
              <a:rPr lang="en-US" altLang="ko-KR" sz="2000" b="1" dirty="0">
                <a:latin typeface="+mn-ea"/>
              </a:rPr>
              <a:t>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7414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53F0E-5FF6-01EF-90B7-12357F846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01EFE27-CC06-E6F6-B7E4-3F839C9C5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48DC6B9-0F62-0017-BAFC-75A9F2179884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Fine-tuning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5178DC5-0468-8D85-A129-05E89F5D410C}"/>
              </a:ext>
            </a:extLst>
          </p:cNvPr>
          <p:cNvSpPr/>
          <p:nvPr/>
        </p:nvSpPr>
        <p:spPr>
          <a:xfrm>
            <a:off x="1034017" y="1458790"/>
            <a:ext cx="10799664" cy="1970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0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2106CA7-33D3-28B2-977A-F735B02A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9713D6A-8794-25A7-9FCE-07F625C10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46" y="2232084"/>
            <a:ext cx="10145541" cy="38962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923FA66-168E-3766-DD34-9F3D5364C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126" y="6040490"/>
            <a:ext cx="7516274" cy="68589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F0B0AA2-F66C-2538-44D7-DA3B6DD6710E}"/>
              </a:ext>
            </a:extLst>
          </p:cNvPr>
          <p:cNvSpPr/>
          <p:nvPr/>
        </p:nvSpPr>
        <p:spPr>
          <a:xfrm>
            <a:off x="1123353" y="718707"/>
            <a:ext cx="11230567" cy="1970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dirty="0">
                <a:ea typeface="Noto Sans KR Black" panose="020B0200000000000000" pitchFamily="50" charset="-127"/>
              </a:rPr>
              <a:t>• Extract: </a:t>
            </a:r>
            <a:r>
              <a:rPr lang="en-US" altLang="ko-KR" sz="2000" dirty="0">
                <a:ea typeface="Noto Sans KR Black" panose="020B0200000000000000" pitchFamily="50" charset="-127"/>
              </a:rPr>
              <a:t>&lt;</a:t>
            </a:r>
            <a:r>
              <a:rPr lang="en-US" altLang="ko-KR" sz="2000" dirty="0" err="1">
                <a:ea typeface="Noto Sans KR Black" panose="020B0200000000000000" pitchFamily="50" charset="-127"/>
              </a:rPr>
              <a:t>eos</a:t>
            </a:r>
            <a:r>
              <a:rPr lang="en-US" altLang="ko-KR" sz="2000" dirty="0">
                <a:ea typeface="Noto Sans KR Black" panose="020B0200000000000000" pitchFamily="50" charset="-127"/>
              </a:rPr>
              <a:t>&gt;</a:t>
            </a:r>
            <a:r>
              <a:rPr lang="ko-KR" altLang="en-US" sz="2000" dirty="0"/>
              <a:t>토큰 대신 도입</a:t>
            </a:r>
            <a:r>
              <a:rPr lang="en-US" altLang="ko-KR" sz="2000" dirty="0"/>
              <a:t>, </a:t>
            </a:r>
            <a:r>
              <a:rPr lang="ko-KR" altLang="en-US" sz="2000" dirty="0"/>
              <a:t>이 시점에서의 출력만을 추가된 </a:t>
            </a:r>
            <a:r>
              <a:rPr lang="en-US" altLang="ko-KR" sz="2000" dirty="0"/>
              <a:t>Linear</a:t>
            </a:r>
            <a:r>
              <a:rPr lang="ko-KR" altLang="en-US" sz="2000" dirty="0"/>
              <a:t>에 통과시킬 것이라                   </a:t>
            </a:r>
            <a:endParaRPr lang="en-US" altLang="ko-KR" sz="2000" dirty="0"/>
          </a:p>
          <a:p>
            <a:r>
              <a:rPr lang="ko-KR" altLang="en-US" sz="2000" dirty="0"/>
              <a:t>              </a:t>
            </a:r>
            <a:r>
              <a:rPr lang="en-US" altLang="ko-KR" sz="2000" dirty="0"/>
              <a:t>extract </a:t>
            </a:r>
            <a:r>
              <a:rPr lang="ko-KR" altLang="en-US" sz="2000" dirty="0"/>
              <a:t>토큰이라고 부른다</a:t>
            </a:r>
            <a:r>
              <a:rPr lang="en-US" altLang="ko-KR" sz="2000" dirty="0"/>
              <a:t>.</a:t>
            </a:r>
          </a:p>
          <a:p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</a:rPr>
              <a:t>   (Start </a:t>
            </a:r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</a:rPr>
              <a:t>토큰과 함께 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</a:rPr>
              <a:t>fine-tuning </a:t>
            </a:r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</a:rPr>
              <a:t>때 처음으로 등장시킴 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</a:rPr>
              <a:t>- random initialized)</a:t>
            </a:r>
            <a:r>
              <a:rPr lang="en-US" altLang="ko-KR" sz="2000" dirty="0"/>
              <a:t> </a:t>
            </a:r>
          </a:p>
          <a:p>
            <a:r>
              <a:rPr lang="en-US" altLang="ko-KR" sz="2000" b="1" dirty="0">
                <a:ea typeface="Noto Sans KR Black" panose="020B0200000000000000" pitchFamily="50" charset="-127"/>
              </a:rPr>
              <a:t>• Delim:</a:t>
            </a:r>
            <a:r>
              <a:rPr lang="en-US" altLang="ko-KR" sz="2000" dirty="0">
                <a:ea typeface="Noto Sans KR Black" panose="020B0200000000000000" pitchFamily="50" charset="-127"/>
              </a:rPr>
              <a:t> Delimiter(separate token)</a:t>
            </a:r>
          </a:p>
          <a:p>
            <a:endParaRPr lang="en-US" altLang="ko-KR" sz="2400" b="1" dirty="0"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7164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3FEC8-E54F-AE1E-0D25-2CF57DF93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096189E-E8F2-1567-F2BA-8748DA4F1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5FB9C3C6-383F-A45A-D657-ECA7C7062EA8}"/>
              </a:ext>
            </a:extLst>
          </p:cNvPr>
          <p:cNvSpPr/>
          <p:nvPr/>
        </p:nvSpPr>
        <p:spPr>
          <a:xfrm>
            <a:off x="1122304" y="719495"/>
            <a:ext cx="11230567" cy="1970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dirty="0">
                <a:ea typeface="Noto Sans KR Black" panose="020B0200000000000000" pitchFamily="50" charset="-127"/>
              </a:rPr>
              <a:t>• Extract: </a:t>
            </a:r>
            <a:r>
              <a:rPr lang="en-US" altLang="ko-KR" sz="2000" dirty="0">
                <a:ea typeface="Noto Sans KR Black" panose="020B0200000000000000" pitchFamily="50" charset="-127"/>
              </a:rPr>
              <a:t>&lt;</a:t>
            </a:r>
            <a:r>
              <a:rPr lang="en-US" altLang="ko-KR" sz="2000" dirty="0" err="1">
                <a:ea typeface="Noto Sans KR Black" panose="020B0200000000000000" pitchFamily="50" charset="-127"/>
              </a:rPr>
              <a:t>eos</a:t>
            </a:r>
            <a:r>
              <a:rPr lang="en-US" altLang="ko-KR" sz="2000" dirty="0">
                <a:ea typeface="Noto Sans KR Black" panose="020B0200000000000000" pitchFamily="50" charset="-127"/>
              </a:rPr>
              <a:t>&gt;</a:t>
            </a:r>
            <a:r>
              <a:rPr lang="ko-KR" altLang="en-US" sz="2000" dirty="0"/>
              <a:t>토큰 대신 도입</a:t>
            </a:r>
            <a:r>
              <a:rPr lang="en-US" altLang="ko-KR" sz="2000" dirty="0"/>
              <a:t>, </a:t>
            </a:r>
            <a:r>
              <a:rPr lang="ko-KR" altLang="en-US" sz="2000" dirty="0"/>
              <a:t>이 시점에서의 출력만을 추가된 </a:t>
            </a:r>
            <a:r>
              <a:rPr lang="en-US" altLang="ko-KR" sz="2000" dirty="0"/>
              <a:t>Linear</a:t>
            </a:r>
            <a:r>
              <a:rPr lang="ko-KR" altLang="en-US" sz="2000" dirty="0"/>
              <a:t>에 통과시킬 것이라                   </a:t>
            </a:r>
            <a:endParaRPr lang="en-US" altLang="ko-KR" sz="2000" dirty="0"/>
          </a:p>
          <a:p>
            <a:r>
              <a:rPr lang="ko-KR" altLang="en-US" sz="2000" dirty="0"/>
              <a:t>              </a:t>
            </a:r>
            <a:r>
              <a:rPr lang="en-US" altLang="ko-KR" sz="2000" dirty="0"/>
              <a:t>extract </a:t>
            </a:r>
            <a:r>
              <a:rPr lang="ko-KR" altLang="en-US" sz="2000" dirty="0"/>
              <a:t>토큰이라고 부른다</a:t>
            </a:r>
            <a:r>
              <a:rPr lang="en-US" altLang="ko-KR" sz="2000" dirty="0"/>
              <a:t>.</a:t>
            </a:r>
          </a:p>
          <a:p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</a:rPr>
              <a:t>   (Start </a:t>
            </a:r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</a:rPr>
              <a:t>토큰과 함께 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</a:rPr>
              <a:t>fine-tuning </a:t>
            </a:r>
            <a:r>
              <a:rPr lang="ko-KR" altLang="en-US" sz="2000" dirty="0">
                <a:solidFill>
                  <a:schemeClr val="accent6">
                    <a:lumMod val="75000"/>
                  </a:schemeClr>
                </a:solidFill>
              </a:rPr>
              <a:t>때 처음으로 등장시킴 </a:t>
            </a:r>
            <a:r>
              <a:rPr lang="en-US" altLang="ko-KR" sz="2000" dirty="0">
                <a:solidFill>
                  <a:schemeClr val="accent6">
                    <a:lumMod val="75000"/>
                  </a:schemeClr>
                </a:solidFill>
              </a:rPr>
              <a:t>- random initialized)</a:t>
            </a:r>
            <a:r>
              <a:rPr lang="en-US" altLang="ko-KR" sz="2000" dirty="0"/>
              <a:t> </a:t>
            </a:r>
          </a:p>
          <a:p>
            <a:r>
              <a:rPr lang="en-US" altLang="ko-KR" sz="2000" b="1" dirty="0">
                <a:ea typeface="Noto Sans KR Black" panose="020B0200000000000000" pitchFamily="50" charset="-127"/>
              </a:rPr>
              <a:t>• Delim:</a:t>
            </a:r>
            <a:r>
              <a:rPr lang="en-US" altLang="ko-KR" sz="2000" dirty="0">
                <a:ea typeface="Noto Sans KR Black" panose="020B0200000000000000" pitchFamily="50" charset="-127"/>
              </a:rPr>
              <a:t> Delimiter(separate token)</a:t>
            </a:r>
          </a:p>
          <a:p>
            <a:endParaRPr lang="en-US" altLang="ko-KR" sz="2400" b="1" dirty="0"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B5C8522-9461-0410-5137-7B5F287BDA15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Fine-tuning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868033A-B9DA-4C64-AD37-E58EE4384C26}"/>
              </a:ext>
            </a:extLst>
          </p:cNvPr>
          <p:cNvSpPr/>
          <p:nvPr/>
        </p:nvSpPr>
        <p:spPr>
          <a:xfrm>
            <a:off x="1034017" y="1458790"/>
            <a:ext cx="10799664" cy="1970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0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DDA5234-E2F6-2038-1993-4FDD334C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4C4B2AD-3499-48C2-0B30-D7437E9A0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46" y="2232084"/>
            <a:ext cx="10145541" cy="38962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1EE13EC-1408-37B9-44F2-49BDF703B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126" y="6040490"/>
            <a:ext cx="7516274" cy="6858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154944A-8049-9FA9-2DE9-64AAEA316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033" y="2836829"/>
            <a:ext cx="7710005" cy="3184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9D9B78-9D12-8F1D-D684-8870F81E8FEC}"/>
              </a:ext>
            </a:extLst>
          </p:cNvPr>
          <p:cNvSpPr txBox="1"/>
          <p:nvPr/>
        </p:nvSpPr>
        <p:spPr>
          <a:xfrm>
            <a:off x="3506033" y="2867114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ex) </a:t>
            </a:r>
            <a:r>
              <a:rPr lang="ko-KR" altLang="en-US" b="1"/>
              <a:t>이 영화 노잼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BBEF9-7ADC-0817-2160-09737285F119}"/>
              </a:ext>
            </a:extLst>
          </p:cNvPr>
          <p:cNvSpPr txBox="1"/>
          <p:nvPr/>
        </p:nvSpPr>
        <p:spPr>
          <a:xfrm>
            <a:off x="4711700" y="3370779"/>
            <a:ext cx="950981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/>
              <a:t>start    </a:t>
            </a:r>
            <a:r>
              <a:rPr lang="ko-KR" altLang="en-US" b="1"/>
              <a:t>이    영화    노잼     </a:t>
            </a:r>
            <a:r>
              <a:rPr lang="en-US" altLang="ko-KR" b="1"/>
              <a:t>Extract</a:t>
            </a:r>
            <a:endParaRPr lang="ko-KR" altLang="en-US" b="1"/>
          </a:p>
        </p:txBody>
      </p:sp>
      <p:sp>
        <p:nvSpPr>
          <p:cNvPr id="22" name="양쪽 대괄호 21">
            <a:extLst>
              <a:ext uri="{FF2B5EF4-FFF2-40B4-BE49-F238E27FC236}">
                <a16:creationId xmlns:a16="http://schemas.microsoft.com/office/drawing/2014/main" id="{9C238D16-B32E-4ED5-438C-78D61837BBFE}"/>
              </a:ext>
            </a:extLst>
          </p:cNvPr>
          <p:cNvSpPr/>
          <p:nvPr/>
        </p:nvSpPr>
        <p:spPr>
          <a:xfrm>
            <a:off x="4714875" y="3457575"/>
            <a:ext cx="914400" cy="2013457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9E66E02B-28DE-ECC0-C269-CB480180FD57}"/>
              </a:ext>
            </a:extLst>
          </p:cNvPr>
          <p:cNvSpPr/>
          <p:nvPr/>
        </p:nvSpPr>
        <p:spPr>
          <a:xfrm>
            <a:off x="5629275" y="4279900"/>
            <a:ext cx="706988" cy="177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3E2958-258A-F915-C06A-A9CE4A224028}"/>
              </a:ext>
            </a:extLst>
          </p:cNvPr>
          <p:cNvSpPr txBox="1"/>
          <p:nvPr/>
        </p:nvSpPr>
        <p:spPr>
          <a:xfrm>
            <a:off x="6427856" y="3361254"/>
            <a:ext cx="950981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>
                <a:solidFill>
                  <a:srgbClr val="0070C0"/>
                </a:solidFill>
              </a:rPr>
              <a:t>이 </a:t>
            </a:r>
            <a:endParaRPr lang="en-US" altLang="ko-KR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>
                <a:solidFill>
                  <a:srgbClr val="0070C0"/>
                </a:solidFill>
              </a:rPr>
              <a:t>영화    </a:t>
            </a:r>
            <a:endParaRPr lang="en-US" altLang="ko-KR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>
                <a:solidFill>
                  <a:srgbClr val="0070C0"/>
                </a:solidFill>
              </a:rPr>
              <a:t>노잼     </a:t>
            </a:r>
            <a:endParaRPr lang="en-US" altLang="ko-KR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>
                <a:solidFill>
                  <a:srgbClr val="0070C0"/>
                </a:solidFill>
              </a:rPr>
              <a:t>Extract</a:t>
            </a:r>
          </a:p>
          <a:p>
            <a:pPr>
              <a:lnSpc>
                <a:spcPct val="150000"/>
              </a:lnSpc>
            </a:pPr>
            <a:r>
              <a:rPr lang="ko-KR" altLang="en-US" b="1">
                <a:solidFill>
                  <a:srgbClr val="FF0000"/>
                </a:solidFill>
              </a:rPr>
              <a:t>부정</a:t>
            </a:r>
            <a:r>
              <a:rPr lang="en-US" altLang="ko-KR" b="1">
                <a:solidFill>
                  <a:srgbClr val="FF0000"/>
                </a:solidFill>
              </a:rPr>
              <a:t>(0)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7" name="오른쪽 대괄호 26">
            <a:extLst>
              <a:ext uri="{FF2B5EF4-FFF2-40B4-BE49-F238E27FC236}">
                <a16:creationId xmlns:a16="http://schemas.microsoft.com/office/drawing/2014/main" id="{75B8AA21-6DB3-5C85-AFE4-0DBEABC7AA38}"/>
              </a:ext>
            </a:extLst>
          </p:cNvPr>
          <p:cNvSpPr/>
          <p:nvPr/>
        </p:nvSpPr>
        <p:spPr>
          <a:xfrm>
            <a:off x="7239000" y="3457575"/>
            <a:ext cx="231430" cy="1597025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대괄호 27">
            <a:extLst>
              <a:ext uri="{FF2B5EF4-FFF2-40B4-BE49-F238E27FC236}">
                <a16:creationId xmlns:a16="http://schemas.microsoft.com/office/drawing/2014/main" id="{B352A360-82C0-5B3C-DCCB-EA9DF2F330B2}"/>
              </a:ext>
            </a:extLst>
          </p:cNvPr>
          <p:cNvSpPr/>
          <p:nvPr/>
        </p:nvSpPr>
        <p:spPr>
          <a:xfrm>
            <a:off x="7251699" y="5143500"/>
            <a:ext cx="243993" cy="2794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68B369-513A-1C68-358F-E07331AFFF0F}"/>
              </a:ext>
            </a:extLst>
          </p:cNvPr>
          <p:cNvSpPr txBox="1"/>
          <p:nvPr/>
        </p:nvSpPr>
        <p:spPr>
          <a:xfrm>
            <a:off x="7698338" y="3969075"/>
            <a:ext cx="44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/>
              <a:t>L</a:t>
            </a:r>
            <a:r>
              <a:rPr lang="en-US" altLang="ko-KR" sz="1400" i="1"/>
              <a:t>1</a:t>
            </a:r>
            <a:endParaRPr lang="ko-KR" altLang="en-US" sz="1400" i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8F79D7-5350-F871-1AF6-FB8BCAC018DA}"/>
              </a:ext>
            </a:extLst>
          </p:cNvPr>
          <p:cNvSpPr txBox="1"/>
          <p:nvPr/>
        </p:nvSpPr>
        <p:spPr>
          <a:xfrm>
            <a:off x="7698338" y="5073125"/>
            <a:ext cx="44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/>
              <a:t>L</a:t>
            </a:r>
            <a:r>
              <a:rPr lang="en-US" altLang="ko-KR" sz="1200" i="1"/>
              <a:t>2</a:t>
            </a:r>
            <a:endParaRPr lang="ko-KR" altLang="en-US" sz="1200" i="1"/>
          </a:p>
        </p:txBody>
      </p:sp>
    </p:spTree>
    <p:extLst>
      <p:ext uri="{BB962C8B-B14F-4D97-AF65-F5344CB8AC3E}">
        <p14:creationId xmlns:p14="http://schemas.microsoft.com/office/powerpoint/2010/main" val="21803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E2D4-E6C1-2AD4-5ABA-044B9BAF7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6A4F044-16B5-69F7-B113-6C39D9EB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93531123-4EA8-DA7C-C156-90C94C224C33}"/>
              </a:ext>
            </a:extLst>
          </p:cNvPr>
          <p:cNvSpPr/>
          <p:nvPr/>
        </p:nvSpPr>
        <p:spPr>
          <a:xfrm>
            <a:off x="1034017" y="565784"/>
            <a:ext cx="11230567" cy="1970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dirty="0">
                <a:ea typeface="Noto Sans KR Black" panose="020B0200000000000000" pitchFamily="50" charset="-127"/>
              </a:rPr>
              <a:t>• </a:t>
            </a:r>
            <a:r>
              <a:rPr lang="en-US" altLang="ko-KR" sz="2000" dirty="0"/>
              <a:t>Multiple Choice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</a:rPr>
              <a:t>객관식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ko-KR" altLang="en-US" sz="2000" dirty="0"/>
              <a:t>의 경우</a:t>
            </a:r>
            <a:r>
              <a:rPr lang="en-US" altLang="ko-KR" sz="2000" dirty="0"/>
              <a:t>, </a:t>
            </a:r>
            <a:r>
              <a:rPr lang="ko-KR" altLang="en-US" sz="2000" dirty="0"/>
              <a:t>본문과 하나의 </a:t>
            </a:r>
            <a:r>
              <a:rPr lang="en-US" altLang="ko-KR" sz="2000" dirty="0"/>
              <a:t>answer</a:t>
            </a:r>
            <a:r>
              <a:rPr lang="ko-KR" altLang="en-US" sz="2000" dirty="0"/>
              <a:t>를 붙여서 입력</a:t>
            </a:r>
            <a:r>
              <a:rPr lang="en-US" altLang="ko-KR" sz="2000" dirty="0"/>
              <a:t>. </a:t>
            </a:r>
            <a:r>
              <a:rPr lang="ko-KR" altLang="en-US" sz="2000" dirty="0"/>
              <a:t>출력 노드는 딱 한 개</a:t>
            </a:r>
            <a:endParaRPr lang="en-US" altLang="ko-KR" sz="2000" dirty="0"/>
          </a:p>
          <a:p>
            <a:r>
              <a:rPr lang="en-US" altLang="ko-KR" dirty="0"/>
              <a:t>  • Classification</a:t>
            </a:r>
            <a:r>
              <a:rPr lang="ko-KR" altLang="en-US" dirty="0"/>
              <a:t>과는 다르게 이건 </a:t>
            </a:r>
            <a:r>
              <a:rPr lang="en-US" altLang="ko-KR" dirty="0"/>
              <a:t>Answer </a:t>
            </a:r>
            <a:r>
              <a:rPr lang="ko-KR" altLang="en-US" dirty="0"/>
              <a:t>도 읽어봐야 해서 붙여서 입력 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en-US" altLang="ko-KR" dirty="0">
                <a:solidFill>
                  <a:srgbClr val="8E8E8E"/>
                </a:solidFill>
              </a:rPr>
              <a:t>(</a:t>
            </a:r>
            <a:r>
              <a:rPr lang="ko-KR" altLang="en-US" dirty="0">
                <a:solidFill>
                  <a:srgbClr val="8E8E8E"/>
                </a:solidFill>
              </a:rPr>
              <a:t>감정 분류면 그냥 긍정</a:t>
            </a:r>
            <a:r>
              <a:rPr lang="en-US" altLang="ko-KR" dirty="0">
                <a:solidFill>
                  <a:srgbClr val="8E8E8E"/>
                </a:solidFill>
              </a:rPr>
              <a:t>, </a:t>
            </a:r>
            <a:r>
              <a:rPr lang="ko-KR" altLang="en-US" dirty="0">
                <a:solidFill>
                  <a:srgbClr val="8E8E8E"/>
                </a:solidFill>
              </a:rPr>
              <a:t>부정 중에 고르면 된다</a:t>
            </a:r>
            <a:r>
              <a:rPr lang="en-US" altLang="ko-KR" dirty="0">
                <a:solidFill>
                  <a:srgbClr val="8E8E8E"/>
                </a:solidFill>
              </a:rPr>
              <a:t>.) </a:t>
            </a:r>
          </a:p>
          <a:p>
            <a:r>
              <a:rPr lang="en-US" altLang="ko-KR" dirty="0">
                <a:solidFill>
                  <a:schemeClr val="accent2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 • </a:t>
            </a:r>
            <a:r>
              <a:rPr lang="en-US" altLang="ko-KR" dirty="0" err="1">
                <a:solidFill>
                  <a:schemeClr val="tx1"/>
                </a:solidFill>
              </a:rPr>
              <a:t>nn.Linear</a:t>
            </a:r>
            <a:r>
              <a:rPr lang="en-US" altLang="ko-KR" dirty="0">
                <a:solidFill>
                  <a:schemeClr val="tx1"/>
                </a:solidFill>
              </a:rPr>
              <a:t>(dim, 1) </a:t>
            </a:r>
            <a:r>
              <a:rPr lang="ko-KR" altLang="en-US" dirty="0">
                <a:solidFill>
                  <a:schemeClr val="tx1"/>
                </a:solidFill>
              </a:rPr>
              <a:t>사용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다른 </a:t>
            </a:r>
            <a:r>
              <a:rPr lang="en-US" altLang="ko-KR" dirty="0">
                <a:solidFill>
                  <a:schemeClr val="tx1"/>
                </a:solidFill>
              </a:rPr>
              <a:t>answer </a:t>
            </a:r>
            <a:r>
              <a:rPr lang="ko-KR" altLang="en-US" dirty="0">
                <a:solidFill>
                  <a:schemeClr val="tx1"/>
                </a:solidFill>
              </a:rPr>
              <a:t>들에 대한 출력들과 함께 마지막으로 </a:t>
            </a:r>
            <a:r>
              <a:rPr lang="en-US" altLang="ko-KR" dirty="0" err="1">
                <a:solidFill>
                  <a:schemeClr val="tx1"/>
                </a:solidFill>
              </a:rPr>
              <a:t>softmax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통과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endParaRPr lang="en-US" altLang="ko-KR" sz="2000" b="1" dirty="0">
              <a:solidFill>
                <a:schemeClr val="tx1"/>
              </a:solidFill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D7F05FA-322C-B3B4-8E30-E6328D4C9C2A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Fine-tuning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5D1DC06-CA40-AC29-6999-DA4E96A386B3}"/>
              </a:ext>
            </a:extLst>
          </p:cNvPr>
          <p:cNvSpPr/>
          <p:nvPr/>
        </p:nvSpPr>
        <p:spPr>
          <a:xfrm>
            <a:off x="1034017" y="1458790"/>
            <a:ext cx="10799664" cy="1970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0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6708FAE-ECB1-E594-C4BB-C92B9B6E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4868B82-CB47-6D6B-43E1-F089406E6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46" y="2232084"/>
            <a:ext cx="10145541" cy="38962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ABB934D-5764-105B-9DBA-CD4601FBD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126" y="6040490"/>
            <a:ext cx="751627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13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D9FBE-0D28-8F4C-7B91-18AC1C1D4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4283C66-D93E-BB9E-B9F2-80A496788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7B77F434-3FFB-530A-5D8B-9999F2E36C53}"/>
              </a:ext>
            </a:extLst>
          </p:cNvPr>
          <p:cNvSpPr/>
          <p:nvPr/>
        </p:nvSpPr>
        <p:spPr>
          <a:xfrm>
            <a:off x="1034017" y="565784"/>
            <a:ext cx="11230567" cy="1970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>
                <a:ea typeface="Noto Sans KR Black" panose="020B0200000000000000" pitchFamily="50" charset="-127"/>
              </a:rPr>
              <a:t>• </a:t>
            </a:r>
            <a:r>
              <a:rPr lang="ko-KR" altLang="en-US" sz="2000" b="1">
                <a:ea typeface="Noto Sans KR Black" panose="020B0200000000000000" pitchFamily="50" charset="-127"/>
              </a:rPr>
              <a:t>이렇게하면 각 </a:t>
            </a:r>
            <a:r>
              <a:rPr lang="en-US" altLang="ko-KR" sz="2000" b="1">
                <a:ea typeface="Noto Sans KR Black" panose="020B0200000000000000" pitchFamily="50" charset="-127"/>
              </a:rPr>
              <a:t>Answer</a:t>
            </a:r>
            <a:r>
              <a:rPr lang="ko-KR" altLang="en-US" sz="2000" b="1">
                <a:ea typeface="Noto Sans KR Black" panose="020B0200000000000000" pitchFamily="50" charset="-127"/>
              </a:rPr>
              <a:t>가 서로 다른 </a:t>
            </a:r>
            <a:r>
              <a:rPr lang="en-US" altLang="ko-KR" sz="2000" b="1">
                <a:ea typeface="Noto Sans KR Black" panose="020B0200000000000000" pitchFamily="50" charset="-127"/>
              </a:rPr>
              <a:t>Linear </a:t>
            </a:r>
            <a:r>
              <a:rPr lang="ko-KR" altLang="en-US" sz="2000" b="1">
                <a:ea typeface="Noto Sans KR Black" panose="020B0200000000000000" pitchFamily="50" charset="-127"/>
              </a:rPr>
              <a:t>층이 아닌 동일한 층을 통과한 결과를 얻게 됨</a:t>
            </a:r>
            <a:endParaRPr lang="en-US" altLang="ko-KR" sz="2000" b="1">
              <a:ea typeface="Noto Sans KR Black" panose="020B0200000000000000" pitchFamily="50" charset="-127"/>
            </a:endParaRPr>
          </a:p>
          <a:p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  <a:ea typeface="Noto Sans KR Black" panose="020B0200000000000000" pitchFamily="50" charset="-127"/>
              </a:rPr>
              <a:t> </a:t>
            </a:r>
            <a:r>
              <a:rPr lang="en-US" altLang="ko-KR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이와 달리 </a:t>
            </a:r>
            <a:r>
              <a:rPr lang="en-US" altLang="ko-KR">
                <a:solidFill>
                  <a:schemeClr val="accent6">
                    <a:lumMod val="75000"/>
                  </a:schemeClr>
                </a:solidFill>
              </a:rPr>
              <a:t>Context </a:t>
            </a:r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및 </a:t>
            </a:r>
            <a:r>
              <a:rPr lang="en-US" altLang="ko-KR">
                <a:solidFill>
                  <a:schemeClr val="accent6">
                    <a:lumMod val="75000"/>
                  </a:schemeClr>
                </a:solidFill>
              </a:rPr>
              <a:t>Answer </a:t>
            </a:r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들을 다 넣고 </a:t>
            </a:r>
            <a:r>
              <a:rPr lang="en-US" altLang="ko-KR">
                <a:solidFill>
                  <a:schemeClr val="accent6">
                    <a:lumMod val="75000"/>
                  </a:schemeClr>
                </a:solidFill>
              </a:rPr>
              <a:t>(dim, N) </a:t>
            </a:r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을 사용</a:t>
            </a:r>
            <a:r>
              <a:rPr lang="en-US" altLang="ko-KR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정답이 모두 </a:t>
            </a:r>
            <a:r>
              <a:rPr lang="en-US" altLang="ko-KR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번인 데이터셋을 생각해 보면</a:t>
            </a:r>
            <a:r>
              <a:rPr lang="en-US" altLang="ko-KR">
                <a:solidFill>
                  <a:schemeClr val="accent6">
                    <a:lumMod val="75000"/>
                  </a:schemeClr>
                </a:solidFill>
              </a:rPr>
              <a:t>..) </a:t>
            </a:r>
            <a:r>
              <a:rPr lang="en-US" altLang="ko-KR">
                <a:solidFill>
                  <a:srgbClr val="FF0000"/>
                </a:solidFill>
              </a:rPr>
              <a:t>=&gt; Answer </a:t>
            </a:r>
            <a:r>
              <a:rPr lang="ko-KR" altLang="en-US">
                <a:solidFill>
                  <a:srgbClr val="FF0000"/>
                </a:solidFill>
              </a:rPr>
              <a:t>의 순서에 영향받지 않게 됨</a:t>
            </a:r>
            <a:r>
              <a:rPr lang="en-US" altLang="ko-KR">
                <a:solidFill>
                  <a:srgbClr val="FF0000"/>
                </a:solidFill>
              </a:rPr>
              <a:t>! (Similarity </a:t>
            </a:r>
            <a:r>
              <a:rPr lang="ko-KR" altLang="en-US">
                <a:solidFill>
                  <a:srgbClr val="FF0000"/>
                </a:solidFill>
              </a:rPr>
              <a:t>도 같은 이유로 순서를 바꿔 넣은 결과도 함께 사용</a:t>
            </a:r>
            <a:r>
              <a:rPr lang="en-US" altLang="ko-KR">
                <a:solidFill>
                  <a:srgbClr val="FF0000"/>
                </a:solidFill>
              </a:rPr>
              <a:t>)</a:t>
            </a:r>
            <a:r>
              <a:rPr lang="en-US" altLang="ko-KR">
                <a:solidFill>
                  <a:schemeClr val="tx1"/>
                </a:solidFill>
              </a:rPr>
              <a:t> </a:t>
            </a:r>
            <a:endParaRPr lang="en-US" altLang="ko-KR" sz="2000" b="1">
              <a:solidFill>
                <a:schemeClr val="tx1"/>
              </a:solidFill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521617A-9B3F-E9BE-C901-8FA256ED2F1A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Fine-tuning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C320401-75E6-1478-A360-BFBF56BBEE07}"/>
              </a:ext>
            </a:extLst>
          </p:cNvPr>
          <p:cNvSpPr/>
          <p:nvPr/>
        </p:nvSpPr>
        <p:spPr>
          <a:xfrm>
            <a:off x="1034017" y="1458790"/>
            <a:ext cx="10799664" cy="1970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0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866B0B2-4512-C154-C6CB-66E2331F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F00FBEF-0FCD-6D12-8212-A8E07EEA2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46" y="2232084"/>
            <a:ext cx="10145541" cy="38962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F14FB85-C2D4-7AD4-E9E5-C1C5A6089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126" y="6040490"/>
            <a:ext cx="751627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4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6D22F-754F-F5FE-EE65-688B84B3D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CA0C7DD-C3C4-3B9A-B81A-75FDF1FD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7C1C4AC1-06AD-2398-5DAB-A45E706A2AB5}"/>
              </a:ext>
            </a:extLst>
          </p:cNvPr>
          <p:cNvSpPr/>
          <p:nvPr/>
        </p:nvSpPr>
        <p:spPr>
          <a:xfrm>
            <a:off x="902804" y="3093727"/>
            <a:ext cx="10386391" cy="809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b="1">
                <a:latin typeface="+mn-ea"/>
              </a:rPr>
              <a:t>Hyperparameter</a:t>
            </a:r>
          </a:p>
          <a:p>
            <a:pPr algn="ctr"/>
            <a:r>
              <a:rPr lang="en-US" altLang="ko-KR" sz="4000"/>
              <a:t>Compared with Transformer</a:t>
            </a:r>
            <a:endParaRPr lang="ko-KR" altLang="en-US" sz="4000" b="1"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9C099D6-5E2D-329D-D9BE-0C592915CF2F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Hyperparameter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CBAD14-9D94-2AED-2A61-C6D8A4A1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45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DCBCA-BB16-67BE-0C68-0B7272902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5CF0D52-7BB6-87CE-6F45-4D7268EE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C8EA1BD-620B-C16C-DD81-DF037581EB77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Hyperparameter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8FA023-5558-8393-0821-691DA75D2AAB}"/>
              </a:ext>
            </a:extLst>
          </p:cNvPr>
          <p:cNvSpPr/>
          <p:nvPr/>
        </p:nvSpPr>
        <p:spPr>
          <a:xfrm>
            <a:off x="1034017" y="1458790"/>
            <a:ext cx="10799664" cy="1970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0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10154A4-3AA0-5999-E1CD-10498CFB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26</a:t>
            </a:fld>
            <a:endParaRPr lang="ko-KR" altLang="en-US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50D70E1A-F7D9-F823-CEAC-C76EB5C85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04277"/>
              </p:ext>
            </p:extLst>
          </p:nvPr>
        </p:nvGraphicFramePr>
        <p:xfrm>
          <a:off x="422413" y="1325743"/>
          <a:ext cx="11347173" cy="420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391">
                  <a:extLst>
                    <a:ext uri="{9D8B030D-6E8A-4147-A177-3AD203B41FA5}">
                      <a16:colId xmlns:a16="http://schemas.microsoft.com/office/drawing/2014/main" val="481028647"/>
                    </a:ext>
                  </a:extLst>
                </a:gridCol>
                <a:gridCol w="3782391">
                  <a:extLst>
                    <a:ext uri="{9D8B030D-6E8A-4147-A177-3AD203B41FA5}">
                      <a16:colId xmlns:a16="http://schemas.microsoft.com/office/drawing/2014/main" val="2345396656"/>
                    </a:ext>
                  </a:extLst>
                </a:gridCol>
                <a:gridCol w="3782391">
                  <a:extLst>
                    <a:ext uri="{9D8B030D-6E8A-4147-A177-3AD203B41FA5}">
                      <a16:colId xmlns:a16="http://schemas.microsoft.com/office/drawing/2014/main" val="2479462212"/>
                    </a:ext>
                  </a:extLst>
                </a:gridCol>
              </a:tblGrid>
              <a:tr h="4450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항목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원본 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Transformer (2017)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GPT-1 (2018)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86329"/>
                  </a:ext>
                </a:extLst>
              </a:tr>
              <a:tr h="4450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 b="1">
                          <a:solidFill>
                            <a:schemeClr val="tx1"/>
                          </a:solidFill>
                        </a:rPr>
                        <a:t>구성 </a:t>
                      </a:r>
                      <a:r>
                        <a:rPr lang="en-US" altLang="ko-KR" b="1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="1">
                          <a:solidFill>
                            <a:schemeClr val="tx1"/>
                          </a:solidFill>
                        </a:rPr>
                        <a:t>Layers)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Encoder 6</a:t>
                      </a: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층 </a:t>
                      </a: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Decoder 6</a:t>
                      </a: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Decoder </a:t>
                      </a:r>
                      <a:r>
                        <a:rPr lang="ko-KR" altLang="en-US"/>
                        <a:t>전용 </a:t>
                      </a:r>
                      <a:r>
                        <a:rPr lang="en-US" altLang="ko-KR"/>
                        <a:t>12</a:t>
                      </a:r>
                      <a:r>
                        <a:rPr lang="ko-KR" altLang="en-US"/>
                        <a:t>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89282"/>
                  </a:ext>
                </a:extLst>
              </a:tr>
              <a:tr h="4450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 b="1">
                          <a:solidFill>
                            <a:schemeClr val="tx1"/>
                          </a:solidFill>
                        </a:rPr>
                        <a:t>임베딩 차원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512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ko-KR"/>
                        <a:t>768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402035"/>
                  </a:ext>
                </a:extLst>
              </a:tr>
              <a:tr h="4450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 b="1">
                          <a:solidFill>
                            <a:schemeClr val="tx1"/>
                          </a:solidFill>
                        </a:rPr>
                        <a:t>어텐션 헤드 수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개 </a:t>
                      </a: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각 </a:t>
                      </a: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64</a:t>
                      </a: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차원</a:t>
                      </a: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ko-KR"/>
                        <a:t>12</a:t>
                      </a:r>
                      <a:r>
                        <a:rPr lang="ko-KR" altLang="en-US"/>
                        <a:t>개 </a:t>
                      </a:r>
                      <a:r>
                        <a:rPr lang="en-US" altLang="ko-KR"/>
                        <a:t>(</a:t>
                      </a:r>
                      <a:r>
                        <a:rPr lang="ko-KR" altLang="en-US"/>
                        <a:t>각 </a:t>
                      </a:r>
                      <a:r>
                        <a:rPr lang="en-US" altLang="ko-KR"/>
                        <a:t>64</a:t>
                      </a:r>
                      <a:r>
                        <a:rPr lang="ko-KR" altLang="en-US"/>
                        <a:t>차원</a:t>
                      </a:r>
                      <a:r>
                        <a:rPr lang="en-US" altLang="ko-KR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30442"/>
                  </a:ext>
                </a:extLst>
              </a:tr>
              <a:tr h="4450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</a:rPr>
                        <a:t>FFN </a:t>
                      </a:r>
                      <a:r>
                        <a:rPr lang="ko-KR" altLang="en-US" b="1">
                          <a:solidFill>
                            <a:schemeClr val="tx1"/>
                          </a:solidFill>
                        </a:rPr>
                        <a:t>내부 차원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2048 (= 4 × 512)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ko-KR"/>
                        <a:t>3072 (= 4 × 768)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777394"/>
                  </a:ext>
                </a:extLst>
              </a:tr>
              <a:tr h="4450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 b="1">
                          <a:solidFill>
                            <a:schemeClr val="tx1"/>
                          </a:solidFill>
                        </a:rPr>
                        <a:t>활성화 함수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ReLU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rgbClr val="0000FF"/>
                          </a:solidFill>
                        </a:rPr>
                        <a:t>GELU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83521"/>
                  </a:ext>
                </a:extLst>
              </a:tr>
              <a:tr h="768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tx1"/>
                          </a:solidFill>
                        </a:rPr>
                        <a:t>Positional </a:t>
                      </a:r>
                      <a:r>
                        <a:rPr lang="ko-KR" altLang="en-US" b="1">
                          <a:solidFill>
                            <a:schemeClr val="tx1"/>
                          </a:solidFill>
                        </a:rPr>
                        <a:t>정보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Sin/Cos </a:t>
                      </a: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기반 </a:t>
                      </a:r>
                      <a:r>
                        <a:rPr lang="en-US" b="1">
                          <a:solidFill>
                            <a:schemeClr val="tx1"/>
                          </a:solidFill>
                        </a:rPr>
                        <a:t>Positional Encoding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/>
                        <a:t>학습형 </a:t>
                      </a:r>
                      <a:r>
                        <a:rPr lang="en-US" b="1"/>
                        <a:t>Positional Embedding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028102"/>
                  </a:ext>
                </a:extLst>
              </a:tr>
              <a:tr h="7681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o-KR" altLang="en-US" b="1">
                          <a:solidFill>
                            <a:schemeClr val="tx1"/>
                          </a:solidFill>
                        </a:rPr>
                        <a:t>구조적 특징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Encoder–Decoder </a:t>
                      </a: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구조 </a:t>
                      </a: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번역 중심</a:t>
                      </a: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ko-KR"/>
                        <a:t>Decoder-only </a:t>
                      </a:r>
                      <a:r>
                        <a:rPr lang="ko-KR" altLang="en-US"/>
                        <a:t>구조 </a:t>
                      </a:r>
                      <a:endParaRPr lang="en-US" altLang="ko-KR"/>
                    </a:p>
                    <a:p>
                      <a:pPr algn="ctr">
                        <a:buNone/>
                      </a:pPr>
                      <a:r>
                        <a:rPr lang="en-US" altLang="ko-KR"/>
                        <a:t>(</a:t>
                      </a:r>
                      <a:r>
                        <a:rPr lang="ko-KR" altLang="en-US"/>
                        <a:t>언어 모델링 중심</a:t>
                      </a:r>
                      <a:r>
                        <a:rPr lang="en-US" altLang="ko-KR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41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054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0B3D4-FA0D-55E5-15F6-8B796DF63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456657F-992A-1B7C-D446-0E50ED1C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99FE4500-6734-7DBC-E1C7-131E995CCCF4}"/>
              </a:ext>
            </a:extLst>
          </p:cNvPr>
          <p:cNvSpPr/>
          <p:nvPr/>
        </p:nvSpPr>
        <p:spPr>
          <a:xfrm>
            <a:off x="5164519" y="3024153"/>
            <a:ext cx="2343488" cy="809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6000" b="1">
                <a:latin typeface="+mn-ea"/>
              </a:rPr>
              <a:t>GELU</a:t>
            </a:r>
            <a:endParaRPr lang="ko-KR" altLang="en-US" sz="6000" b="1"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A3C1184-F526-B092-5DBC-D841C24BCC58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GELU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5D58F9-896D-86D9-6B3F-8356E988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743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7D458-54F0-6B09-3C09-2ACEC7DC8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>
            <a:extLst>
              <a:ext uri="{FF2B5EF4-FFF2-40B4-BE49-F238E27FC236}">
                <a16:creationId xmlns:a16="http://schemas.microsoft.com/office/drawing/2014/main" id="{6384957F-FF3F-C62A-5777-62F99D51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63" y="3851913"/>
            <a:ext cx="4691711" cy="2024157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E99B8799-A239-E65A-EE70-FC51832F4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26" y="3265714"/>
            <a:ext cx="3929323" cy="209840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BFA765DD-B71E-59AB-5BA9-A14C20198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47" y="3168678"/>
            <a:ext cx="4433396" cy="277618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D11CF37-4ECB-697E-0381-72E4FFAAA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74EFD3BD-B230-7C21-2AA1-53655C39462C}"/>
              </a:ext>
            </a:extLst>
          </p:cNvPr>
          <p:cNvSpPr/>
          <p:nvPr/>
        </p:nvSpPr>
        <p:spPr>
          <a:xfrm>
            <a:off x="1034017" y="309115"/>
            <a:ext cx="5439354" cy="12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ko-KR" sz="2400" b="1"/>
              <a:t>• GELU (Gaussian Error Linear Units)</a:t>
            </a:r>
            <a:endParaRPr lang="en-US" altLang="ko-KR" sz="2400" b="1">
              <a:solidFill>
                <a:schemeClr val="tx1"/>
              </a:solidFill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8A20AA8-8F2D-4597-9143-FFE0101945DA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GELU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BC777D3-6FD2-9EF9-D6E6-004FDCA93015}"/>
              </a:ext>
            </a:extLst>
          </p:cNvPr>
          <p:cNvSpPr/>
          <p:nvPr/>
        </p:nvSpPr>
        <p:spPr>
          <a:xfrm>
            <a:off x="1392336" y="474477"/>
            <a:ext cx="10799664" cy="18813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000" b="1"/>
              <a:t>• GELU= x</a:t>
            </a:r>
            <a:r>
              <a:rPr lang="el-GR" altLang="ko-KR" sz="2000" b="1"/>
              <a:t>Φ(</a:t>
            </a:r>
            <a:r>
              <a:rPr lang="en-US" altLang="ko-KR" sz="2000" b="1"/>
              <a:t>x) (</a:t>
            </a:r>
            <a:r>
              <a:rPr lang="el-GR" altLang="ko-KR" sz="2000" b="1"/>
              <a:t>Φ(</a:t>
            </a:r>
            <a:r>
              <a:rPr lang="en-US" altLang="ko-KR" sz="2000" b="1"/>
              <a:t>x): </a:t>
            </a:r>
            <a:r>
              <a:rPr lang="ko-KR" altLang="en-US" sz="2000" b="1">
                <a:solidFill>
                  <a:schemeClr val="accent2">
                    <a:lumMod val="75000"/>
                  </a:schemeClr>
                </a:solidFill>
              </a:rPr>
              <a:t>표준 정규 분포</a:t>
            </a:r>
            <a:r>
              <a:rPr lang="ko-KR" altLang="en-US" sz="2000" b="1"/>
              <a:t>의 </a:t>
            </a:r>
            <a:r>
              <a:rPr lang="en-US" altLang="ko-KR" sz="2000" b="1">
                <a:solidFill>
                  <a:srgbClr val="00B0F0"/>
                </a:solidFill>
              </a:rPr>
              <a:t>CDF</a:t>
            </a:r>
            <a:r>
              <a:rPr lang="en-US" altLang="ko-KR" sz="2000" b="1"/>
              <a:t>) </a:t>
            </a:r>
            <a:endParaRPr lang="en-US" altLang="ko-KR" sz="20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9F1CC77-0A7A-70E9-06C6-9830656C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7D573-4A3D-AFB8-5B11-3188ECE4CDCC}"/>
              </a:ext>
            </a:extLst>
          </p:cNvPr>
          <p:cNvSpPr txBox="1"/>
          <p:nvPr/>
        </p:nvSpPr>
        <p:spPr>
          <a:xfrm>
            <a:off x="4241065" y="2173306"/>
            <a:ext cx="363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solidFill>
                  <a:srgbClr val="00B0F0"/>
                </a:solidFill>
              </a:rPr>
              <a:t>C</a:t>
            </a:r>
            <a:r>
              <a:rPr lang="en-US" altLang="ko-KR">
                <a:solidFill>
                  <a:srgbClr val="00B0F0"/>
                </a:solidFill>
              </a:rPr>
              <a:t>umulative </a:t>
            </a:r>
            <a:r>
              <a:rPr lang="en-US" altLang="ko-KR" b="1">
                <a:solidFill>
                  <a:srgbClr val="00B0F0"/>
                </a:solidFill>
              </a:rPr>
              <a:t>D</a:t>
            </a:r>
            <a:r>
              <a:rPr lang="en-US" altLang="ko-KR">
                <a:solidFill>
                  <a:srgbClr val="00B0F0"/>
                </a:solidFill>
              </a:rPr>
              <a:t>istribution </a:t>
            </a:r>
            <a:r>
              <a:rPr lang="en-US" altLang="ko-KR" b="1">
                <a:solidFill>
                  <a:srgbClr val="00B0F0"/>
                </a:solidFill>
              </a:rPr>
              <a:t>F</a:t>
            </a:r>
            <a:r>
              <a:rPr lang="en-US" altLang="ko-KR">
                <a:solidFill>
                  <a:srgbClr val="00B0F0"/>
                </a:solidFill>
              </a:rPr>
              <a:t>unction</a:t>
            </a:r>
          </a:p>
          <a:p>
            <a:r>
              <a:rPr lang="en-US" altLang="ko-KR"/>
              <a:t>     </a:t>
            </a:r>
            <a:r>
              <a:rPr lang="ko-KR" altLang="en-US">
                <a:solidFill>
                  <a:srgbClr val="8E8E8E"/>
                </a:solidFill>
              </a:rPr>
              <a:t>누적        분포          함수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39EF64B-AAEC-74CF-1608-DA24BFC50F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1229"/>
          <a:stretch>
            <a:fillRect/>
          </a:stretch>
        </p:blipFill>
        <p:spPr>
          <a:xfrm>
            <a:off x="7915633" y="2296664"/>
            <a:ext cx="2315196" cy="387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6E1C0-5024-95EB-6D5D-B41ADE71A090}"/>
              </a:ext>
            </a:extLst>
          </p:cNvPr>
          <p:cNvSpPr txBox="1"/>
          <p:nvPr/>
        </p:nvSpPr>
        <p:spPr>
          <a:xfrm>
            <a:off x="1482233" y="1737666"/>
            <a:ext cx="275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• GELU</a:t>
            </a:r>
            <a:r>
              <a:rPr lang="ko-KR" altLang="en-US" b="1"/>
              <a:t>의 기하학적 해석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C0C62-DF3C-DE10-D06F-511778BE538B}"/>
              </a:ext>
            </a:extLst>
          </p:cNvPr>
          <p:cNvSpPr txBox="1"/>
          <p:nvPr/>
        </p:nvSpPr>
        <p:spPr>
          <a:xfrm>
            <a:off x="2189157" y="2179524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chemeClr val="accent2">
                    <a:lumMod val="75000"/>
                  </a:schemeClr>
                </a:solidFill>
              </a:rPr>
              <a:t>평균 </a:t>
            </a:r>
            <a:r>
              <a:rPr lang="en-US" altLang="ko-KR">
                <a:solidFill>
                  <a:schemeClr val="accent2">
                    <a:lumMod val="75000"/>
                  </a:schemeClr>
                </a:solidFill>
              </a:rPr>
              <a:t>0 </a:t>
            </a:r>
            <a:r>
              <a:rPr lang="ko-KR" altLang="en-US">
                <a:solidFill>
                  <a:schemeClr val="accent2">
                    <a:lumMod val="75000"/>
                  </a:schemeClr>
                </a:solidFill>
              </a:rPr>
              <a:t>분산</a:t>
            </a:r>
            <a:r>
              <a:rPr lang="en-US" altLang="ko-KR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en-US" altLang="ko-KR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N(0,1)</a:t>
            </a:r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4FE0750A-720B-3116-0CF7-D9947C143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4137" y="3498793"/>
            <a:ext cx="6129073" cy="244607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2DBE1A2-5DB9-F254-C27A-A032739521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0764" y="3545964"/>
            <a:ext cx="809738" cy="171474"/>
          </a:xfrm>
          <a:prstGeom prst="rect">
            <a:avLst/>
          </a:prstGeom>
        </p:spPr>
      </p:pic>
      <p:sp>
        <p:nvSpPr>
          <p:cNvPr id="43" name="화살표: 오른쪽 42">
            <a:extLst>
              <a:ext uri="{FF2B5EF4-FFF2-40B4-BE49-F238E27FC236}">
                <a16:creationId xmlns:a16="http://schemas.microsoft.com/office/drawing/2014/main" id="{25021DB8-6946-E1D1-F391-F5CC1E0F79A3}"/>
              </a:ext>
            </a:extLst>
          </p:cNvPr>
          <p:cNvSpPr/>
          <p:nvPr/>
        </p:nvSpPr>
        <p:spPr>
          <a:xfrm>
            <a:off x="5341257" y="4314918"/>
            <a:ext cx="754743" cy="4167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3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26E9B-8D1D-E436-E0A5-1BCE43303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3CDDCCF-394B-C819-9299-191D8CF4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99A26FE6-F8D4-82F9-3A7E-0C0B5101B9D2}"/>
              </a:ext>
            </a:extLst>
          </p:cNvPr>
          <p:cNvSpPr/>
          <p:nvPr/>
        </p:nvSpPr>
        <p:spPr>
          <a:xfrm>
            <a:off x="1034017" y="309115"/>
            <a:ext cx="5439354" cy="12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ko-KR" sz="2400" b="1"/>
              <a:t>• GELU (Gaussian Error Linear Units)</a:t>
            </a:r>
            <a:endParaRPr lang="en-US" altLang="ko-KR" sz="2400" b="1">
              <a:solidFill>
                <a:schemeClr val="tx1"/>
              </a:solidFill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3E6E109-B6F2-5FB0-7655-9D30AD4242A6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GELU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5C39FA1-431A-9585-1360-48DF8B32ABF2}"/>
              </a:ext>
            </a:extLst>
          </p:cNvPr>
          <p:cNvSpPr/>
          <p:nvPr/>
        </p:nvSpPr>
        <p:spPr>
          <a:xfrm>
            <a:off x="1392336" y="474477"/>
            <a:ext cx="10799664" cy="18813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• GELU= x</a:t>
            </a:r>
            <a:r>
              <a:rPr lang="el-GR" altLang="ko-KR" sz="2000" b="1" dirty="0"/>
              <a:t>Φ(</a:t>
            </a:r>
            <a:r>
              <a:rPr lang="en-US" altLang="ko-KR" sz="2000" b="1" dirty="0"/>
              <a:t>x) (</a:t>
            </a:r>
            <a:r>
              <a:rPr lang="el-GR" altLang="ko-KR" sz="2000" b="1" dirty="0"/>
              <a:t>Φ(</a:t>
            </a:r>
            <a:r>
              <a:rPr lang="en-US" altLang="ko-KR" sz="2000" b="1" dirty="0"/>
              <a:t>x): </a:t>
            </a:r>
            <a:r>
              <a:rPr lang="ko-KR" altLang="en-US" sz="2000" b="1" dirty="0">
                <a:solidFill>
                  <a:schemeClr val="accent2">
                    <a:lumMod val="75000"/>
                  </a:schemeClr>
                </a:solidFill>
              </a:rPr>
              <a:t>표준 정규 분포</a:t>
            </a:r>
            <a:r>
              <a:rPr lang="ko-KR" altLang="en-US" sz="2000" b="1" dirty="0"/>
              <a:t>의 </a:t>
            </a:r>
            <a:r>
              <a:rPr lang="en-US" altLang="ko-KR" sz="2000" b="1" dirty="0">
                <a:solidFill>
                  <a:srgbClr val="00B0F0"/>
                </a:solidFill>
              </a:rPr>
              <a:t>CDF</a:t>
            </a:r>
            <a:r>
              <a:rPr lang="en-US" altLang="ko-KR" sz="2000" b="1" dirty="0"/>
              <a:t>) 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5615395-0327-CECD-95D5-04578A2F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C902D1F5-967E-77B8-B91C-CB0FB7ABA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764" y="3545964"/>
            <a:ext cx="809738" cy="1714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7EACD91-4B09-36F3-EC6E-66CECA3DA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610" y="1722515"/>
            <a:ext cx="1426721" cy="4544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7603FD-3DD4-DA12-7AF9-EC0C780E2FAE}"/>
              </a:ext>
            </a:extLst>
          </p:cNvPr>
          <p:cNvSpPr txBox="1"/>
          <p:nvPr/>
        </p:nvSpPr>
        <p:spPr>
          <a:xfrm>
            <a:off x="1392336" y="2171167"/>
            <a:ext cx="802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9900"/>
                </a:solidFill>
              </a:rPr>
              <a:t>• </a:t>
            </a:r>
            <a:r>
              <a:rPr lang="el-GR" altLang="ko-KR" b="1" dirty="0">
                <a:solidFill>
                  <a:srgbClr val="FF9900"/>
                </a:solidFill>
              </a:rPr>
              <a:t>Φ(</a:t>
            </a:r>
            <a:r>
              <a:rPr lang="en-US" altLang="ko-KR" b="1" dirty="0">
                <a:solidFill>
                  <a:srgbClr val="FF9900"/>
                </a:solidFill>
              </a:rPr>
              <a:t>x)</a:t>
            </a:r>
            <a:r>
              <a:rPr lang="en-US" altLang="ko-KR" b="1" dirty="0">
                <a:solidFill>
                  <a:srgbClr val="FF9900"/>
                </a:solidFill>
                <a:sym typeface="Wingdings" panose="05000000000000000000" pitchFamily="2" charset="2"/>
              </a:rPr>
              <a:t>:</a:t>
            </a:r>
            <a:r>
              <a:rPr lang="en-US" altLang="ko-KR" b="1" dirty="0">
                <a:solidFill>
                  <a:srgbClr val="FF9900"/>
                </a:solidFill>
              </a:rPr>
              <a:t>x</a:t>
            </a:r>
            <a:r>
              <a:rPr lang="ko-KR" altLang="en-US" b="1" dirty="0">
                <a:solidFill>
                  <a:srgbClr val="FF9900"/>
                </a:solidFill>
              </a:rPr>
              <a:t>가 클수록 그대로 통과시킬 확률을 높이자</a:t>
            </a:r>
            <a:r>
              <a:rPr lang="en-US" altLang="ko-KR" b="1" dirty="0">
                <a:solidFill>
                  <a:srgbClr val="FF9900"/>
                </a:solidFill>
              </a:rPr>
              <a:t>!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07F65-C3EB-E9C9-D0A1-88E06B5681B9}"/>
              </a:ext>
            </a:extLst>
          </p:cNvPr>
          <p:cNvSpPr txBox="1"/>
          <p:nvPr/>
        </p:nvSpPr>
        <p:spPr>
          <a:xfrm>
            <a:off x="1392336" y="2615405"/>
            <a:ext cx="494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• </a:t>
            </a:r>
            <a:r>
              <a:rPr lang="ko-KR" altLang="en-US" b="1" dirty="0" err="1"/>
              <a:t>출력값을</a:t>
            </a:r>
            <a:r>
              <a:rPr lang="ko-KR" altLang="en-US" b="1" dirty="0"/>
              <a:t> 결정짓기 위해서</a:t>
            </a:r>
            <a:r>
              <a:rPr lang="ko-KR" altLang="en-US" b="1" dirty="0">
                <a:solidFill>
                  <a:srgbClr val="FF9900"/>
                </a:solidFill>
              </a:rPr>
              <a:t> </a:t>
            </a:r>
            <a:r>
              <a:rPr lang="ko-KR" altLang="en-US" b="1" dirty="0">
                <a:solidFill>
                  <a:srgbClr val="FF0000"/>
                </a:solidFill>
              </a:rPr>
              <a:t>평균을 사용하자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37A57C2-4C94-BF9B-F13E-DCD0B5EAF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404253"/>
            <a:ext cx="4949370" cy="3033284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26044707-40DF-8325-153D-1D0F0390C897}"/>
              </a:ext>
            </a:extLst>
          </p:cNvPr>
          <p:cNvSpPr/>
          <p:nvPr/>
        </p:nvSpPr>
        <p:spPr>
          <a:xfrm>
            <a:off x="1883569" y="2436146"/>
            <a:ext cx="10799664" cy="18813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b="1" dirty="0"/>
              <a:t>• </a:t>
            </a:r>
            <a:r>
              <a:rPr lang="ko-KR" altLang="en-US" b="1" dirty="0"/>
              <a:t>확률이 </a:t>
            </a:r>
            <a:r>
              <a:rPr lang="el-GR" altLang="ko-KR" b="1" dirty="0"/>
              <a:t>Φ(</a:t>
            </a:r>
            <a:r>
              <a:rPr lang="en-US" altLang="ko-KR" b="1" dirty="0"/>
              <a:t>x)</a:t>
            </a:r>
            <a:r>
              <a:rPr lang="ko-KR" altLang="en-US" b="1" dirty="0"/>
              <a:t>라면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   </a:t>
            </a:r>
            <a:r>
              <a:rPr lang="el-GR" altLang="ko-KR" b="1" dirty="0"/>
              <a:t>Φ(</a:t>
            </a:r>
            <a:r>
              <a:rPr lang="en-US" altLang="ko-KR" b="1" i="1" dirty="0"/>
              <a:t>x</a:t>
            </a:r>
            <a:r>
              <a:rPr lang="en-US" altLang="ko-KR" b="1" dirty="0"/>
              <a:t>) x </a:t>
            </a:r>
            <a:r>
              <a:rPr lang="en-US" altLang="ko-KR" i="1" dirty="0" err="1"/>
              <a:t>x</a:t>
            </a:r>
            <a:r>
              <a:rPr lang="en-US" altLang="ko-KR" b="1" dirty="0"/>
              <a:t> +(1 - </a:t>
            </a:r>
            <a:r>
              <a:rPr lang="el-GR" altLang="ko-KR" b="1" dirty="0"/>
              <a:t>Φ(</a:t>
            </a:r>
            <a:r>
              <a:rPr lang="en-US" altLang="ko-KR" b="1" i="1" dirty="0"/>
              <a:t>x</a:t>
            </a:r>
            <a:r>
              <a:rPr lang="en-US" altLang="ko-KR" b="1" dirty="0"/>
              <a:t>)) x 0 = </a:t>
            </a:r>
            <a:r>
              <a:rPr lang="en-US" altLang="ko-KR" b="1" i="1" dirty="0"/>
              <a:t>x</a:t>
            </a:r>
            <a:r>
              <a:rPr lang="el-GR" altLang="ko-KR" b="1" dirty="0"/>
              <a:t>Φ(</a:t>
            </a:r>
            <a:r>
              <a:rPr lang="en-US" altLang="ko-KR" b="1" i="1" dirty="0"/>
              <a:t>x</a:t>
            </a:r>
            <a:r>
              <a:rPr lang="en-US" altLang="ko-KR" b="1" dirty="0"/>
              <a:t>)</a:t>
            </a:r>
            <a:endParaRPr lang="en-US" altLang="ko-KR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5CAC495-968B-8132-900F-6CBA06D2B4D9}"/>
              </a:ext>
            </a:extLst>
          </p:cNvPr>
          <p:cNvSpPr/>
          <p:nvPr/>
        </p:nvSpPr>
        <p:spPr>
          <a:xfrm>
            <a:off x="2047870" y="3717438"/>
            <a:ext cx="10799664" cy="1579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b="1" dirty="0"/>
              <a:t>• </a:t>
            </a:r>
            <a:r>
              <a:rPr lang="el-GR" altLang="ko-KR" b="1" dirty="0"/>
              <a:t>Φ(</a:t>
            </a:r>
            <a:r>
              <a:rPr lang="en-US" altLang="ko-KR" b="1" dirty="0"/>
              <a:t>x)</a:t>
            </a:r>
            <a:r>
              <a:rPr lang="ko-KR" altLang="en-US" b="1" dirty="0"/>
              <a:t>가 마치 밸브 역할을 한다</a:t>
            </a:r>
            <a:r>
              <a:rPr lang="en-US" altLang="ko-KR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• CIFAR-10</a:t>
            </a:r>
            <a:r>
              <a:rPr lang="ko-KR" altLang="en-US" b="1" dirty="0"/>
              <a:t>에서도 좋은 성능을 보여줌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• BERT, GPT, VIT </a:t>
            </a:r>
            <a:r>
              <a:rPr lang="ko-KR" altLang="en-US" b="1" dirty="0"/>
              <a:t>등 최신 모델들이 자주 쓴다</a:t>
            </a:r>
            <a:endParaRPr lang="en-US" altLang="ko-KR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316C06CF-F821-2B09-FFA3-DF2B82BED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7486" y="3507761"/>
            <a:ext cx="4753426" cy="2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E5558-08EF-F301-D582-86C49FB48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45FBB8A-73AB-3F71-5081-344774AE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4DB5FD6D-E4B6-6B99-78BF-8521B36DB344}"/>
              </a:ext>
            </a:extLst>
          </p:cNvPr>
          <p:cNvSpPr/>
          <p:nvPr/>
        </p:nvSpPr>
        <p:spPr>
          <a:xfrm>
            <a:off x="902050" y="961130"/>
            <a:ext cx="62417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•</a:t>
            </a:r>
            <a:r>
              <a:rPr lang="en-US" altLang="ko-KR" sz="2200" b="1">
                <a:latin typeface="+mj-lt"/>
                <a:ea typeface="Noto Sans KR Black" panose="020B0200000000000000" pitchFamily="50" charset="-127"/>
              </a:rPr>
              <a:t>  GPT-1</a:t>
            </a:r>
            <a:r>
              <a:rPr lang="en-US" altLang="ko-KR" sz="1400" b="1">
                <a:latin typeface="+mj-lt"/>
                <a:ea typeface="Noto Sans KR Black" panose="020B0200000000000000" pitchFamily="50" charset="-127"/>
              </a:rPr>
              <a:t> (2018.06)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68E3E75-67B6-AEC5-DD3F-98E1AF861166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j-lt"/>
                <a:ea typeface="Noto Sans KR Black" panose="020B0200000000000000" pitchFamily="50" charset="-127"/>
              </a:rPr>
              <a:t>GPT-1</a:t>
            </a:r>
          </a:p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Introduction</a:t>
            </a:r>
            <a:endParaRPr lang="ko-KR" altLang="en-US" sz="2400" b="1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4A45E70-0E6D-01E3-A63B-8E1055521CDB}"/>
              </a:ext>
            </a:extLst>
          </p:cNvPr>
          <p:cNvSpPr/>
          <p:nvPr/>
        </p:nvSpPr>
        <p:spPr>
          <a:xfrm>
            <a:off x="2504912" y="1619591"/>
            <a:ext cx="5802065" cy="9069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>
                <a:solidFill>
                  <a:schemeClr val="bg1">
                    <a:lumMod val="65000"/>
                  </a:schemeClr>
                </a:solidFill>
                <a:latin typeface="+mn-ea"/>
              </a:rPr>
              <a:t>  </a:t>
            </a:r>
            <a:r>
              <a:rPr lang="ko-KR" altLang="en-US" sz="2000">
                <a:solidFill>
                  <a:schemeClr val="bg1">
                    <a:lumMod val="65000"/>
                  </a:schemeClr>
                </a:solidFill>
                <a:latin typeface="+mn-ea"/>
              </a:rPr>
              <a:t>생성형        사전학습     트랜스포머</a:t>
            </a:r>
            <a:endParaRPr lang="en-US" altLang="ko-KR" sz="200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9663420-0731-F21B-6B7A-52EAE027FA22}"/>
              </a:ext>
            </a:extLst>
          </p:cNvPr>
          <p:cNvSpPr/>
          <p:nvPr/>
        </p:nvSpPr>
        <p:spPr>
          <a:xfrm>
            <a:off x="1264000" y="2428986"/>
            <a:ext cx="92516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 </a:t>
            </a:r>
            <a:r>
              <a:rPr lang="ko-KR" altLang="en-US" sz="2400" b="1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트랜스포머 디코더 일부</a:t>
            </a:r>
            <a:r>
              <a:rPr lang="ko-KR" altLang="en-US" sz="24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 차용</a:t>
            </a:r>
            <a:endParaRPr lang="en-US" altLang="ko-KR" sz="220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405D172-13AF-2D35-D8E3-A9DF4A09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39AC9A1-D52F-BB1C-9881-7A544E04E558}"/>
              </a:ext>
            </a:extLst>
          </p:cNvPr>
          <p:cNvSpPr/>
          <p:nvPr/>
        </p:nvSpPr>
        <p:spPr>
          <a:xfrm>
            <a:off x="1264000" y="1458436"/>
            <a:ext cx="62417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GPT: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G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enerating 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P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re-trained 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T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ransformer</a:t>
            </a: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6D329DB3-8CB0-0FEA-893A-3A28D9F76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59" y="3118794"/>
            <a:ext cx="3762900" cy="3057952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CFA40ED1-5EB7-3AA5-411E-040B5B2235E1}"/>
              </a:ext>
            </a:extLst>
          </p:cNvPr>
          <p:cNvSpPr/>
          <p:nvPr/>
        </p:nvSpPr>
        <p:spPr>
          <a:xfrm>
            <a:off x="2285671" y="5916747"/>
            <a:ext cx="2888722" cy="748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>
                <a:solidFill>
                  <a:srgbClr val="FF0000"/>
                </a:solidFill>
                <a:latin typeface="+mn-ea"/>
              </a:rPr>
              <a:t>  </a:t>
            </a:r>
            <a:r>
              <a:rPr lang="ko-KR" altLang="en-US" sz="1400">
                <a:solidFill>
                  <a:srgbClr val="FF0000"/>
                </a:solidFill>
                <a:latin typeface="+mn-ea"/>
              </a:rPr>
              <a:t>인코더              디코더</a:t>
            </a:r>
            <a:endParaRPr lang="en-US" altLang="ko-KR" sz="140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8F1419-DCAC-CE2A-B766-EB341DFF54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55" r="-1"/>
          <a:stretch>
            <a:fillRect/>
          </a:stretch>
        </p:blipFill>
        <p:spPr>
          <a:xfrm>
            <a:off x="6585282" y="3050267"/>
            <a:ext cx="3857758" cy="319500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B9C9491-538B-0425-CC60-949EFAAAD248}"/>
              </a:ext>
            </a:extLst>
          </p:cNvPr>
          <p:cNvSpPr/>
          <p:nvPr/>
        </p:nvSpPr>
        <p:spPr>
          <a:xfrm flipH="1">
            <a:off x="1575059" y="3447631"/>
            <a:ext cx="188145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ko-KR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&lt;Transformer&gt;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C1753C-B9E2-9ADF-79B7-84420247A395}"/>
              </a:ext>
            </a:extLst>
          </p:cNvPr>
          <p:cNvSpPr txBox="1"/>
          <p:nvPr/>
        </p:nvSpPr>
        <p:spPr>
          <a:xfrm>
            <a:off x="3088336" y="1131313"/>
            <a:ext cx="1887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(Transformer</a:t>
            </a:r>
            <a:r>
              <a:rPr lang="en-US" altLang="ko-K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(2017.06)</a:t>
            </a:r>
            <a:r>
              <a:rPr lang="en-US" altLang="ko-K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22C55-D272-4E7C-F81B-2D2D57DF55A1}"/>
              </a:ext>
            </a:extLst>
          </p:cNvPr>
          <p:cNvSpPr txBox="1"/>
          <p:nvPr/>
        </p:nvSpPr>
        <p:spPr>
          <a:xfrm>
            <a:off x="6699708" y="2749462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인코더와 그 연결부를 완전히 제거</a:t>
            </a:r>
          </a:p>
        </p:txBody>
      </p:sp>
    </p:spTree>
    <p:extLst>
      <p:ext uri="{BB962C8B-B14F-4D97-AF65-F5344CB8AC3E}">
        <p14:creationId xmlns:p14="http://schemas.microsoft.com/office/powerpoint/2010/main" val="407748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5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16288-EB85-D099-BC50-E5655D141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FEA10AA-25A1-8B09-156D-5EEABF1CD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356471-34EA-49D9-180C-AE737BC6AB18}"/>
              </a:ext>
            </a:extLst>
          </p:cNvPr>
          <p:cNvSpPr/>
          <p:nvPr/>
        </p:nvSpPr>
        <p:spPr>
          <a:xfrm>
            <a:off x="4515834" y="3024153"/>
            <a:ext cx="3160331" cy="809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6000" b="1">
                <a:latin typeface="+mn-ea"/>
              </a:rPr>
              <a:t>Dataset</a:t>
            </a:r>
            <a:endParaRPr lang="ko-KR" altLang="en-US" sz="6000" b="1"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A78138F-E892-5BCF-E177-6F8216846FDF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Dataset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AD8E12-A473-DF88-B2DF-E4CAD3C2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147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41EEB-6525-4F10-6A51-9975FF861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0236BC2-8318-FD71-DF12-4C87E0BB8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8186CC13-5AD5-FB3C-D1AE-E81D01CDED1B}"/>
              </a:ext>
            </a:extLst>
          </p:cNvPr>
          <p:cNvSpPr/>
          <p:nvPr/>
        </p:nvSpPr>
        <p:spPr>
          <a:xfrm>
            <a:off x="732531" y="3429000"/>
            <a:ext cx="12065368" cy="2596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b="1"/>
              <a:t>• Natural Language Inference: </a:t>
            </a:r>
            <a:r>
              <a:rPr lang="ko-KR" altLang="en-US" sz="2800" b="1"/>
              <a:t>문장 관계 추론</a:t>
            </a:r>
            <a:endParaRPr lang="en-US" altLang="ko-KR" sz="2800" b="1"/>
          </a:p>
          <a:p>
            <a:r>
              <a:rPr lang="en-US" altLang="ko-KR" sz="2800" b="1"/>
              <a:t>• Question Answering: </a:t>
            </a:r>
            <a:r>
              <a:rPr lang="ko-KR" altLang="en-US" sz="2800" b="1"/>
              <a:t>질문에 답변 </a:t>
            </a:r>
            <a:endParaRPr lang="en-US" altLang="ko-KR" sz="2800" b="1"/>
          </a:p>
          <a:p>
            <a:r>
              <a:rPr lang="en-US" altLang="ko-KR" sz="2800" b="1"/>
              <a:t>• Sentence Similarity: </a:t>
            </a:r>
            <a:r>
              <a:rPr lang="ko-KR" altLang="en-US" sz="2800" b="1"/>
              <a:t>문장 유사도 평가</a:t>
            </a:r>
            <a:endParaRPr lang="en-US" altLang="ko-KR" sz="2800" b="1"/>
          </a:p>
          <a:p>
            <a:r>
              <a:rPr lang="en-US" altLang="ko-KR" sz="2800" b="1"/>
              <a:t>• Classfication: </a:t>
            </a:r>
            <a:r>
              <a:rPr lang="ko-KR" altLang="en-US" sz="2800" b="1"/>
              <a:t>감정 분류</a:t>
            </a:r>
            <a:r>
              <a:rPr lang="en-US" altLang="ko-KR" sz="2800" b="1"/>
              <a:t>, </a:t>
            </a:r>
            <a:r>
              <a:rPr lang="ko-KR" altLang="en-US" sz="2800" b="1"/>
              <a:t>문법 정확도 판별</a:t>
            </a:r>
            <a:endParaRPr lang="en-US" altLang="ko-KR" sz="2800" b="1">
              <a:solidFill>
                <a:schemeClr val="tx1"/>
              </a:solidFill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6834008-45DE-38BD-35FD-B67E913CE7C6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Dataset</a:t>
            </a:r>
            <a:endParaRPr lang="ko-KR" altLang="en-US" sz="2400" b="1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7FD4001-8714-6C27-FB95-BE085722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31</a:t>
            </a:fld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480E6425-C4B9-5CCC-2A2D-FFAD425CE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764" y="3545964"/>
            <a:ext cx="809738" cy="17147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C64F41-9808-F5E5-E86B-2981B8DB7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75" y="1121123"/>
            <a:ext cx="11207464" cy="25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29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3325E-6711-06CE-2F4E-49D37A294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32E869A-31A7-1375-3E28-9065632BC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5AEF273D-CC91-D130-6FB9-489FE596BD56}"/>
              </a:ext>
            </a:extLst>
          </p:cNvPr>
          <p:cNvSpPr/>
          <p:nvPr/>
        </p:nvSpPr>
        <p:spPr>
          <a:xfrm>
            <a:off x="4529427" y="610632"/>
            <a:ext cx="1891331" cy="10836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000" b="1"/>
              <a:t>문장 관계 추론</a:t>
            </a:r>
            <a:endParaRPr lang="en-US" altLang="ko-KR" sz="2000" b="1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CB7F24B-1747-790A-189E-F11C7CADC4A5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Dataset</a:t>
            </a:r>
            <a:endParaRPr lang="ko-KR" altLang="en-US" sz="2400" b="1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17A80E6-46A5-65B8-A58D-19A2608D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32</a:t>
            </a:fld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B32873F8-84E2-7F54-4A8B-01B91248C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764" y="3545964"/>
            <a:ext cx="809738" cy="17147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9E7CB25-F5D2-9C3F-4CC3-36FD500123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867" r="72774" b="42326"/>
          <a:stretch>
            <a:fillRect/>
          </a:stretch>
        </p:blipFill>
        <p:spPr>
          <a:xfrm>
            <a:off x="486946" y="937761"/>
            <a:ext cx="3940880" cy="42943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B4B5F19-E7F8-EAF6-EC58-9F2CC9832EF3}"/>
              </a:ext>
            </a:extLst>
          </p:cNvPr>
          <p:cNvSpPr/>
          <p:nvPr/>
        </p:nvSpPr>
        <p:spPr>
          <a:xfrm>
            <a:off x="606877" y="943653"/>
            <a:ext cx="11327682" cy="46884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/>
              <a:t>• SNLI(Stanford Natural Language Inference) </a:t>
            </a:r>
          </a:p>
          <a:p>
            <a:r>
              <a:rPr lang="en-US" altLang="ko-KR" sz="2000" b="1"/>
              <a:t>  </a:t>
            </a:r>
            <a:r>
              <a:rPr lang="en-US" altLang="ko-KR" sz="2000"/>
              <a:t>: Premise–Hypothesis</a:t>
            </a:r>
            <a:r>
              <a:rPr lang="ko-KR" altLang="en-US" sz="2000"/>
              <a:t>을 보고 </a:t>
            </a:r>
            <a:r>
              <a:rPr lang="en-US" altLang="ko-KR" sz="2000"/>
              <a:t>entailment/contradiction/neutral</a:t>
            </a:r>
            <a:r>
              <a:rPr lang="ko-KR" altLang="en-US" sz="2000"/>
              <a:t>을 분류하는 대규모 </a:t>
            </a:r>
            <a:r>
              <a:rPr lang="en-US" altLang="ko-KR" sz="2000"/>
              <a:t>NLI </a:t>
            </a:r>
            <a:r>
              <a:rPr lang="ko-KR" altLang="en-US" sz="2000"/>
              <a:t>데이터셋</a:t>
            </a:r>
            <a:r>
              <a:rPr lang="en-US" altLang="ko-KR" sz="2000"/>
              <a:t>.</a:t>
            </a:r>
          </a:p>
          <a:p>
            <a:r>
              <a:rPr lang="en-US" altLang="ko-KR" sz="2000"/>
              <a:t>    </a:t>
            </a:r>
            <a:r>
              <a:rPr lang="en-US" altLang="ko-KR" sz="2000">
                <a:sym typeface="Wingdings" panose="05000000000000000000" pitchFamily="2" charset="2"/>
              </a:rPr>
              <a:t></a:t>
            </a:r>
            <a:r>
              <a:rPr lang="ko-KR" altLang="en-US" sz="2000">
                <a:sym typeface="Wingdings" panose="05000000000000000000" pitchFamily="2" charset="2"/>
              </a:rPr>
              <a:t>출처</a:t>
            </a:r>
            <a:r>
              <a:rPr lang="en-US" altLang="ko-KR" sz="2000">
                <a:sym typeface="Wingdings" panose="05000000000000000000" pitchFamily="2" charset="2"/>
              </a:rPr>
              <a:t>:</a:t>
            </a:r>
            <a:r>
              <a:rPr lang="ko-KR" altLang="en-US" sz="2000">
                <a:sym typeface="Wingdings" panose="05000000000000000000" pitchFamily="2" charset="2"/>
              </a:rPr>
              <a:t> 이미지 캡션</a:t>
            </a:r>
            <a:endParaRPr lang="en-US" altLang="ko-KR" sz="2000"/>
          </a:p>
          <a:p>
            <a:r>
              <a:rPr lang="en-US" altLang="ko-KR" sz="2000" b="1"/>
              <a:t>• MultiNLI (Multi-Genre NLI)</a:t>
            </a:r>
          </a:p>
          <a:p>
            <a:r>
              <a:rPr lang="en-US" altLang="ko-KR" sz="2000" b="1"/>
              <a:t>   </a:t>
            </a:r>
            <a:r>
              <a:rPr lang="en-US" altLang="ko-KR" sz="2000"/>
              <a:t>: SNLI</a:t>
            </a:r>
            <a:r>
              <a:rPr lang="ko-KR" altLang="en-US" sz="2000"/>
              <a:t>의 확장판</a:t>
            </a:r>
            <a:r>
              <a:rPr lang="en-US" altLang="ko-KR" sz="2000"/>
              <a:t>. </a:t>
            </a:r>
          </a:p>
          <a:p>
            <a:r>
              <a:rPr lang="en-US" altLang="ko-KR" sz="2000"/>
              <a:t>     </a:t>
            </a:r>
            <a:r>
              <a:rPr lang="en-US" altLang="ko-KR" sz="2000">
                <a:sym typeface="Wingdings" panose="05000000000000000000" pitchFamily="2" charset="2"/>
              </a:rPr>
              <a:t></a:t>
            </a:r>
            <a:r>
              <a:rPr lang="ko-KR" altLang="en-US" sz="2000">
                <a:sym typeface="Wingdings" panose="05000000000000000000" pitchFamily="2" charset="2"/>
              </a:rPr>
              <a:t>출처</a:t>
            </a:r>
            <a:r>
              <a:rPr lang="en-US" altLang="ko-KR" sz="2000">
                <a:sym typeface="Wingdings" panose="05000000000000000000" pitchFamily="2" charset="2"/>
              </a:rPr>
              <a:t>: </a:t>
            </a:r>
            <a:r>
              <a:rPr lang="ko-KR" altLang="en-US" sz="2000"/>
              <a:t>뉴스</a:t>
            </a:r>
            <a:r>
              <a:rPr lang="en-US" altLang="ko-KR" sz="2000"/>
              <a:t>, </a:t>
            </a:r>
            <a:r>
              <a:rPr lang="ko-KR" altLang="en-US" sz="2000"/>
              <a:t>소설</a:t>
            </a:r>
            <a:r>
              <a:rPr lang="en-US" altLang="ko-KR" sz="2000"/>
              <a:t>, </a:t>
            </a:r>
            <a:r>
              <a:rPr lang="ko-KR" altLang="en-US" sz="2000"/>
              <a:t>잡지 등 다양한 장르의 텍스트</a:t>
            </a:r>
            <a:r>
              <a:rPr lang="en-US" altLang="ko-KR" sz="2000"/>
              <a:t>.</a:t>
            </a:r>
          </a:p>
          <a:p>
            <a:r>
              <a:rPr lang="en-US" altLang="ko-KR" sz="2000" b="1"/>
              <a:t>• Question NLI</a:t>
            </a:r>
            <a:br>
              <a:rPr lang="ko-KR" altLang="en-US" sz="2000" b="1"/>
            </a:br>
            <a:r>
              <a:rPr lang="ko-KR" altLang="en-US" sz="2000" b="1"/>
              <a:t>   </a:t>
            </a:r>
            <a:r>
              <a:rPr lang="en-US" altLang="ko-KR" sz="2000" b="1"/>
              <a:t>: </a:t>
            </a:r>
            <a:r>
              <a:rPr lang="ko-KR" altLang="en-US" sz="2000"/>
              <a:t>질문</a:t>
            </a:r>
            <a:r>
              <a:rPr lang="en-US" altLang="ko-KR" sz="2000"/>
              <a:t>–</a:t>
            </a:r>
            <a:r>
              <a:rPr lang="ko-KR" altLang="en-US" sz="2000"/>
              <a:t>답변 형태를 </a:t>
            </a:r>
            <a:r>
              <a:rPr lang="en-US" altLang="ko-KR" sz="2000"/>
              <a:t>premise</a:t>
            </a:r>
            <a:r>
              <a:rPr lang="ko-KR" altLang="en-US" sz="2000"/>
              <a:t>와 </a:t>
            </a:r>
            <a:r>
              <a:rPr lang="en-US" altLang="ko-KR" sz="2000"/>
              <a:t>hypothesis</a:t>
            </a:r>
            <a:r>
              <a:rPr lang="ko-KR" altLang="en-US" sz="2000"/>
              <a:t>로 변환해 </a:t>
            </a:r>
            <a:r>
              <a:rPr lang="en-US" altLang="ko-KR" sz="2000"/>
              <a:t>entailment </a:t>
            </a:r>
            <a:r>
              <a:rPr lang="ko-KR" altLang="en-US" sz="2000"/>
              <a:t>관계를 평가하는 </a:t>
            </a:r>
            <a:r>
              <a:rPr lang="en-US" altLang="ko-KR" sz="2000"/>
              <a:t>NLI </a:t>
            </a:r>
            <a:r>
              <a:rPr lang="ko-KR" altLang="en-US" sz="2000"/>
              <a:t>데이터셋</a:t>
            </a:r>
            <a:r>
              <a:rPr lang="en-US" altLang="ko-KR" sz="2000"/>
              <a:t>.</a:t>
            </a:r>
          </a:p>
          <a:p>
            <a:r>
              <a:rPr lang="en-US" altLang="ko-KR" sz="2000" b="1"/>
              <a:t>• RTE (Recognizing Textual Entailment)</a:t>
            </a:r>
            <a:br>
              <a:rPr lang="en-US" altLang="ko-KR" sz="2000" b="1"/>
            </a:br>
            <a:r>
              <a:rPr lang="en-US" altLang="ko-KR" sz="2000" b="1"/>
              <a:t>   </a:t>
            </a:r>
            <a:r>
              <a:rPr lang="en-US" altLang="ko-KR" sz="2000"/>
              <a:t>: </a:t>
            </a:r>
            <a:r>
              <a:rPr lang="ko-KR" altLang="en-US" sz="2000"/>
              <a:t>작은 규모의 초기 </a:t>
            </a:r>
            <a:r>
              <a:rPr lang="en-US" altLang="ko-KR" sz="2000"/>
              <a:t>NLI </a:t>
            </a:r>
            <a:r>
              <a:rPr lang="ko-KR" altLang="en-US" sz="2000"/>
              <a:t>벤치마크</a:t>
            </a:r>
            <a:r>
              <a:rPr lang="en-US" altLang="ko-KR" sz="2000"/>
              <a:t>. premise–hypothesis </a:t>
            </a:r>
            <a:r>
              <a:rPr lang="ko-KR" altLang="en-US" sz="2000"/>
              <a:t>쌍에 대해 </a:t>
            </a:r>
            <a:r>
              <a:rPr lang="en-US" altLang="ko-KR" sz="2000"/>
              <a:t>entailment </a:t>
            </a:r>
            <a:r>
              <a:rPr lang="ko-KR" altLang="en-US" sz="2000"/>
              <a:t>여부를 판단</a:t>
            </a:r>
            <a:r>
              <a:rPr lang="en-US" altLang="ko-KR" sz="2000"/>
              <a:t>. </a:t>
            </a:r>
          </a:p>
          <a:p>
            <a:r>
              <a:rPr lang="en-US" altLang="ko-KR" sz="2000" b="1"/>
              <a:t>• SciTail</a:t>
            </a:r>
            <a:br>
              <a:rPr lang="ko-KR" altLang="en-US" sz="2000" b="1"/>
            </a:br>
            <a:r>
              <a:rPr lang="ko-KR" altLang="en-US" sz="2000" b="1"/>
              <a:t>  </a:t>
            </a:r>
            <a:r>
              <a:rPr lang="ko-KR" altLang="en-US" sz="2000"/>
              <a:t> </a:t>
            </a:r>
            <a:r>
              <a:rPr lang="en-US" altLang="ko-KR" sz="2000"/>
              <a:t>: </a:t>
            </a:r>
            <a:r>
              <a:rPr lang="ko-KR" altLang="en-US" sz="2000"/>
              <a:t>과학 시험 문제에서 </a:t>
            </a:r>
            <a:r>
              <a:rPr lang="en-US" altLang="ko-KR" sz="2000"/>
              <a:t>premise–hypothesis </a:t>
            </a:r>
            <a:r>
              <a:rPr lang="ko-KR" altLang="en-US" sz="2000"/>
              <a:t>쌍을 만든 </a:t>
            </a:r>
            <a:r>
              <a:rPr lang="en-US" altLang="ko-KR" sz="2000"/>
              <a:t>NLI </a:t>
            </a:r>
            <a:r>
              <a:rPr lang="ko-KR" altLang="en-US" sz="2000"/>
              <a:t>데이터셋</a:t>
            </a:r>
            <a:r>
              <a:rPr lang="en-US" altLang="ko-KR" sz="2000"/>
              <a:t>. </a:t>
            </a:r>
            <a:r>
              <a:rPr lang="ko-KR" altLang="en-US" sz="2000"/>
              <a:t>과학적 지식 이해를 요구</a:t>
            </a:r>
            <a:r>
              <a:rPr lang="en-US" altLang="ko-KR" sz="2000"/>
              <a:t>.</a:t>
            </a:r>
          </a:p>
          <a:p>
            <a:endParaRPr lang="en-US" altLang="ko-KR" sz="20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27512F-CAFB-9BA8-CCE0-D998BACF1C46}"/>
              </a:ext>
            </a:extLst>
          </p:cNvPr>
          <p:cNvSpPr txBox="1"/>
          <p:nvPr/>
        </p:nvSpPr>
        <p:spPr>
          <a:xfrm>
            <a:off x="6420758" y="5059060"/>
            <a:ext cx="699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premise:</a:t>
            </a:r>
            <a:r>
              <a:rPr lang="ko-KR" altLang="en-US"/>
              <a:t>전제 </a:t>
            </a:r>
            <a:r>
              <a:rPr lang="en-US" altLang="ko-KR"/>
              <a:t>/ hypothesis:</a:t>
            </a:r>
            <a:r>
              <a:rPr lang="ko-KR" altLang="en-US"/>
              <a:t>가정</a:t>
            </a:r>
            <a:endParaRPr lang="en-US" altLang="ko-KR"/>
          </a:p>
          <a:p>
            <a:r>
              <a:rPr lang="en-US" altLang="ko-KR"/>
              <a:t> entailment: </a:t>
            </a:r>
            <a:r>
              <a:rPr lang="ko-KR" altLang="en-US"/>
              <a:t>함의 </a:t>
            </a:r>
            <a:r>
              <a:rPr lang="en-US" altLang="ko-KR"/>
              <a:t>/contradiction:</a:t>
            </a:r>
            <a:r>
              <a:rPr lang="ko-KR" altLang="en-US"/>
              <a:t>모순</a:t>
            </a:r>
            <a:r>
              <a:rPr lang="en-US" altLang="ko-KR"/>
              <a:t>/neutral : </a:t>
            </a:r>
            <a:r>
              <a:rPr lang="ko-KR" altLang="en-US"/>
              <a:t>중립</a:t>
            </a:r>
          </a:p>
        </p:txBody>
      </p:sp>
    </p:spTree>
    <p:extLst>
      <p:ext uri="{BB962C8B-B14F-4D97-AF65-F5344CB8AC3E}">
        <p14:creationId xmlns:p14="http://schemas.microsoft.com/office/powerpoint/2010/main" val="2136033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9244C-FE20-BC47-9B27-5EFA8C2FF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679CAC6-FDAD-24B5-FF3F-BB2FB5FAA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71580C07-D710-A63E-248D-D655517D09A0}"/>
              </a:ext>
            </a:extLst>
          </p:cNvPr>
          <p:cNvSpPr/>
          <p:nvPr/>
        </p:nvSpPr>
        <p:spPr>
          <a:xfrm>
            <a:off x="3663950" y="708531"/>
            <a:ext cx="2235200" cy="10480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000" b="1"/>
              <a:t>질문에 답변 </a:t>
            </a:r>
            <a:endParaRPr lang="en-US" altLang="ko-KR" sz="2000" b="1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C35FBE0-9655-CE12-5C20-A378FF001969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Dataset</a:t>
            </a:r>
            <a:endParaRPr lang="ko-KR" altLang="en-US" sz="2400" b="1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3230F53-27CE-25FE-E3C2-0E136DAA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33</a:t>
            </a:fld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D91F111F-FCFB-AC47-DC8B-CD12979B8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764" y="3545964"/>
            <a:ext cx="809738" cy="17147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57CBE47-768C-2301-39DB-F9CB65F962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331" t="58003" r="76890" b="31934"/>
          <a:stretch>
            <a:fillRect/>
          </a:stretch>
        </p:blipFill>
        <p:spPr>
          <a:xfrm>
            <a:off x="558359" y="1043869"/>
            <a:ext cx="3210869" cy="31931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8849859-5150-A02F-5146-DB0B9EB62C48}"/>
              </a:ext>
            </a:extLst>
          </p:cNvPr>
          <p:cNvSpPr/>
          <p:nvPr/>
        </p:nvSpPr>
        <p:spPr>
          <a:xfrm>
            <a:off x="1034017" y="552271"/>
            <a:ext cx="11554279" cy="3320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/>
              <a:t>• RACE (Reading Comprehension from Examinations)</a:t>
            </a:r>
            <a:br>
              <a:rPr lang="ko-KR" altLang="en-US" sz="2000"/>
            </a:br>
            <a:r>
              <a:rPr lang="ko-KR" altLang="en-US" sz="2000"/>
              <a:t>   </a:t>
            </a:r>
            <a:r>
              <a:rPr lang="en-US" altLang="ko-KR" sz="2000"/>
              <a:t>: </a:t>
            </a:r>
            <a:r>
              <a:rPr lang="ko-KR" altLang="en-US" sz="2000"/>
              <a:t>중국 중</a:t>
            </a:r>
            <a:r>
              <a:rPr lang="en-US" altLang="ko-KR" sz="2000"/>
              <a:t>·</a:t>
            </a:r>
            <a:r>
              <a:rPr lang="ko-KR" altLang="en-US" sz="2000"/>
              <a:t>고등학생 영어 시험 문제를 기반으로 만든 대규모 다지선다</a:t>
            </a:r>
            <a:r>
              <a:rPr lang="en-US" altLang="ko-KR" sz="2000"/>
              <a:t>(MC) </a:t>
            </a:r>
            <a:r>
              <a:rPr lang="ko-KR" altLang="en-US" sz="2000"/>
              <a:t>독해 데이터셋</a:t>
            </a:r>
            <a:r>
              <a:rPr lang="en-US" altLang="ko-KR" sz="2000"/>
              <a:t>.</a:t>
            </a:r>
          </a:p>
          <a:p>
            <a:r>
              <a:rPr lang="en-US" altLang="ko-KR" sz="2000" b="1"/>
              <a:t>• Story Cloze</a:t>
            </a:r>
            <a:br>
              <a:rPr lang="ko-KR" altLang="en-US" sz="2000"/>
            </a:br>
            <a:r>
              <a:rPr lang="ko-KR" altLang="en-US" sz="2000"/>
              <a:t>  </a:t>
            </a:r>
            <a:r>
              <a:rPr lang="en-US" altLang="ko-KR" sz="2000"/>
              <a:t>: </a:t>
            </a:r>
            <a:r>
              <a:rPr lang="ko-KR" altLang="en-US" sz="2000"/>
              <a:t>짧은 이야기의 마지막 문장을 올바른 후보 중에서 선택하는 </a:t>
            </a:r>
            <a:r>
              <a:rPr lang="en-US" altLang="ko-KR" sz="2000"/>
              <a:t>QA/</a:t>
            </a:r>
            <a:r>
              <a:rPr lang="ko-KR" altLang="en-US" sz="2000"/>
              <a:t>스토리 이해 데이터셋</a:t>
            </a:r>
            <a:r>
              <a:rPr lang="en-US" altLang="ko-KR" sz="2000"/>
              <a:t>. </a:t>
            </a:r>
            <a:endParaRPr lang="en-US" altLang="ko-KR" sz="2000" b="1"/>
          </a:p>
        </p:txBody>
      </p:sp>
    </p:spTree>
    <p:extLst>
      <p:ext uri="{BB962C8B-B14F-4D97-AF65-F5344CB8AC3E}">
        <p14:creationId xmlns:p14="http://schemas.microsoft.com/office/powerpoint/2010/main" val="2593063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99452-2F8C-1159-5819-E4F34CED3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B5FE703-36F9-6C02-5E9E-FE84DE25C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16A8215C-4465-A7B7-FE1C-631460F0DA20}"/>
              </a:ext>
            </a:extLst>
          </p:cNvPr>
          <p:cNvSpPr/>
          <p:nvPr/>
        </p:nvSpPr>
        <p:spPr>
          <a:xfrm>
            <a:off x="3663950" y="708531"/>
            <a:ext cx="2235200" cy="10480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000" b="1"/>
              <a:t>문장 유사도 평가</a:t>
            </a:r>
            <a:endParaRPr lang="en-US" altLang="ko-KR" sz="2000" b="1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97DF5A2-208B-FECD-0813-0D49A4A2E2D5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Dataset</a:t>
            </a:r>
            <a:endParaRPr lang="ko-KR" altLang="en-US" sz="2400" b="1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6AEA231-7CD1-37A4-E943-42BB8E2B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34</a:t>
            </a:fld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C749C03E-0F4E-F1EB-1905-FEE692A37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764" y="3545964"/>
            <a:ext cx="809738" cy="17147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65E5808-DACD-11E7-BBCE-590A7F26362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56" t="68068" r="77315" b="20460"/>
          <a:stretch>
            <a:fillRect/>
          </a:stretch>
        </p:blipFill>
        <p:spPr>
          <a:xfrm>
            <a:off x="558359" y="1043868"/>
            <a:ext cx="3210869" cy="36401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8808470-C28A-B586-19F0-355D6967ED61}"/>
              </a:ext>
            </a:extLst>
          </p:cNvPr>
          <p:cNvSpPr/>
          <p:nvPr/>
        </p:nvSpPr>
        <p:spPr>
          <a:xfrm>
            <a:off x="1034017" y="708531"/>
            <a:ext cx="11554279" cy="3320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dirty="0"/>
              <a:t>• MSR Paraphrase Corpus (MSRP)</a:t>
            </a:r>
            <a:br>
              <a:rPr lang="ko-KR" altLang="en-US" sz="2000" dirty="0"/>
            </a:br>
            <a:r>
              <a:rPr lang="ko-KR" altLang="en-US" sz="2000" dirty="0"/>
              <a:t>  </a:t>
            </a:r>
            <a:r>
              <a:rPr lang="en-US" altLang="ko-KR" sz="2000" dirty="0"/>
              <a:t>: </a:t>
            </a:r>
            <a:r>
              <a:rPr lang="ko-KR" altLang="en-US" sz="2000" dirty="0"/>
              <a:t>두 문장이 의미적으로 동의</a:t>
            </a:r>
            <a:r>
              <a:rPr lang="en-US" altLang="ko-KR" sz="2000" dirty="0"/>
              <a:t>(paraphrase)</a:t>
            </a:r>
            <a:r>
              <a:rPr lang="ko-KR" altLang="en-US" sz="2000" dirty="0"/>
              <a:t>인지 아닌지를 판단하는 데이터셋</a:t>
            </a:r>
            <a:r>
              <a:rPr lang="en-US" altLang="ko-KR" sz="2000" dirty="0"/>
              <a:t>. </a:t>
            </a:r>
          </a:p>
          <a:p>
            <a:r>
              <a:rPr lang="en-US" altLang="ko-KR" sz="2000" b="1" dirty="0"/>
              <a:t>• Quora Question Pairs (QQP)</a:t>
            </a:r>
            <a:br>
              <a:rPr lang="ko-KR" altLang="en-US" sz="2000" dirty="0"/>
            </a:br>
            <a:r>
              <a:rPr lang="ko-KR" altLang="en-US" sz="2000" dirty="0"/>
              <a:t>  </a:t>
            </a:r>
            <a:r>
              <a:rPr lang="en-US" altLang="ko-KR" sz="2000" dirty="0"/>
              <a:t>: Quora</a:t>
            </a:r>
            <a:r>
              <a:rPr lang="ko-KR" altLang="en-US" sz="2000" dirty="0"/>
              <a:t>에서 수집된 질문 쌍 데이터</a:t>
            </a:r>
            <a:r>
              <a:rPr lang="en-US" altLang="ko-KR" sz="2000" dirty="0"/>
              <a:t>. </a:t>
            </a:r>
            <a:r>
              <a:rPr lang="ko-KR" altLang="en-US" sz="2000" dirty="0"/>
              <a:t>두 질문이 의미적으로 동일한지</a:t>
            </a:r>
            <a:r>
              <a:rPr lang="en-US" altLang="ko-KR" sz="2000" dirty="0"/>
              <a:t>(duplicate) </a:t>
            </a:r>
            <a:r>
              <a:rPr lang="ko-KR" altLang="en-US" sz="2000" dirty="0"/>
              <a:t>여부를 분류</a:t>
            </a:r>
            <a:r>
              <a:rPr lang="en-US" altLang="ko-KR" sz="2000" dirty="0"/>
              <a:t>.</a:t>
            </a:r>
            <a:endParaRPr lang="en-US" altLang="ko-KR" sz="2000" b="1" dirty="0"/>
          </a:p>
          <a:p>
            <a:r>
              <a:rPr lang="en-US" altLang="ko-KR" sz="2000" b="1" dirty="0"/>
              <a:t>• STS Benchmark (Semantic Textual Similarity)</a:t>
            </a:r>
            <a:br>
              <a:rPr lang="en-US" altLang="ko-KR" sz="2000" dirty="0"/>
            </a:br>
            <a:r>
              <a:rPr lang="en-US" altLang="ko-KR" sz="2000" dirty="0"/>
              <a:t>  : </a:t>
            </a:r>
            <a:r>
              <a:rPr lang="ko-KR" altLang="en-US" sz="2000" dirty="0"/>
              <a:t>문장 쌍의 의미적 유사도를 </a:t>
            </a:r>
            <a:r>
              <a:rPr lang="en-US" altLang="ko-KR" sz="2000" dirty="0"/>
              <a:t>0~5 </a:t>
            </a:r>
            <a:r>
              <a:rPr lang="ko-KR" altLang="en-US" sz="2000" dirty="0"/>
              <a:t>점수로 평가</a:t>
            </a:r>
            <a:r>
              <a:rPr lang="en-US" altLang="ko-KR" sz="2000" dirty="0"/>
              <a:t>. semantic similarity </a:t>
            </a:r>
            <a:r>
              <a:rPr lang="ko-KR" altLang="en-US" sz="2000" dirty="0"/>
              <a:t>모델 성능 비교에 널리 쓰임</a:t>
            </a:r>
            <a:r>
              <a:rPr lang="en-US" altLang="ko-KR" sz="2000" dirty="0"/>
              <a:t>.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687218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90A5-02A6-F33F-72A5-F7716C38F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7C96FEB-AA29-5254-F585-E5FFE0675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BBD2A17-4A7C-B7D8-A0CB-AFD152ADB406}"/>
              </a:ext>
            </a:extLst>
          </p:cNvPr>
          <p:cNvSpPr/>
          <p:nvPr/>
        </p:nvSpPr>
        <p:spPr>
          <a:xfrm>
            <a:off x="2955472" y="708531"/>
            <a:ext cx="3709433" cy="10480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000" b="1"/>
              <a:t>감정 분류</a:t>
            </a:r>
            <a:r>
              <a:rPr lang="en-US" altLang="ko-KR" sz="2000" b="1"/>
              <a:t>, </a:t>
            </a:r>
            <a:r>
              <a:rPr lang="ko-KR" altLang="en-US" sz="2000" b="1"/>
              <a:t>문법 정확도 판별</a:t>
            </a:r>
            <a:endParaRPr lang="en-US" altLang="ko-KR" sz="2000" b="1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DE9321F-6EC4-E62F-35D6-4540A85C0319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Dataset</a:t>
            </a:r>
            <a:endParaRPr lang="ko-KR" altLang="en-US" sz="2400" b="1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0D0A030-108C-F06C-C3EE-E894A20E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35</a:t>
            </a:fld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FA3F375D-3B3B-5FED-8E9C-4D658504C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764" y="3545964"/>
            <a:ext cx="809738" cy="17147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7094D38-DFA9-B046-0E1B-67EF559D7B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56" t="78957" r="83534" b="9366"/>
          <a:stretch>
            <a:fillRect/>
          </a:stretch>
        </p:blipFill>
        <p:spPr>
          <a:xfrm>
            <a:off x="558360" y="1043868"/>
            <a:ext cx="2359012" cy="37052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5F44D28-DF98-D19B-F56B-0004844F5F91}"/>
              </a:ext>
            </a:extLst>
          </p:cNvPr>
          <p:cNvSpPr/>
          <p:nvPr/>
        </p:nvSpPr>
        <p:spPr>
          <a:xfrm>
            <a:off x="1034017" y="708531"/>
            <a:ext cx="11554279" cy="3320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/>
              <a:t>• Stanford Sentiment Treebank-2 (SST-2)</a:t>
            </a:r>
            <a:br>
              <a:rPr lang="en-US" altLang="ko-KR" sz="2000"/>
            </a:br>
            <a:r>
              <a:rPr lang="ko-KR" altLang="en-US" sz="2000"/>
              <a:t>영화 리뷰를 긍정</a:t>
            </a:r>
            <a:r>
              <a:rPr lang="en-US" altLang="ko-KR" sz="2000"/>
              <a:t>/</a:t>
            </a:r>
            <a:r>
              <a:rPr lang="ko-KR" altLang="en-US" sz="2000"/>
              <a:t>부정</a:t>
            </a:r>
            <a:r>
              <a:rPr lang="en-US" altLang="ko-KR" sz="2000"/>
              <a:t>(positive/negative)</a:t>
            </a:r>
            <a:r>
              <a:rPr lang="ko-KR" altLang="en-US" sz="2000"/>
              <a:t>으로 분류하는 감성 분석 데이터셋</a:t>
            </a:r>
            <a:r>
              <a:rPr lang="en-US" altLang="ko-KR" sz="2000"/>
              <a:t>. (binary classification)</a:t>
            </a:r>
          </a:p>
          <a:p>
            <a:r>
              <a:rPr lang="en-US" altLang="ko-KR" sz="2000" b="1"/>
              <a:t>• CoLA (Corpus of Linguistic Acceptability)</a:t>
            </a:r>
            <a:br>
              <a:rPr lang="en-US" altLang="ko-KR" sz="2000"/>
            </a:br>
            <a:r>
              <a:rPr lang="ko-KR" altLang="en-US" sz="2000"/>
              <a:t>문장이 문법적으로 자연스러운지</a:t>
            </a:r>
            <a:r>
              <a:rPr lang="en-US" altLang="ko-KR" sz="2000"/>
              <a:t>(acceptable vs unacceptable)</a:t>
            </a:r>
            <a:r>
              <a:rPr lang="ko-KR" altLang="en-US" sz="2000"/>
              <a:t>를 판별하는 데이터셋</a:t>
            </a:r>
            <a:r>
              <a:rPr lang="en-US" altLang="ko-KR" sz="2000"/>
              <a:t>. </a:t>
            </a:r>
          </a:p>
          <a:p>
            <a:r>
              <a:rPr lang="en-US" altLang="ko-KR" sz="2000"/>
              <a:t>(linguistic acceptability classification)</a:t>
            </a:r>
            <a:endParaRPr lang="en-US" altLang="ko-KR" sz="2000" b="1"/>
          </a:p>
        </p:txBody>
      </p:sp>
    </p:spTree>
    <p:extLst>
      <p:ext uri="{BB962C8B-B14F-4D97-AF65-F5344CB8AC3E}">
        <p14:creationId xmlns:p14="http://schemas.microsoft.com/office/powerpoint/2010/main" val="1266469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D8149-6E3E-E874-B0BD-59F1B709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249F365-653D-97BE-DFE7-496866D70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00FEA87-0985-1BAA-832B-076BECA89200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Dataset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688C694-4568-62D2-4F91-0B9268E6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36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675415F-6E92-DCA4-84FB-7226AEBE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348"/>
          <a:stretch>
            <a:fillRect/>
          </a:stretch>
        </p:blipFill>
        <p:spPr>
          <a:xfrm>
            <a:off x="405429" y="3429000"/>
            <a:ext cx="10900616" cy="31227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06131B7-27A3-CAB9-BB7B-5ED603813B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357"/>
          <a:stretch>
            <a:fillRect/>
          </a:stretch>
        </p:blipFill>
        <p:spPr>
          <a:xfrm>
            <a:off x="1012566" y="2525486"/>
            <a:ext cx="10166868" cy="9641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4FB4F9-F6EF-F28E-D562-443D31E60AF7}"/>
              </a:ext>
            </a:extLst>
          </p:cNvPr>
          <p:cNvSpPr txBox="1"/>
          <p:nvPr/>
        </p:nvSpPr>
        <p:spPr>
          <a:xfrm>
            <a:off x="1219200" y="915843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/>
              <a:t>• NLI </a:t>
            </a:r>
            <a:r>
              <a:rPr lang="ko-KR" altLang="en-US" sz="2400" b="1"/>
              <a:t>성능 평가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CDCF7-C5A9-9D39-3F85-739AFB198470}"/>
              </a:ext>
            </a:extLst>
          </p:cNvPr>
          <p:cNvSpPr txBox="1"/>
          <p:nvPr/>
        </p:nvSpPr>
        <p:spPr>
          <a:xfrm>
            <a:off x="1442483" y="1367663"/>
            <a:ext cx="9755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/>
              <a:t>•MNLI-m, mm </a:t>
            </a:r>
            <a:r>
              <a:rPr lang="ko-KR" altLang="en-US" sz="2000"/>
              <a:t>은 각각 </a:t>
            </a:r>
            <a:r>
              <a:rPr lang="en-US" altLang="ko-KR" sz="2000"/>
              <a:t>matched, mismatched </a:t>
            </a:r>
            <a:r>
              <a:rPr lang="ko-KR" altLang="en-US" sz="2000"/>
              <a:t>를 의미</a:t>
            </a:r>
            <a:endParaRPr lang="en-US" altLang="ko-KR" sz="2000"/>
          </a:p>
          <a:p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</a:rPr>
              <a:t>(training 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</a:rPr>
              <a:t>데이터와 </a:t>
            </a:r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</a:rPr>
              <a:t>test 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</a:rPr>
              <a:t>데이터가 같은 장르</a:t>
            </a:r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</a:rPr>
              <a:t>소설</a:t>
            </a:r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</a:rPr>
              <a:t>공식 문서</a:t>
            </a:r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</a:rPr>
              <a:t>이냐 아니냐를 나타냄</a:t>
            </a:r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ko-KR" altLang="en-US" sz="20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59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97F1D-238D-9C63-8163-92A961BD8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87C72C4-C367-E301-A415-69D5C8F70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14AF452-2F94-7C36-C277-85D8CF8399AA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Dataset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82BE1F8-5F2C-FEAE-45FC-D5AFFD18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37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33040AE-5BDA-A15F-74F8-725BFB23A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35" y="2703570"/>
            <a:ext cx="10069330" cy="3762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01C673-BD50-5018-9169-5729E6794BCE}"/>
              </a:ext>
            </a:extLst>
          </p:cNvPr>
          <p:cNvSpPr txBox="1"/>
          <p:nvPr/>
        </p:nvSpPr>
        <p:spPr>
          <a:xfrm>
            <a:off x="1219200" y="915843"/>
            <a:ext cx="503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/>
              <a:t>• Question Answerning </a:t>
            </a:r>
            <a:r>
              <a:rPr lang="ko-KR" altLang="en-US" sz="2400" b="1"/>
              <a:t>성능 평가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38459-1EFE-3707-B35D-0B8C6A0AB19A}"/>
              </a:ext>
            </a:extLst>
          </p:cNvPr>
          <p:cNvSpPr txBox="1"/>
          <p:nvPr/>
        </p:nvSpPr>
        <p:spPr>
          <a:xfrm>
            <a:off x="1599968" y="1377508"/>
            <a:ext cx="2285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</a:rPr>
              <a:t>m-middle school</a:t>
            </a:r>
          </a:p>
          <a:p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</a:rPr>
              <a:t>h-high school</a:t>
            </a:r>
          </a:p>
          <a:p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</a:rPr>
              <a:t>RACE</a:t>
            </a:r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m+h 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혼합</a:t>
            </a:r>
            <a:endParaRPr lang="ko-KR" altLang="en-US" sz="20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4696-E98F-7ACD-3A00-B4A9116BB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D694997-77CB-1296-D312-DCBD5F4C6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8BDCE77-7219-F8D6-6304-D4E071461DB9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Dataset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39BA44-891A-2DF5-3AF5-9856690A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38</a:t>
            </a:fld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AC6A5B-C387-A329-22CB-B5098552EB07}"/>
              </a:ext>
            </a:extLst>
          </p:cNvPr>
          <p:cNvSpPr txBox="1"/>
          <p:nvPr/>
        </p:nvSpPr>
        <p:spPr>
          <a:xfrm>
            <a:off x="1219200" y="915843"/>
            <a:ext cx="708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/>
              <a:t>• Sentence Similarity &amp; Classification </a:t>
            </a:r>
            <a:r>
              <a:rPr lang="ko-KR" altLang="en-US" sz="2400" b="1"/>
              <a:t>성능 평가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6C4885B-7D2D-F229-AACE-B5E907A3F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548824"/>
            <a:ext cx="8802328" cy="40963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C3F71F-AD68-9777-BCCD-47B705DC8839}"/>
              </a:ext>
            </a:extLst>
          </p:cNvPr>
          <p:cNvSpPr txBox="1"/>
          <p:nvPr/>
        </p:nvSpPr>
        <p:spPr>
          <a:xfrm>
            <a:off x="1442482" y="1272104"/>
            <a:ext cx="718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• GLUE(General Language Understanding Evaluation)</a:t>
            </a:r>
          </a:p>
          <a:p>
            <a:r>
              <a:rPr lang="ko-KR" altLang="en-US" sz="2000"/>
              <a:t>         </a:t>
            </a:r>
            <a:r>
              <a:rPr lang="en-US" altLang="ko-KR" sz="2000"/>
              <a:t>:</a:t>
            </a:r>
            <a:r>
              <a:rPr lang="ko-KR" altLang="en-US" sz="2000" b="1"/>
              <a:t>종합적인 언어 이해 능력</a:t>
            </a:r>
            <a:r>
              <a:rPr lang="ko-KR" altLang="en-US" sz="2000"/>
              <a:t>을 평가하기 위한 </a:t>
            </a:r>
            <a:r>
              <a:rPr lang="ko-KR" altLang="en-US" sz="2000" b="1"/>
              <a:t>벤치마크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4130550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38032-6A53-B00B-74C6-8CC2A7C54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2F05324-D712-3B23-83CA-29825DB1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DE5230C-E2DA-4A3E-C7F3-9017EC48CB66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Dataset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6E3DAE2-5185-6DA2-F5B1-09DC07D9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39</a:t>
            </a:fld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ECF9D-3106-E6A2-3C72-7C51B884442C}"/>
              </a:ext>
            </a:extLst>
          </p:cNvPr>
          <p:cNvSpPr txBox="1"/>
          <p:nvPr/>
        </p:nvSpPr>
        <p:spPr>
          <a:xfrm>
            <a:off x="1219200" y="915843"/>
            <a:ext cx="877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•RACE</a:t>
            </a:r>
            <a:r>
              <a:rPr lang="ko-KR" altLang="en-US" sz="2400" b="1" dirty="0"/>
              <a:t>와 </a:t>
            </a:r>
            <a:r>
              <a:rPr lang="en-US" altLang="ko-KR" sz="2400" b="1" dirty="0" err="1"/>
              <a:t>MultiNLI</a:t>
            </a:r>
            <a:r>
              <a:rPr lang="ko-KR" altLang="en-US" sz="2400" b="1" dirty="0"/>
              <a:t>를 대상으로 </a:t>
            </a:r>
            <a:r>
              <a:rPr lang="en-US" altLang="ko-KR" sz="2400" b="1" dirty="0"/>
              <a:t>Transfer learning</a:t>
            </a:r>
            <a:r>
              <a:rPr lang="ko-KR" altLang="en-US" sz="2400" b="1" dirty="0"/>
              <a:t>의 효과 측정</a:t>
            </a:r>
            <a:r>
              <a:rPr lang="en-US" altLang="ko-KR" sz="2400" b="1" dirty="0"/>
              <a:t>.</a:t>
            </a:r>
          </a:p>
          <a:p>
            <a:r>
              <a:rPr lang="en-US" altLang="ko-KR" sz="2400" b="1" dirty="0"/>
              <a:t>   </a:t>
            </a:r>
            <a:r>
              <a:rPr lang="en-US" altLang="ko-KR" sz="2400" b="1" dirty="0">
                <a:sym typeface="Wingdings" panose="05000000000000000000" pitchFamily="2" charset="2"/>
              </a:rPr>
              <a:t></a:t>
            </a:r>
            <a:r>
              <a:rPr lang="ko-KR" altLang="en-US" sz="2400" b="1" dirty="0">
                <a:sym typeface="Wingdings" panose="05000000000000000000" pitchFamily="2" charset="2"/>
              </a:rPr>
              <a:t>모델이 클수록 </a:t>
            </a:r>
            <a:r>
              <a:rPr lang="ko-KR" altLang="en-US" sz="2400" b="1" dirty="0" err="1">
                <a:sym typeface="Wingdings" panose="05000000000000000000" pitchFamily="2" charset="2"/>
              </a:rPr>
              <a:t>좋다는것을</a:t>
            </a:r>
            <a:r>
              <a:rPr lang="ko-KR" altLang="en-US" sz="2400" b="1" dirty="0">
                <a:sym typeface="Wingdings" panose="05000000000000000000" pitchFamily="2" charset="2"/>
              </a:rPr>
              <a:t> 확인</a:t>
            </a:r>
            <a:endParaRPr lang="ko-KR" altLang="en-US" sz="24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2152D0-DADA-7203-56C6-7F05B159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733" y="2092756"/>
            <a:ext cx="5292329" cy="45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1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6044F-E121-9919-F1EB-E66CEEDB4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F229250-0935-2090-39A1-60B7B7F13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7648215-0A4B-719A-19C6-5BADFF8BD72D}"/>
              </a:ext>
            </a:extLst>
          </p:cNvPr>
          <p:cNvSpPr/>
          <p:nvPr/>
        </p:nvSpPr>
        <p:spPr>
          <a:xfrm>
            <a:off x="902050" y="961130"/>
            <a:ext cx="62417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•</a:t>
            </a:r>
            <a:r>
              <a:rPr lang="en-US" altLang="ko-KR" sz="2200" b="1">
                <a:latin typeface="+mj-lt"/>
                <a:ea typeface="Noto Sans KR Black" panose="020B0200000000000000" pitchFamily="50" charset="-127"/>
              </a:rPr>
              <a:t>  GPT-1</a:t>
            </a:r>
            <a:r>
              <a:rPr lang="en-US" altLang="ko-KR" sz="1400" b="1">
                <a:latin typeface="+mj-lt"/>
                <a:ea typeface="Noto Sans KR Black" panose="020B0200000000000000" pitchFamily="50" charset="-127"/>
              </a:rPr>
              <a:t> (2018.06)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64F04F1-85C1-25F2-CCDA-9ED648179515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Introduction</a:t>
            </a:r>
            <a:endParaRPr lang="ko-KR" altLang="en-US" sz="2400" b="1"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86A925C-05B8-091D-AFB6-A9381A1ED3F2}"/>
              </a:ext>
            </a:extLst>
          </p:cNvPr>
          <p:cNvSpPr/>
          <p:nvPr/>
        </p:nvSpPr>
        <p:spPr>
          <a:xfrm>
            <a:off x="2504912" y="1619591"/>
            <a:ext cx="5802065" cy="9069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>
                <a:solidFill>
                  <a:schemeClr val="bg1">
                    <a:lumMod val="65000"/>
                  </a:schemeClr>
                </a:solidFill>
                <a:latin typeface="+mn-ea"/>
              </a:rPr>
              <a:t>  </a:t>
            </a:r>
            <a:r>
              <a:rPr lang="ko-KR" altLang="en-US" sz="2000">
                <a:solidFill>
                  <a:schemeClr val="bg1">
                    <a:lumMod val="65000"/>
                  </a:schemeClr>
                </a:solidFill>
                <a:latin typeface="+mn-ea"/>
              </a:rPr>
              <a:t>생성형        사전학습     트랜스포머</a:t>
            </a:r>
            <a:endParaRPr lang="en-US" altLang="ko-KR" sz="200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4FC6427-B083-74A2-4D53-97FE76AB495D}"/>
              </a:ext>
            </a:extLst>
          </p:cNvPr>
          <p:cNvSpPr/>
          <p:nvPr/>
        </p:nvSpPr>
        <p:spPr>
          <a:xfrm>
            <a:off x="1264000" y="2428986"/>
            <a:ext cx="92516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 </a:t>
            </a:r>
            <a:r>
              <a:rPr lang="ko-KR" altLang="en-US" sz="2400" b="1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트랜스포머 디코더 일부</a:t>
            </a:r>
            <a:r>
              <a:rPr lang="ko-KR" altLang="en-US" sz="24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 차용</a:t>
            </a:r>
            <a:endParaRPr lang="en-US" altLang="ko-KR" sz="2200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82F7A84-6DF1-C46A-EBA6-6A1112D6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F8FD133-9AF9-A475-59CB-94B37F30148B}"/>
              </a:ext>
            </a:extLst>
          </p:cNvPr>
          <p:cNvSpPr/>
          <p:nvPr/>
        </p:nvSpPr>
        <p:spPr>
          <a:xfrm>
            <a:off x="1264000" y="1458436"/>
            <a:ext cx="624170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4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GPT: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G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enerating 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P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re-trained 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</a:rPr>
              <a:t>T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ransformer</a:t>
            </a: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5AF21CD0-968B-770E-C7E4-CA7F9B85D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59" y="3118794"/>
            <a:ext cx="3762900" cy="3057952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07C15B9E-185E-20D1-312E-93EEE6407CE1}"/>
              </a:ext>
            </a:extLst>
          </p:cNvPr>
          <p:cNvSpPr/>
          <p:nvPr/>
        </p:nvSpPr>
        <p:spPr>
          <a:xfrm>
            <a:off x="2285671" y="5916747"/>
            <a:ext cx="2888722" cy="748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>
                <a:solidFill>
                  <a:srgbClr val="FF0000"/>
                </a:solidFill>
                <a:latin typeface="+mn-ea"/>
              </a:rPr>
              <a:t>  </a:t>
            </a:r>
            <a:r>
              <a:rPr lang="ko-KR" altLang="en-US" sz="1400">
                <a:solidFill>
                  <a:srgbClr val="FF0000"/>
                </a:solidFill>
                <a:latin typeface="+mn-ea"/>
              </a:rPr>
              <a:t>인코더              디코더</a:t>
            </a:r>
            <a:endParaRPr lang="en-US" altLang="ko-KR" sz="140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540E914-5C32-A09D-B043-3F0499456C1C}"/>
              </a:ext>
            </a:extLst>
          </p:cNvPr>
          <p:cNvSpPr/>
          <p:nvPr/>
        </p:nvSpPr>
        <p:spPr>
          <a:xfrm flipH="1">
            <a:off x="1575059" y="3447631"/>
            <a:ext cx="188145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ko-KR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&lt;Transformer&gt;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F758A30-E61B-3105-2D67-D5D869F58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772" y="2929953"/>
            <a:ext cx="2526169" cy="347248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55922EE-C004-7E9E-CF00-CA25F806ED54}"/>
              </a:ext>
            </a:extLst>
          </p:cNvPr>
          <p:cNvSpPr/>
          <p:nvPr/>
        </p:nvSpPr>
        <p:spPr>
          <a:xfrm flipH="1">
            <a:off x="5405944" y="3335888"/>
            <a:ext cx="1881450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ko-KR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&lt;GPT-1&gt;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23DFA-E341-6429-9584-233305734EC7}"/>
              </a:ext>
            </a:extLst>
          </p:cNvPr>
          <p:cNvSpPr txBox="1"/>
          <p:nvPr/>
        </p:nvSpPr>
        <p:spPr>
          <a:xfrm>
            <a:off x="6570920" y="2646881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인코더와 그 연결부를 완전히 제거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157D2-F806-FDFE-8309-1CBAA27BC838}"/>
              </a:ext>
            </a:extLst>
          </p:cNvPr>
          <p:cNvSpPr txBox="1"/>
          <p:nvPr/>
        </p:nvSpPr>
        <p:spPr>
          <a:xfrm>
            <a:off x="3088336" y="1131313"/>
            <a:ext cx="1887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(Transformer</a:t>
            </a:r>
            <a:r>
              <a:rPr lang="en-US" altLang="ko-K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(2017.06)</a:t>
            </a:r>
            <a:r>
              <a:rPr lang="en-US" altLang="ko-K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37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B603B-86A9-D9D0-23B4-E4A99DB77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3B3A033-DF04-5A6A-A804-07C86873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E12AD6B1-DFA0-AA9B-654B-2BC95A49817C}"/>
              </a:ext>
            </a:extLst>
          </p:cNvPr>
          <p:cNvSpPr/>
          <p:nvPr/>
        </p:nvSpPr>
        <p:spPr>
          <a:xfrm>
            <a:off x="3175708" y="3429000"/>
            <a:ext cx="6321109" cy="809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6000" b="1" dirty="0">
                <a:latin typeface="+mn-ea"/>
              </a:rPr>
              <a:t>Ablation Study</a:t>
            </a:r>
            <a:endParaRPr lang="ko-KR" altLang="en-US" sz="6000" b="1" dirty="0">
              <a:latin typeface="+mn-ea"/>
            </a:endParaRPr>
          </a:p>
          <a:p>
            <a:endParaRPr lang="ko-KR" altLang="en-US" sz="6000" b="1" dirty="0"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E797400-B46F-51B5-C3A0-1D1BCCAC7757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Ablation Study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E0E06B0-5935-A97D-EDE3-A8344AA0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681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D8236-776D-5217-2C47-987B5F85A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4242E95-1B44-AA68-FB89-1140EF2B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5B0824CB-0561-0D1C-949F-4821F058274E}"/>
              </a:ext>
            </a:extLst>
          </p:cNvPr>
          <p:cNvSpPr/>
          <p:nvPr/>
        </p:nvSpPr>
        <p:spPr>
          <a:xfrm>
            <a:off x="617575" y="658676"/>
            <a:ext cx="12529583" cy="22059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b="1" dirty="0"/>
              <a:t>• </a:t>
            </a:r>
            <a:r>
              <a:rPr lang="ko-KR" altLang="en-US" sz="2000" b="1" dirty="0">
                <a:solidFill>
                  <a:srgbClr val="00B050"/>
                </a:solidFill>
              </a:rPr>
              <a:t>사전 학습 </a:t>
            </a:r>
            <a:r>
              <a:rPr lang="en-US" altLang="ko-KR" sz="2000" b="1" dirty="0">
                <a:solidFill>
                  <a:srgbClr val="00B050"/>
                </a:solidFill>
              </a:rPr>
              <a:t>(next token prediction)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을 안 하면 </a:t>
            </a:r>
            <a:r>
              <a:rPr lang="ko-KR" altLang="en-US" sz="2000" b="1" dirty="0">
                <a:solidFill>
                  <a:srgbClr val="FF0000"/>
                </a:solidFill>
              </a:rPr>
              <a:t>성능이 엄청 떨어</a:t>
            </a:r>
            <a:r>
              <a:rPr lang="ko-KR" altLang="en-US" sz="2000" b="1" dirty="0"/>
              <a:t>졌다</a:t>
            </a:r>
            <a:r>
              <a:rPr lang="en-US" altLang="ko-KR" sz="2000" b="1" dirty="0"/>
              <a:t>. </a:t>
            </a:r>
          </a:p>
          <a:p>
            <a:r>
              <a:rPr lang="en-US" altLang="ko-KR" sz="2000" b="1" dirty="0"/>
              <a:t>• </a:t>
            </a:r>
            <a:r>
              <a:rPr lang="ko-KR" altLang="en-US" sz="2000" b="1" dirty="0"/>
              <a:t>데이터가 많으면 </a:t>
            </a:r>
            <a:r>
              <a:rPr lang="en-US" altLang="ko-KR" sz="2000" b="1" i="1" dirty="0"/>
              <a:t>L</a:t>
            </a:r>
            <a:r>
              <a:rPr lang="en-US" altLang="ko-KR" sz="2000" b="1" dirty="0"/>
              <a:t> =</a:t>
            </a:r>
            <a:r>
              <a:rPr lang="el-GR" altLang="ko-KR" sz="2000" b="1" dirty="0"/>
              <a:t>λ</a:t>
            </a:r>
            <a:r>
              <a:rPr lang="en-US" altLang="ko-KR" sz="2000" b="1" i="1" dirty="0"/>
              <a:t>L1</a:t>
            </a:r>
            <a:r>
              <a:rPr lang="en-US" altLang="ko-KR" sz="2000" b="1" dirty="0"/>
              <a:t>+</a:t>
            </a:r>
            <a:r>
              <a:rPr lang="en-US" altLang="ko-KR" sz="2000" b="1" i="1" dirty="0"/>
              <a:t>L2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에서 </a:t>
            </a:r>
            <a:r>
              <a:rPr lang="en-US" altLang="ko-KR" sz="2000" b="1" i="1" dirty="0"/>
              <a:t>L1</a:t>
            </a:r>
            <a:r>
              <a:rPr lang="en-US" altLang="ko-KR" sz="2000" b="1" dirty="0"/>
              <a:t> (next token prediction </a:t>
            </a:r>
            <a:r>
              <a:rPr lang="ko-KR" altLang="en-US" sz="2000" b="1" dirty="0"/>
              <a:t>을 위한 </a:t>
            </a:r>
            <a:r>
              <a:rPr lang="en-US" altLang="ko-KR" sz="2000" b="1" dirty="0"/>
              <a:t>loss)</a:t>
            </a:r>
            <a:r>
              <a:rPr lang="ko-KR" altLang="en-US" sz="2000" b="1" dirty="0"/>
              <a:t>의 </a:t>
            </a:r>
            <a:endParaRPr lang="en-US" altLang="ko-KR" sz="2000" b="1" dirty="0"/>
          </a:p>
          <a:p>
            <a:r>
              <a:rPr lang="en-US" altLang="ko-KR" sz="2000" b="1" dirty="0"/>
              <a:t>  </a:t>
            </a:r>
            <a:r>
              <a:rPr lang="ko-KR" altLang="en-US" sz="2000" b="1" dirty="0"/>
              <a:t>효과를 보는데 좋고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작은 데이터셋에서는 </a:t>
            </a:r>
            <a:r>
              <a:rPr lang="en-US" altLang="ko-KR" sz="2000" b="1" i="1" dirty="0"/>
              <a:t>L2 </a:t>
            </a:r>
            <a:r>
              <a:rPr lang="ko-KR" altLang="en-US" sz="2000" b="1" dirty="0"/>
              <a:t>만 고려한 것이 더 나았다 </a:t>
            </a:r>
            <a:endParaRPr lang="en-US" altLang="ko-KR" sz="2000" b="1" dirty="0"/>
          </a:p>
          <a:p>
            <a:r>
              <a:rPr lang="en-US" altLang="ko-KR" sz="2000" b="1" dirty="0"/>
              <a:t>• </a:t>
            </a:r>
            <a:r>
              <a:rPr lang="ko-KR" altLang="en-US" sz="2000" b="1" dirty="0"/>
              <a:t>그만큼 </a:t>
            </a:r>
            <a:r>
              <a:rPr lang="en-US" altLang="ko-KR" sz="2000" b="1" dirty="0">
                <a:solidFill>
                  <a:srgbClr val="00B050"/>
                </a:solidFill>
              </a:rPr>
              <a:t>next token prediction</a:t>
            </a:r>
            <a:r>
              <a:rPr lang="ko-KR" altLang="en-US" sz="2000" b="1" dirty="0">
                <a:solidFill>
                  <a:srgbClr val="00B050"/>
                </a:solidFill>
              </a:rPr>
              <a:t>은 중요</a:t>
            </a:r>
            <a:r>
              <a:rPr lang="ko-KR" altLang="en-US" sz="2000" b="1" dirty="0"/>
              <a:t>하다</a:t>
            </a:r>
            <a:r>
              <a:rPr lang="en-US" altLang="ko-KR" sz="2000" b="1" dirty="0"/>
              <a:t>.</a:t>
            </a:r>
            <a:endParaRPr lang="en-US" altLang="ko-KR" sz="2000" b="1" dirty="0">
              <a:solidFill>
                <a:srgbClr val="00B05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4E3E29A-0060-3BE6-FC99-E5470F0E2D85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Ablation Study</a:t>
            </a:r>
            <a:endParaRPr lang="ko-KR" altLang="en-US" sz="2400" b="1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DCCA64B-CF1D-F8AE-197B-90B9CFC8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41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C3EDF54-C43D-1E3F-F7A8-BABC4EDF6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26" y="4172317"/>
            <a:ext cx="11742867" cy="220971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EFD2908-4CD0-E561-D6CB-5A2F721C2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34" y="2825541"/>
            <a:ext cx="11707859" cy="6668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389CD-2787-2E3E-9B46-8F940DB2D6DD}"/>
              </a:ext>
            </a:extLst>
          </p:cNvPr>
          <p:cNvSpPr txBox="1"/>
          <p:nvPr/>
        </p:nvSpPr>
        <p:spPr>
          <a:xfrm>
            <a:off x="4967815" y="3606703"/>
            <a:ext cx="697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10k      11k        6k         ?        404k    433k    </a:t>
            </a:r>
            <a:r>
              <a:rPr lang="en-US" altLang="ko-KR" sz="1400" b="1" dirty="0"/>
              <a:t> </a:t>
            </a:r>
            <a:r>
              <a:rPr lang="en-US" altLang="ko-KR" b="1" dirty="0"/>
              <a:t>100k?    </a:t>
            </a:r>
            <a:r>
              <a:rPr lang="en-US" altLang="ko-KR" sz="3200" b="1" dirty="0"/>
              <a:t> 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72043-3E89-BC8B-A797-37B4438DE810}"/>
              </a:ext>
            </a:extLst>
          </p:cNvPr>
          <p:cNvSpPr txBox="1"/>
          <p:nvPr/>
        </p:nvSpPr>
        <p:spPr>
          <a:xfrm>
            <a:off x="3291841" y="378160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/>
              <a:t>DataSet</a:t>
            </a:r>
            <a:r>
              <a:rPr lang="en-US" altLang="ko-KR" b="1" dirty="0"/>
              <a:t> </a:t>
            </a:r>
            <a:r>
              <a:rPr lang="ko-KR" altLang="en-US" b="1" dirty="0"/>
              <a:t>크기</a:t>
            </a:r>
            <a:r>
              <a:rPr lang="en-US" altLang="ko-KR" b="1" dirty="0">
                <a:sym typeface="Wingdings" panose="05000000000000000000" pitchFamily="2" charset="2"/>
              </a:rPr>
              <a:t></a:t>
            </a:r>
            <a:endParaRPr lang="ko-KR" altLang="en-US" b="1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B61A4A34-005C-B268-D9A0-BD96773A9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51" y="5277173"/>
            <a:ext cx="2652844" cy="6966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DCDFCCE-FB23-3D65-B19B-9BB5DBADD4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2018"/>
          <a:stretch>
            <a:fillRect/>
          </a:stretch>
        </p:blipFill>
        <p:spPr>
          <a:xfrm>
            <a:off x="516755" y="5696022"/>
            <a:ext cx="2728440" cy="4571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60112CC-60E6-090D-E4D1-111D916E0CE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74977" b="-2"/>
          <a:stretch>
            <a:fillRect/>
          </a:stretch>
        </p:blipFill>
        <p:spPr>
          <a:xfrm>
            <a:off x="516755" y="5949164"/>
            <a:ext cx="2346263" cy="521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F70A649-EF7E-2483-9847-1BD4F7688ADB}"/>
              </a:ext>
            </a:extLst>
          </p:cNvPr>
          <p:cNvSpPr txBox="1"/>
          <p:nvPr/>
        </p:nvSpPr>
        <p:spPr>
          <a:xfrm>
            <a:off x="3054445" y="5452586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i="1" dirty="0">
                <a:solidFill>
                  <a:srgbClr val="002060"/>
                </a:solidFill>
              </a:rPr>
              <a:t>사전학습</a:t>
            </a:r>
            <a:r>
              <a:rPr lang="en-US" altLang="ko-KR" sz="1200" i="1" dirty="0">
                <a:solidFill>
                  <a:srgbClr val="002060"/>
                </a:solidFill>
              </a:rPr>
              <a:t>X</a:t>
            </a:r>
            <a:endParaRPr lang="ko-KR" altLang="en-US" sz="1200" i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0C70C1-8BB1-B288-D2E7-AD05996B1443}"/>
              </a:ext>
            </a:extLst>
          </p:cNvPr>
          <p:cNvSpPr txBox="1"/>
          <p:nvPr/>
        </p:nvSpPr>
        <p:spPr>
          <a:xfrm>
            <a:off x="2779480" y="568122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chemeClr val="accent6"/>
                </a:solidFill>
              </a:rPr>
              <a:t>L</a:t>
            </a:r>
            <a:r>
              <a:rPr lang="en-US" altLang="ko-KR" sz="1400" i="1" dirty="0">
                <a:solidFill>
                  <a:schemeClr val="accent6"/>
                </a:solidFill>
              </a:rPr>
              <a:t>2</a:t>
            </a:r>
            <a:endParaRPr lang="ko-KR" altLang="en-US" sz="1400" i="1" dirty="0">
              <a:solidFill>
                <a:schemeClr val="accent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6BE7A8-D491-15FE-8BA6-8DBB7FA7F968}"/>
              </a:ext>
            </a:extLst>
          </p:cNvPr>
          <p:cNvSpPr txBox="1"/>
          <p:nvPr/>
        </p:nvSpPr>
        <p:spPr>
          <a:xfrm>
            <a:off x="3130041" y="497750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chemeClr val="accent2"/>
                </a:solidFill>
              </a:rPr>
              <a:t>L</a:t>
            </a:r>
            <a:r>
              <a:rPr lang="en-US" altLang="ko-KR" sz="1400" i="1" dirty="0">
                <a:solidFill>
                  <a:schemeClr val="accent2"/>
                </a:solidFill>
              </a:rPr>
              <a:t>1</a:t>
            </a:r>
            <a:r>
              <a:rPr lang="en-US" altLang="ko-KR" i="1" dirty="0">
                <a:solidFill>
                  <a:schemeClr val="accent2"/>
                </a:solidFill>
              </a:rPr>
              <a:t>+L</a:t>
            </a:r>
            <a:r>
              <a:rPr lang="en-US" altLang="ko-KR" sz="1400" i="1" dirty="0">
                <a:solidFill>
                  <a:schemeClr val="accent2"/>
                </a:solidFill>
              </a:rPr>
              <a:t>2</a:t>
            </a:r>
            <a:endParaRPr lang="ko-KR" altLang="en-US" sz="1400" i="1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B281A5-985C-E4E1-99DD-710192F56243}"/>
              </a:ext>
            </a:extLst>
          </p:cNvPr>
          <p:cNvSpPr txBox="1"/>
          <p:nvPr/>
        </p:nvSpPr>
        <p:spPr>
          <a:xfrm>
            <a:off x="2160976" y="3441220"/>
            <a:ext cx="981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/>
              <a:t> (aux LM: auxiliary Language Modeling, Language Modeling = next token prediction)</a:t>
            </a:r>
            <a:endParaRPr lang="ko-KR" alt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E49B13AE-9B6D-455E-C5DF-6E4C37DBBB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2018" b="25232"/>
          <a:stretch>
            <a:fillRect/>
          </a:stretch>
        </p:blipFill>
        <p:spPr>
          <a:xfrm flipV="1">
            <a:off x="3811600" y="5673162"/>
            <a:ext cx="8128375" cy="4571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8CFE688B-FD4E-C8F6-3640-552F50F4AED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88332" b="-2"/>
          <a:stretch>
            <a:fillRect/>
          </a:stretch>
        </p:blipFill>
        <p:spPr>
          <a:xfrm>
            <a:off x="3849396" y="5941147"/>
            <a:ext cx="4412401" cy="4572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9EAD54F4-CD01-B7E3-6D18-A99B49476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136" y="5276565"/>
            <a:ext cx="3189637" cy="83759"/>
          </a:xfrm>
          <a:prstGeom prst="rect">
            <a:avLst/>
          </a:prstGeom>
        </p:spPr>
      </p:pic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4C419326-ADD9-9E7D-85E5-A9A0F442A6A4}"/>
              </a:ext>
            </a:extLst>
          </p:cNvPr>
          <p:cNvCxnSpPr>
            <a:cxnSpLocks/>
          </p:cNvCxnSpPr>
          <p:nvPr/>
        </p:nvCxnSpPr>
        <p:spPr>
          <a:xfrm>
            <a:off x="8532254" y="3810552"/>
            <a:ext cx="0" cy="2571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2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7D7ED-633A-7C7D-CE6D-CAA4F8DC9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00625DE-BB2F-D114-A93A-5DA65DBE3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A7E3063-37A2-E151-5C48-60FFDDBFFCFE}"/>
              </a:ext>
            </a:extLst>
          </p:cNvPr>
          <p:cNvSpPr/>
          <p:nvPr/>
        </p:nvSpPr>
        <p:spPr>
          <a:xfrm>
            <a:off x="4218554" y="3024153"/>
            <a:ext cx="3754892" cy="809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6000" b="1">
                <a:latin typeface="+mn-ea"/>
              </a:rPr>
              <a:t>Summary</a:t>
            </a:r>
            <a:endParaRPr lang="ko-KR" altLang="en-US" sz="6000" b="1"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FB6D9E5-223A-74E2-EBCC-DABB000C6EB6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Summary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308CA0-FBA7-9BE3-D428-0B7F2E5C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03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6887A-63B0-9A6F-0CBA-8F22A1C4A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C57104C-E055-C6AC-1ADE-D5FE4BA6F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EFBF43C-0688-602A-6449-B192C0A18F00}"/>
              </a:ext>
            </a:extLst>
          </p:cNvPr>
          <p:cNvSpPr/>
          <p:nvPr/>
        </p:nvSpPr>
        <p:spPr>
          <a:xfrm>
            <a:off x="617575" y="596348"/>
            <a:ext cx="11630526" cy="3498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ko-KR" sz="2400" b="1" dirty="0"/>
              <a:t>• </a:t>
            </a:r>
            <a:r>
              <a:rPr lang="en-US" altLang="ko-KR" sz="2400" b="1" dirty="0">
                <a:solidFill>
                  <a:srgbClr val="FF0000"/>
                </a:solidFill>
              </a:rPr>
              <a:t>Next Token Prediction </a:t>
            </a:r>
            <a:r>
              <a:rPr lang="ko-KR" altLang="en-US" sz="2400" b="1" dirty="0"/>
              <a:t>을 통해 언어를 이해해 보자는 시도 </a:t>
            </a:r>
            <a:endParaRPr lang="en-US" altLang="ko-KR" sz="2400" b="1" dirty="0"/>
          </a:p>
          <a:p>
            <a:pPr>
              <a:lnSpc>
                <a:spcPct val="200000"/>
              </a:lnSpc>
            </a:pPr>
            <a:r>
              <a:rPr lang="en-US" altLang="ko-KR" sz="2400" b="1" dirty="0"/>
              <a:t>• </a:t>
            </a:r>
            <a:r>
              <a:rPr lang="ko-KR" altLang="en-US" sz="2400" b="1" dirty="0"/>
              <a:t>자기 지도 학습이기 때문에 인터넷의 수많은 문장들이 전부 먹잇감</a:t>
            </a:r>
            <a:r>
              <a:rPr lang="ko-KR" altLang="en-US" sz="1600" b="1" dirty="0">
                <a:solidFill>
                  <a:srgbClr val="00B050"/>
                </a:solidFill>
              </a:rPr>
              <a:t> </a:t>
            </a:r>
            <a:r>
              <a:rPr lang="en-US" altLang="ko-KR" sz="1600" b="1" dirty="0">
                <a:solidFill>
                  <a:srgbClr val="00B050"/>
                </a:solidFill>
              </a:rPr>
              <a:t>(</a:t>
            </a:r>
            <a:r>
              <a:rPr lang="ko-KR" altLang="en-US" sz="1600" b="1" dirty="0">
                <a:solidFill>
                  <a:srgbClr val="00B050"/>
                </a:solidFill>
              </a:rPr>
              <a:t>학습 데이터</a:t>
            </a:r>
            <a:r>
              <a:rPr lang="en-US" altLang="ko-KR" sz="1600" b="1" dirty="0">
                <a:solidFill>
                  <a:srgbClr val="00B050"/>
                </a:solidFill>
              </a:rPr>
              <a:t>) </a:t>
            </a:r>
          </a:p>
          <a:p>
            <a:pPr>
              <a:lnSpc>
                <a:spcPct val="200000"/>
              </a:lnSpc>
            </a:pPr>
            <a:r>
              <a:rPr lang="en-US" altLang="ko-KR" sz="2400" b="1" dirty="0"/>
              <a:t>• </a:t>
            </a:r>
            <a:r>
              <a:rPr lang="ko-KR" altLang="en-US" sz="2400" b="1" dirty="0"/>
              <a:t>사전 학습 후 원하는 </a:t>
            </a:r>
            <a:r>
              <a:rPr lang="en-US" altLang="ko-KR" sz="2400" b="1" dirty="0"/>
              <a:t>task</a:t>
            </a:r>
            <a:r>
              <a:rPr lang="ko-KR" altLang="en-US" sz="2400" b="1" dirty="0"/>
              <a:t>에 맞게 </a:t>
            </a:r>
            <a:r>
              <a:rPr lang="en-US" altLang="ko-KR" sz="2400" b="1" dirty="0">
                <a:solidFill>
                  <a:srgbClr val="FF0000"/>
                </a:solidFill>
              </a:rPr>
              <a:t>fine-tuning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해서 사용 </a:t>
            </a:r>
            <a:endParaRPr lang="en-US" altLang="ko-KR" sz="2400" b="1" dirty="0"/>
          </a:p>
          <a:p>
            <a:pPr>
              <a:lnSpc>
                <a:spcPct val="200000"/>
              </a:lnSpc>
            </a:pPr>
            <a:r>
              <a:rPr lang="en-US" altLang="ko-KR" sz="2400" b="1" dirty="0"/>
              <a:t>• </a:t>
            </a:r>
            <a:r>
              <a:rPr lang="ko-KR" altLang="en-US" sz="2400" b="1" dirty="0"/>
              <a:t>파라미터를 약 </a:t>
            </a:r>
            <a:r>
              <a:rPr lang="en-US" altLang="ko-KR" sz="2400" b="1" dirty="0"/>
              <a:t>1.1</a:t>
            </a:r>
            <a:r>
              <a:rPr lang="ko-KR" altLang="en-US" sz="2400" b="1" dirty="0"/>
              <a:t>억 개까지 늘려봤는데 계속해서 성능이 올라간다</a:t>
            </a:r>
            <a:r>
              <a:rPr lang="en-US" altLang="ko-KR" sz="2400" b="1" dirty="0"/>
              <a:t>.</a:t>
            </a:r>
            <a:endParaRPr lang="en-US" altLang="ko-KR" sz="2400" b="1" dirty="0">
              <a:solidFill>
                <a:schemeClr val="tx1"/>
              </a:solidFill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4F3FDD7-70FC-663A-D43C-3010F1F632C7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Summary</a:t>
            </a:r>
            <a:endParaRPr lang="ko-KR" altLang="en-US" sz="2400" b="1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C9C7E25-EADA-5DB1-C5A1-B6318C21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5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D0DC6-10EA-58B2-F84C-F83FFE193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AA0B298-A6F0-DA40-4CB8-A7802887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338B05A1-25AE-6CFF-DA5B-DAB857CE1109}"/>
              </a:ext>
            </a:extLst>
          </p:cNvPr>
          <p:cNvSpPr/>
          <p:nvPr/>
        </p:nvSpPr>
        <p:spPr>
          <a:xfrm>
            <a:off x="3457575" y="3159964"/>
            <a:ext cx="4881355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6000" b="1">
                <a:latin typeface="+mj-lt"/>
                <a:ea typeface="Noto Sans KR Black" panose="020B0200000000000000" pitchFamily="50" charset="-127"/>
              </a:rPr>
              <a:t> Generating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717087-EBA7-EF89-8845-398328FA01A4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Generating</a:t>
            </a:r>
            <a:endParaRPr lang="ko-KR" altLang="en-US" sz="2400" b="1">
              <a:latin typeface="+mn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B23EC5C-C399-C119-203F-FE5C0019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96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C1BBA-9316-D8B2-2A98-1A419FD30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D93FD69-2EC5-8858-9AB9-C0EA4A3A6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F6362ED5-6A6E-1A9C-5BDC-34D59A1649CE}"/>
              </a:ext>
            </a:extLst>
          </p:cNvPr>
          <p:cNvSpPr/>
          <p:nvPr/>
        </p:nvSpPr>
        <p:spPr>
          <a:xfrm>
            <a:off x="902050" y="961130"/>
            <a:ext cx="7154129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•GPT</a:t>
            </a:r>
            <a:r>
              <a:rPr lang="ko-KR" altLang="en-US" sz="2400" b="1">
                <a:latin typeface="+mj-lt"/>
                <a:ea typeface="Noto Sans KR Black" panose="020B0200000000000000" pitchFamily="50" charset="-127"/>
              </a:rPr>
              <a:t>가 언어를 이해하는 법</a:t>
            </a:r>
            <a:r>
              <a:rPr lang="en-US" altLang="ko-KR" sz="2400" b="1">
                <a:latin typeface="+mj-lt"/>
                <a:ea typeface="Noto Sans KR Black" panose="020B0200000000000000" pitchFamily="50" charset="-127"/>
              </a:rPr>
              <a:t>:</a:t>
            </a:r>
            <a:r>
              <a:rPr lang="en-US" altLang="ko-KR" sz="2200" b="1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 Next Token Prediction</a:t>
            </a:r>
            <a:endParaRPr lang="en-US" altLang="ko-KR" sz="2200" b="1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F415734-4CCC-A5DF-FD0A-1A0185B1E154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Generating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2BC07A5-CE64-5EE8-9791-5540B29644E6}"/>
              </a:ext>
            </a:extLst>
          </p:cNvPr>
          <p:cNvSpPr/>
          <p:nvPr/>
        </p:nvSpPr>
        <p:spPr>
          <a:xfrm>
            <a:off x="1034017" y="850808"/>
            <a:ext cx="10799664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400" b="1"/>
              <a:t> 문장 입력 시 한 칸 밀린 문장 출력 나오도록 학습</a:t>
            </a: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1AC5E57-BD60-D47C-F6FE-5804B1C8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BE71E35-CBA7-3EA1-42AE-0C0891D3C814}"/>
              </a:ext>
            </a:extLst>
          </p:cNvPr>
          <p:cNvSpPr/>
          <p:nvPr/>
        </p:nvSpPr>
        <p:spPr>
          <a:xfrm>
            <a:off x="1445334" y="1974177"/>
            <a:ext cx="10426447" cy="38105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ko-KR" altLang="en-US" sz="2000" dirty="0"/>
              <a:t>∙ </a:t>
            </a:r>
            <a:r>
              <a:rPr lang="ko-KR" altLang="en-US" sz="2000" b="1" dirty="0"/>
              <a:t>각 시점</a:t>
            </a:r>
            <a:r>
              <a:rPr lang="ko-KR" altLang="en-US" sz="2000" dirty="0"/>
              <a:t>에서 바로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</a:rPr>
              <a:t>다음 토큰</a:t>
            </a:r>
            <a:r>
              <a:rPr lang="en-US" altLang="ko-KR" sz="2000" b="1" dirty="0">
                <a:solidFill>
                  <a:srgbClr val="FF0000"/>
                </a:solidFill>
              </a:rPr>
              <a:t>(Next token)</a:t>
            </a:r>
            <a:r>
              <a:rPr lang="ko-KR" altLang="en-US" sz="2000" dirty="0"/>
              <a:t>을 </a:t>
            </a:r>
            <a:r>
              <a:rPr lang="ko-KR" altLang="en-US" sz="2000" b="1" dirty="0"/>
              <a:t>예측</a:t>
            </a:r>
            <a:r>
              <a:rPr lang="ko-KR" altLang="en-US" sz="2000" dirty="0"/>
              <a:t>하도록 학습된다</a:t>
            </a:r>
            <a:r>
              <a:rPr lang="en-US" altLang="ko-KR" sz="2000" dirty="0"/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z="2000" dirty="0"/>
              <a:t>∙ 시점마다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</a:rPr>
              <a:t>Masking</a:t>
            </a:r>
            <a:r>
              <a:rPr lang="en-US" altLang="ko-KR" sz="2000" dirty="0"/>
              <a:t> </a:t>
            </a:r>
            <a:r>
              <a:rPr lang="ko-KR" altLang="en-US" sz="2000" dirty="0"/>
              <a:t>사용</a:t>
            </a:r>
            <a:r>
              <a:rPr lang="en-US" altLang="ko-KR" sz="2000" dirty="0"/>
              <a:t>, </a:t>
            </a:r>
            <a:r>
              <a:rPr lang="ko-KR" altLang="en-US" sz="2000" dirty="0"/>
              <a:t>앞 단어에 대해서만 </a:t>
            </a:r>
            <a:r>
              <a:rPr lang="en-US" altLang="ko-KR" sz="2000" b="1" dirty="0">
                <a:solidFill>
                  <a:schemeClr val="tx1"/>
                </a:solidFill>
              </a:rPr>
              <a:t>Attention</a:t>
            </a:r>
            <a:r>
              <a:rPr lang="en-US" altLang="ko-KR" sz="2000" dirty="0"/>
              <a:t> </a:t>
            </a:r>
            <a:r>
              <a:rPr lang="ko-KR" altLang="en-US" sz="2000" dirty="0"/>
              <a:t>하도록 강제</a:t>
            </a:r>
            <a:r>
              <a:rPr lang="en-US" altLang="ko-KR" sz="2000" dirty="0"/>
              <a:t> </a:t>
            </a:r>
            <a:r>
              <a:rPr lang="ko-KR" altLang="en-US" sz="2000" dirty="0"/>
              <a:t>후 다음 토큰 </a:t>
            </a:r>
            <a:r>
              <a:rPr lang="ko-KR" altLang="en-US" sz="2000" b="1" dirty="0">
                <a:solidFill>
                  <a:srgbClr val="FF0000"/>
                </a:solidFill>
              </a:rPr>
              <a:t>생성</a:t>
            </a:r>
            <a:r>
              <a:rPr lang="ko-KR" altLang="en-US" sz="2000" dirty="0">
                <a:solidFill>
                  <a:srgbClr val="FF0000"/>
                </a:solidFill>
              </a:rPr>
              <a:t>  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/>
              <a:t>∙ </a:t>
            </a:r>
            <a:r>
              <a:rPr lang="en-US" altLang="ko-KR" sz="2000" dirty="0"/>
              <a:t>label</a:t>
            </a:r>
            <a:r>
              <a:rPr lang="ko-KR" altLang="en-US" sz="2000" dirty="0"/>
              <a:t>이 필요 없기에 </a:t>
            </a:r>
            <a:r>
              <a:rPr lang="ko-KR" altLang="en-US" sz="2000" b="1" dirty="0">
                <a:solidFill>
                  <a:srgbClr val="00B0F0"/>
                </a:solidFill>
              </a:rPr>
              <a:t>데이터가 무한하다</a:t>
            </a:r>
            <a:r>
              <a:rPr lang="en-US" altLang="ko-KR" sz="2000" b="1" dirty="0">
                <a:solidFill>
                  <a:srgbClr val="00B0F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/>
              <a:t>∙ 스스로 만든 </a:t>
            </a:r>
            <a:r>
              <a:rPr lang="en-US" altLang="ko-KR" sz="2000" dirty="0"/>
              <a:t>label</a:t>
            </a:r>
            <a:r>
              <a:rPr lang="ko-KR" altLang="en-US" sz="2000" dirty="0"/>
              <a:t>을 사용 </a:t>
            </a:r>
            <a:r>
              <a:rPr lang="en-US" altLang="ko-KR" sz="2000" dirty="0">
                <a:sym typeface="Wingdings" panose="05000000000000000000" pitchFamily="2" charset="2"/>
              </a:rPr>
              <a:t></a:t>
            </a:r>
            <a:r>
              <a:rPr lang="ko-KR" altLang="en-US" sz="2000" dirty="0"/>
              <a:t> </a:t>
            </a:r>
            <a:r>
              <a:rPr lang="en-US" altLang="ko-KR" sz="2000" b="1" dirty="0"/>
              <a:t>Self-Supervised learning</a:t>
            </a:r>
          </a:p>
          <a:p>
            <a:r>
              <a:rPr lang="ko-KR" altLang="en-US" sz="2000" dirty="0">
                <a:solidFill>
                  <a:srgbClr val="8E8E8E"/>
                </a:solidFill>
              </a:rPr>
              <a:t>                                             자기 지도 학습</a:t>
            </a:r>
            <a:endParaRPr lang="en-US" altLang="ko-KR" sz="2000" dirty="0">
              <a:solidFill>
                <a:srgbClr val="8E8E8E"/>
              </a:solidFill>
            </a:endParaRPr>
          </a:p>
          <a:p>
            <a:pPr>
              <a:lnSpc>
                <a:spcPct val="140000"/>
              </a:lnSpc>
            </a:pPr>
            <a:r>
              <a:rPr lang="ko-KR" altLang="en-US" sz="2000" dirty="0"/>
              <a:t>∙ </a:t>
            </a:r>
            <a:r>
              <a:rPr lang="ko-KR" altLang="en-US" sz="2000" b="1" dirty="0"/>
              <a:t>트랜스포머 구조</a:t>
            </a:r>
            <a:r>
              <a:rPr lang="ko-KR" altLang="en-US" sz="2000" dirty="0"/>
              <a:t>를 가지고 다음 단어를 </a:t>
            </a:r>
            <a:r>
              <a:rPr lang="ko-KR" altLang="en-US" sz="2000" b="1" dirty="0"/>
              <a:t>생성</a:t>
            </a:r>
            <a:r>
              <a:rPr lang="ko-KR" altLang="en-US" sz="2000" dirty="0"/>
              <a:t>하는 방식으로 </a:t>
            </a:r>
            <a:r>
              <a:rPr lang="ko-KR" altLang="en-US" sz="2000" b="1" dirty="0"/>
              <a:t>사전 학습</a:t>
            </a:r>
            <a:r>
              <a:rPr lang="ko-KR" altLang="en-US" sz="2000" dirty="0"/>
              <a:t>했으므로</a:t>
            </a:r>
            <a:endParaRPr lang="en-US" altLang="ko-KR" sz="2000" dirty="0"/>
          </a:p>
          <a:p>
            <a:pPr>
              <a:lnSpc>
                <a:spcPct val="140000"/>
              </a:lnSpc>
            </a:pPr>
            <a:r>
              <a:rPr lang="en-US" altLang="ko-KR" sz="2000" dirty="0">
                <a:solidFill>
                  <a:srgbClr val="8E8E8E"/>
                </a:solidFill>
              </a:rPr>
              <a:t>     </a:t>
            </a:r>
            <a:r>
              <a:rPr lang="en-US" altLang="ko-KR" sz="3600" b="1" dirty="0">
                <a:solidFill>
                  <a:schemeClr val="tx1"/>
                </a:solidFill>
              </a:rPr>
              <a:t>G</a:t>
            </a:r>
            <a:r>
              <a:rPr lang="en-US" altLang="ko-KR" sz="3600" dirty="0">
                <a:solidFill>
                  <a:schemeClr val="tx1"/>
                </a:solidFill>
              </a:rPr>
              <a:t>enerative </a:t>
            </a:r>
            <a:r>
              <a:rPr lang="en-US" altLang="ko-KR" sz="3600" b="1" dirty="0">
                <a:solidFill>
                  <a:schemeClr val="tx1"/>
                </a:solidFill>
              </a:rPr>
              <a:t>P</a:t>
            </a:r>
            <a:r>
              <a:rPr lang="en-US" altLang="ko-KR" sz="3600" dirty="0">
                <a:solidFill>
                  <a:schemeClr val="tx1"/>
                </a:solidFill>
              </a:rPr>
              <a:t>re-trained </a:t>
            </a:r>
            <a:r>
              <a:rPr lang="en-US" altLang="ko-KR" sz="3600" b="1" dirty="0">
                <a:solidFill>
                  <a:schemeClr val="tx1"/>
                </a:solidFill>
              </a:rPr>
              <a:t>T</a:t>
            </a:r>
            <a:r>
              <a:rPr lang="en-US" altLang="ko-KR" sz="3600" dirty="0">
                <a:solidFill>
                  <a:schemeClr val="tx1"/>
                </a:solidFill>
              </a:rPr>
              <a:t>ransformer</a:t>
            </a:r>
          </a:p>
          <a:p>
            <a:endParaRPr lang="en-US" altLang="ko-KR" dirty="0"/>
          </a:p>
          <a:p>
            <a:endParaRPr lang="en-US" altLang="ko-KR" sz="2000" dirty="0">
              <a:solidFill>
                <a:srgbClr val="8E8E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C57D7-5BCC-5BAF-5D4B-69ABD0B6C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057E89C-5E2C-22F3-1B23-878D5BB3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EFDB42B4-D418-08BD-3359-C19DE69982C5}"/>
              </a:ext>
            </a:extLst>
          </p:cNvPr>
          <p:cNvSpPr/>
          <p:nvPr/>
        </p:nvSpPr>
        <p:spPr>
          <a:xfrm>
            <a:off x="902050" y="961130"/>
            <a:ext cx="10508632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•GPT</a:t>
            </a:r>
            <a:r>
              <a:rPr lang="ko-KR" altLang="en-US" sz="2400" b="1" dirty="0">
                <a:latin typeface="+mj-lt"/>
                <a:ea typeface="Noto Sans KR Black" panose="020B0200000000000000" pitchFamily="50" charset="-127"/>
              </a:rPr>
              <a:t>가 단어를 생성하는 방법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(</a:t>
            </a:r>
            <a:r>
              <a:rPr lang="ko-KR" altLang="en-US" sz="2400" b="1" dirty="0" err="1">
                <a:latin typeface="+mj-lt"/>
                <a:ea typeface="Noto Sans KR Black" panose="020B0200000000000000" pitchFamily="50" charset="-127"/>
              </a:rPr>
              <a:t>학습시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) 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  <a:sym typeface="Wingdings" panose="05000000000000000000" pitchFamily="2" charset="2"/>
              </a:rPr>
              <a:t>#Masked Multi Head Attention</a:t>
            </a:r>
            <a:endParaRPr lang="en-US" altLang="ko-KR" sz="2200" b="1" dirty="0">
              <a:latin typeface="+mj-lt"/>
              <a:ea typeface="Noto Sans KR Black" panose="020B0200000000000000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FFEB20A-46B4-163B-E778-00300F8F8637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Generating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7B9E77A-5706-DF4A-7647-1536F143E4D4}"/>
              </a:ext>
            </a:extLst>
          </p:cNvPr>
          <p:cNvSpPr/>
          <p:nvPr/>
        </p:nvSpPr>
        <p:spPr>
          <a:xfrm>
            <a:off x="1034017" y="1103057"/>
            <a:ext cx="10799664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400" b="1"/>
              <a:t> </a:t>
            </a:r>
            <a:r>
              <a:rPr lang="en-US" altLang="ko-KR" sz="2400" b="1"/>
              <a:t>ex) </a:t>
            </a:r>
            <a:r>
              <a:rPr lang="ko-KR" altLang="en-US" sz="2400" b="1"/>
              <a:t>저는 사람 입니다</a:t>
            </a:r>
            <a:endParaRPr lang="en-US" altLang="ko-KR" sz="2400" b="1"/>
          </a:p>
          <a:p>
            <a:pPr>
              <a:lnSpc>
                <a:spcPct val="150000"/>
              </a:lnSpc>
            </a:pP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00F7B0A-0A13-B97E-736F-4148102E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4F9D52B-32F8-D7AC-DCE1-5F6E0A65A120}"/>
              </a:ext>
            </a:extLst>
          </p:cNvPr>
          <p:cNvSpPr/>
          <p:nvPr/>
        </p:nvSpPr>
        <p:spPr>
          <a:xfrm>
            <a:off x="7803931" y="2960820"/>
            <a:ext cx="2012730" cy="1059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/>
              <a:t>GPT</a:t>
            </a:r>
            <a:endParaRPr lang="ko-KR" altLang="en-US" sz="4400" b="1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6C4B0A-5D78-5097-9440-4373CE4365A0}"/>
              </a:ext>
            </a:extLst>
          </p:cNvPr>
          <p:cNvSpPr/>
          <p:nvPr/>
        </p:nvSpPr>
        <p:spPr>
          <a:xfrm>
            <a:off x="1648878" y="1910830"/>
            <a:ext cx="10426447" cy="39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en-US" altLang="ko-KR" sz="2000" b="1"/>
          </a:p>
          <a:p>
            <a:pPr>
              <a:lnSpc>
                <a:spcPct val="140000"/>
              </a:lnSpc>
            </a:pPr>
            <a:r>
              <a:rPr lang="en-US" altLang="ko-KR" sz="2000" b="1">
                <a:sym typeface="Wingdings" panose="05000000000000000000" pitchFamily="2" charset="2"/>
              </a:rPr>
              <a:t>  </a:t>
            </a:r>
            <a:endParaRPr lang="en-US" altLang="ko-KR" sz="2000" b="1">
              <a:solidFill>
                <a:srgbClr val="00B0F0"/>
              </a:solidFill>
            </a:endParaRPr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b="1"/>
          </a:p>
          <a:p>
            <a:endParaRPr lang="en-US" altLang="ko-KR" sz="2000" b="1">
              <a:solidFill>
                <a:srgbClr val="8E8E8E"/>
              </a:solidFill>
            </a:endParaRPr>
          </a:p>
        </p:txBody>
      </p:sp>
      <p:sp>
        <p:nvSpPr>
          <p:cNvPr id="11" name="화살표: 위쪽 10">
            <a:extLst>
              <a:ext uri="{FF2B5EF4-FFF2-40B4-BE49-F238E27FC236}">
                <a16:creationId xmlns:a16="http://schemas.microsoft.com/office/drawing/2014/main" id="{697DE44D-4E39-A409-4A64-A7E66E481FD9}"/>
              </a:ext>
            </a:extLst>
          </p:cNvPr>
          <p:cNvSpPr/>
          <p:nvPr/>
        </p:nvSpPr>
        <p:spPr>
          <a:xfrm>
            <a:off x="8702565" y="4183455"/>
            <a:ext cx="252249" cy="6445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12" name="화살표: 위쪽 11">
            <a:extLst>
              <a:ext uri="{FF2B5EF4-FFF2-40B4-BE49-F238E27FC236}">
                <a16:creationId xmlns:a16="http://schemas.microsoft.com/office/drawing/2014/main" id="{322C0415-9AF9-5469-8F85-E63C73DF9BE2}"/>
              </a:ext>
            </a:extLst>
          </p:cNvPr>
          <p:cNvSpPr/>
          <p:nvPr/>
        </p:nvSpPr>
        <p:spPr>
          <a:xfrm>
            <a:off x="8697308" y="2191739"/>
            <a:ext cx="252249" cy="6445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EEAC1F6-27E5-7E18-04EC-6A866A0D301E}"/>
              </a:ext>
            </a:extLst>
          </p:cNvPr>
          <p:cNvSpPr/>
          <p:nvPr/>
        </p:nvSpPr>
        <p:spPr>
          <a:xfrm>
            <a:off x="7933660" y="1014842"/>
            <a:ext cx="3672913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200" b="1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Output(label)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AF25445-2B7D-1A71-B3DC-7E50B9F82BC6}"/>
              </a:ext>
            </a:extLst>
          </p:cNvPr>
          <p:cNvSpPr/>
          <p:nvPr/>
        </p:nvSpPr>
        <p:spPr>
          <a:xfrm>
            <a:off x="8361174" y="4618098"/>
            <a:ext cx="1002594" cy="10688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400" b="1"/>
              <a:t>Input</a:t>
            </a: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530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1A4E5-931F-6899-7382-75C98C166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C2F938D-2765-C1CE-C12E-4D3A956F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ED3B7F5-4BBB-BE63-7076-029AD58A7D01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Generating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9F9C1AD-423E-8BCB-F0A5-1A4AECC781E7}"/>
              </a:ext>
            </a:extLst>
          </p:cNvPr>
          <p:cNvSpPr/>
          <p:nvPr/>
        </p:nvSpPr>
        <p:spPr>
          <a:xfrm>
            <a:off x="1034017" y="1103057"/>
            <a:ext cx="10799664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400" b="1"/>
              <a:t> </a:t>
            </a:r>
            <a:r>
              <a:rPr lang="en-US" altLang="ko-KR" sz="2400" b="1"/>
              <a:t>ex) </a:t>
            </a:r>
            <a:r>
              <a:rPr lang="ko-KR" altLang="en-US" sz="2400" b="1"/>
              <a:t>저는 사람 입니다</a:t>
            </a:r>
            <a:endParaRPr lang="en-US" altLang="ko-KR" sz="2400" b="1"/>
          </a:p>
          <a:p>
            <a:pPr>
              <a:lnSpc>
                <a:spcPct val="150000"/>
              </a:lnSpc>
            </a:pP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EC3D906-F533-CD3A-7B46-D884CDB8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891DB82-2E96-A132-50A1-52BF098CA775}"/>
              </a:ext>
            </a:extLst>
          </p:cNvPr>
          <p:cNvSpPr/>
          <p:nvPr/>
        </p:nvSpPr>
        <p:spPr>
          <a:xfrm>
            <a:off x="7803931" y="2960820"/>
            <a:ext cx="2012730" cy="1059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/>
              <a:t>GPT</a:t>
            </a:r>
            <a:endParaRPr lang="ko-KR" altLang="en-US" sz="4400" b="1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3A07C0F-BE7F-3C45-A702-0AAC0A41AC3B}"/>
              </a:ext>
            </a:extLst>
          </p:cNvPr>
          <p:cNvSpPr/>
          <p:nvPr/>
        </p:nvSpPr>
        <p:spPr>
          <a:xfrm>
            <a:off x="1648878" y="1910830"/>
            <a:ext cx="10426447" cy="39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ko-KR" altLang="en-US" sz="2000" b="1"/>
              <a:t>∙ </a:t>
            </a:r>
            <a:r>
              <a:rPr lang="en-US" altLang="ko-KR" sz="2000" b="1"/>
              <a:t>1. </a:t>
            </a:r>
            <a:r>
              <a:rPr lang="ko-KR" altLang="en-US" sz="2000" b="1"/>
              <a:t>저는 </a:t>
            </a:r>
            <a:r>
              <a:rPr lang="en-US" altLang="ko-KR" sz="2000" b="1">
                <a:sym typeface="Wingdings" panose="05000000000000000000" pitchFamily="2" charset="2"/>
              </a:rPr>
              <a:t> </a:t>
            </a:r>
            <a:r>
              <a:rPr lang="ko-KR" altLang="en-US" sz="2000" b="1">
                <a:sym typeface="Wingdings" panose="05000000000000000000" pitchFamily="2" charset="2"/>
              </a:rPr>
              <a:t>사람</a:t>
            </a:r>
            <a:endParaRPr lang="en-US" altLang="ko-KR" sz="2000" b="1"/>
          </a:p>
          <a:p>
            <a:pPr>
              <a:lnSpc>
                <a:spcPct val="140000"/>
              </a:lnSpc>
            </a:pPr>
            <a:endParaRPr lang="en-US" altLang="ko-KR" sz="2000" b="1"/>
          </a:p>
          <a:p>
            <a:pPr>
              <a:lnSpc>
                <a:spcPct val="140000"/>
              </a:lnSpc>
            </a:pPr>
            <a:r>
              <a:rPr lang="en-US" altLang="ko-KR" sz="2000" b="1">
                <a:sym typeface="Wingdings" panose="05000000000000000000" pitchFamily="2" charset="2"/>
              </a:rPr>
              <a:t>  </a:t>
            </a:r>
            <a:endParaRPr lang="en-US" altLang="ko-KR" sz="2000" b="1">
              <a:solidFill>
                <a:srgbClr val="00B0F0"/>
              </a:solidFill>
            </a:endParaRPr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b="1"/>
          </a:p>
          <a:p>
            <a:endParaRPr lang="en-US" altLang="ko-KR" sz="2000" b="1">
              <a:solidFill>
                <a:srgbClr val="8E8E8E"/>
              </a:solidFill>
            </a:endParaRPr>
          </a:p>
        </p:txBody>
      </p:sp>
      <p:sp>
        <p:nvSpPr>
          <p:cNvPr id="11" name="화살표: 위쪽 10">
            <a:extLst>
              <a:ext uri="{FF2B5EF4-FFF2-40B4-BE49-F238E27FC236}">
                <a16:creationId xmlns:a16="http://schemas.microsoft.com/office/drawing/2014/main" id="{DB10EA7E-E53A-0679-875C-EF59013AFA72}"/>
              </a:ext>
            </a:extLst>
          </p:cNvPr>
          <p:cNvSpPr/>
          <p:nvPr/>
        </p:nvSpPr>
        <p:spPr>
          <a:xfrm>
            <a:off x="8702565" y="4183455"/>
            <a:ext cx="252249" cy="6445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12" name="화살표: 위쪽 11">
            <a:extLst>
              <a:ext uri="{FF2B5EF4-FFF2-40B4-BE49-F238E27FC236}">
                <a16:creationId xmlns:a16="http://schemas.microsoft.com/office/drawing/2014/main" id="{089B3ADB-1872-927C-7542-DA95F8E3D04D}"/>
              </a:ext>
            </a:extLst>
          </p:cNvPr>
          <p:cNvSpPr/>
          <p:nvPr/>
        </p:nvSpPr>
        <p:spPr>
          <a:xfrm>
            <a:off x="8697308" y="2191739"/>
            <a:ext cx="252249" cy="6445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DEBA389-A851-31CD-6A97-AB6B0C4FDB3B}"/>
              </a:ext>
            </a:extLst>
          </p:cNvPr>
          <p:cNvSpPr/>
          <p:nvPr/>
        </p:nvSpPr>
        <p:spPr>
          <a:xfrm>
            <a:off x="8402412" y="1014842"/>
            <a:ext cx="3672913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b="1"/>
              <a:t>사람</a:t>
            </a: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CEBEB3-6378-E873-034E-1EA2D5A4FB7F}"/>
              </a:ext>
            </a:extLst>
          </p:cNvPr>
          <p:cNvSpPr/>
          <p:nvPr/>
        </p:nvSpPr>
        <p:spPr>
          <a:xfrm>
            <a:off x="8448260" y="4618098"/>
            <a:ext cx="1002594" cy="10688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b="1"/>
              <a:t>저는</a:t>
            </a: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737866E-3899-F0D6-824F-7E95A8FE2217}"/>
              </a:ext>
            </a:extLst>
          </p:cNvPr>
          <p:cNvSpPr/>
          <p:nvPr/>
        </p:nvSpPr>
        <p:spPr>
          <a:xfrm>
            <a:off x="902050" y="961130"/>
            <a:ext cx="10508632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•GPT</a:t>
            </a:r>
            <a:r>
              <a:rPr lang="ko-KR" altLang="en-US" sz="2400" b="1" dirty="0">
                <a:latin typeface="+mj-lt"/>
                <a:ea typeface="Noto Sans KR Black" panose="020B0200000000000000" pitchFamily="50" charset="-127"/>
              </a:rPr>
              <a:t>가 단어를 생성하는 방법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(</a:t>
            </a:r>
            <a:r>
              <a:rPr lang="ko-KR" altLang="en-US" sz="2400" b="1" dirty="0" err="1">
                <a:latin typeface="+mj-lt"/>
                <a:ea typeface="Noto Sans KR Black" panose="020B0200000000000000" pitchFamily="50" charset="-127"/>
              </a:rPr>
              <a:t>학습시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) 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  <a:sym typeface="Wingdings" panose="05000000000000000000" pitchFamily="2" charset="2"/>
              </a:rPr>
              <a:t>#Masked Multi Head Attention</a:t>
            </a:r>
            <a:endParaRPr lang="en-US" altLang="ko-KR" sz="2200" b="1" dirty="0">
              <a:latin typeface="+mj-lt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959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9E78C-AEDC-9689-E061-042206971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B21D587-4D2D-8689-1FC4-44E1DF04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4" y="179935"/>
            <a:ext cx="756683" cy="7446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6BECF19-A096-7419-324B-A4F92230CC6C}"/>
              </a:ext>
            </a:extLst>
          </p:cNvPr>
          <p:cNvSpPr/>
          <p:nvPr/>
        </p:nvSpPr>
        <p:spPr>
          <a:xfrm>
            <a:off x="1034017" y="212854"/>
            <a:ext cx="3709433" cy="705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b="1">
                <a:solidFill>
                  <a:srgbClr val="8E8E8E"/>
                </a:solidFill>
                <a:latin typeface="+mn-ea"/>
              </a:rPr>
              <a:t>GPT-1</a:t>
            </a:r>
          </a:p>
          <a:p>
            <a:r>
              <a:rPr lang="en-US" altLang="ko-KR" sz="2400" b="1">
                <a:latin typeface="+mn-ea"/>
              </a:rPr>
              <a:t>Generating</a:t>
            </a:r>
            <a:endParaRPr lang="ko-KR" altLang="en-US" sz="2400" b="1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971480E-0445-B243-8802-B7A55349FF3A}"/>
              </a:ext>
            </a:extLst>
          </p:cNvPr>
          <p:cNvSpPr/>
          <p:nvPr/>
        </p:nvSpPr>
        <p:spPr>
          <a:xfrm>
            <a:off x="1034017" y="1103057"/>
            <a:ext cx="10799664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2200">
                <a:solidFill>
                  <a:schemeClr val="bg2">
                    <a:lumMod val="10000"/>
                  </a:schemeClr>
                </a:solidFill>
                <a:latin typeface="+mn-ea"/>
                <a:sym typeface="Wingdings" panose="05000000000000000000" pitchFamily="2" charset="2"/>
              </a:rPr>
              <a:t></a:t>
            </a:r>
            <a:r>
              <a:rPr lang="ko-KR" altLang="en-US" sz="2400" b="1"/>
              <a:t> </a:t>
            </a:r>
            <a:r>
              <a:rPr lang="en-US" altLang="ko-KR" sz="2400" b="1"/>
              <a:t>ex) </a:t>
            </a:r>
            <a:r>
              <a:rPr lang="ko-KR" altLang="en-US" sz="2400" b="1"/>
              <a:t>저는 사람 입니다</a:t>
            </a:r>
            <a:endParaRPr lang="en-US" altLang="ko-KR" sz="2400" b="1"/>
          </a:p>
          <a:p>
            <a:pPr>
              <a:lnSpc>
                <a:spcPct val="150000"/>
              </a:lnSpc>
            </a:pP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D75740D-38D8-5692-F626-0CFCDB24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71F-39E9-47EB-990C-5FAD65710AE5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7259514-923B-079E-C177-B24A884F227F}"/>
              </a:ext>
            </a:extLst>
          </p:cNvPr>
          <p:cNvSpPr/>
          <p:nvPr/>
        </p:nvSpPr>
        <p:spPr>
          <a:xfrm>
            <a:off x="7803931" y="2960820"/>
            <a:ext cx="2012730" cy="1059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/>
              <a:t>GPT</a:t>
            </a:r>
            <a:endParaRPr lang="ko-KR" altLang="en-US" sz="4400" b="1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2CC764D-2CBB-7406-BD2A-8F9381F0E239}"/>
              </a:ext>
            </a:extLst>
          </p:cNvPr>
          <p:cNvSpPr/>
          <p:nvPr/>
        </p:nvSpPr>
        <p:spPr>
          <a:xfrm>
            <a:off x="1648878" y="1910830"/>
            <a:ext cx="10426447" cy="398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ko-KR" altLang="en-US" sz="2000" b="1"/>
              <a:t>∙ </a:t>
            </a:r>
            <a:r>
              <a:rPr lang="en-US" altLang="ko-KR" sz="2000" b="1"/>
              <a:t>1. </a:t>
            </a:r>
            <a:r>
              <a:rPr lang="ko-KR" altLang="en-US" sz="2000" b="1"/>
              <a:t>저는 </a:t>
            </a:r>
            <a:r>
              <a:rPr lang="en-US" altLang="ko-KR" sz="2000" b="1">
                <a:sym typeface="Wingdings" panose="05000000000000000000" pitchFamily="2" charset="2"/>
              </a:rPr>
              <a:t> </a:t>
            </a:r>
            <a:r>
              <a:rPr lang="ko-KR" altLang="en-US" sz="2000" b="1">
                <a:sym typeface="Wingdings" panose="05000000000000000000" pitchFamily="2" charset="2"/>
              </a:rPr>
              <a:t>사람</a:t>
            </a:r>
            <a:endParaRPr lang="en-US" altLang="ko-KR" sz="2000" b="1"/>
          </a:p>
          <a:p>
            <a:pPr>
              <a:lnSpc>
                <a:spcPct val="140000"/>
              </a:lnSpc>
            </a:pPr>
            <a:r>
              <a:rPr lang="ko-KR" altLang="en-US" sz="2000" b="1"/>
              <a:t>∙ </a:t>
            </a:r>
            <a:r>
              <a:rPr lang="en-US" altLang="ko-KR" sz="2000" b="1"/>
              <a:t>2. </a:t>
            </a:r>
            <a:r>
              <a:rPr lang="ko-KR" altLang="en-US" sz="2000" b="1"/>
              <a:t>저는 사람 </a:t>
            </a:r>
            <a:r>
              <a:rPr lang="en-US" altLang="ko-KR" sz="2000" b="1">
                <a:sym typeface="Wingdings" panose="05000000000000000000" pitchFamily="2" charset="2"/>
              </a:rPr>
              <a:t> </a:t>
            </a:r>
            <a:r>
              <a:rPr lang="ko-KR" altLang="en-US" sz="2000" b="1">
                <a:sym typeface="Wingdings" panose="05000000000000000000" pitchFamily="2" charset="2"/>
              </a:rPr>
              <a:t>입니다</a:t>
            </a:r>
            <a:endParaRPr lang="en-US" altLang="ko-KR" sz="2000" b="1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sz="2000" b="1"/>
          </a:p>
          <a:p>
            <a:endParaRPr lang="en-US" altLang="ko-KR" b="1"/>
          </a:p>
          <a:p>
            <a:endParaRPr lang="en-US" altLang="ko-KR" sz="2000" b="1">
              <a:solidFill>
                <a:srgbClr val="8E8E8E"/>
              </a:solidFill>
            </a:endParaRPr>
          </a:p>
        </p:txBody>
      </p:sp>
      <p:sp>
        <p:nvSpPr>
          <p:cNvPr id="11" name="화살표: 위쪽 10">
            <a:extLst>
              <a:ext uri="{FF2B5EF4-FFF2-40B4-BE49-F238E27FC236}">
                <a16:creationId xmlns:a16="http://schemas.microsoft.com/office/drawing/2014/main" id="{C2B55117-DEF3-C7B3-CE92-45DB5F1DB3CB}"/>
              </a:ext>
            </a:extLst>
          </p:cNvPr>
          <p:cNvSpPr/>
          <p:nvPr/>
        </p:nvSpPr>
        <p:spPr>
          <a:xfrm>
            <a:off x="8702565" y="4183455"/>
            <a:ext cx="252249" cy="6445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12" name="화살표: 위쪽 11">
            <a:extLst>
              <a:ext uri="{FF2B5EF4-FFF2-40B4-BE49-F238E27FC236}">
                <a16:creationId xmlns:a16="http://schemas.microsoft.com/office/drawing/2014/main" id="{34E9C874-8D6C-2B8C-B4C3-C25EF352B856}"/>
              </a:ext>
            </a:extLst>
          </p:cNvPr>
          <p:cNvSpPr/>
          <p:nvPr/>
        </p:nvSpPr>
        <p:spPr>
          <a:xfrm>
            <a:off x="8697308" y="2191739"/>
            <a:ext cx="252249" cy="6445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0FD1417-9435-865F-9E91-D26B4A886C25}"/>
              </a:ext>
            </a:extLst>
          </p:cNvPr>
          <p:cNvSpPr/>
          <p:nvPr/>
        </p:nvSpPr>
        <p:spPr>
          <a:xfrm>
            <a:off x="8250058" y="1029526"/>
            <a:ext cx="3672913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b="1"/>
              <a:t>입니다</a:t>
            </a: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BBA3197-9734-30D6-23C5-564074271ED9}"/>
              </a:ext>
            </a:extLst>
          </p:cNvPr>
          <p:cNvSpPr/>
          <p:nvPr/>
        </p:nvSpPr>
        <p:spPr>
          <a:xfrm>
            <a:off x="8056179" y="4598061"/>
            <a:ext cx="3672913" cy="157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b="1"/>
              <a:t>저는 사람</a:t>
            </a:r>
            <a:endParaRPr lang="en-US" altLang="ko-KR" sz="2400" b="1"/>
          </a:p>
          <a:p>
            <a:pPr>
              <a:lnSpc>
                <a:spcPct val="150000"/>
              </a:lnSpc>
            </a:pPr>
            <a:endParaRPr lang="en-US" altLang="ko-KR" sz="2200" b="1">
              <a:solidFill>
                <a:schemeClr val="bg2">
                  <a:lumMod val="10000"/>
                </a:schemeClr>
              </a:solidFill>
              <a:latin typeface="+mn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057A06F-37BF-68B7-866C-1BDCB61DAF7D}"/>
              </a:ext>
            </a:extLst>
          </p:cNvPr>
          <p:cNvSpPr/>
          <p:nvPr/>
        </p:nvSpPr>
        <p:spPr>
          <a:xfrm>
            <a:off x="902050" y="961130"/>
            <a:ext cx="10508632" cy="538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•GPT</a:t>
            </a:r>
            <a:r>
              <a:rPr lang="ko-KR" altLang="en-US" sz="2400" b="1" dirty="0">
                <a:latin typeface="+mj-lt"/>
                <a:ea typeface="Noto Sans KR Black" panose="020B0200000000000000" pitchFamily="50" charset="-127"/>
              </a:rPr>
              <a:t>가 단어를 생성하는 방법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(</a:t>
            </a:r>
            <a:r>
              <a:rPr lang="ko-KR" altLang="en-US" sz="2400" b="1" dirty="0" err="1">
                <a:latin typeface="+mj-lt"/>
                <a:ea typeface="Noto Sans KR Black" panose="020B0200000000000000" pitchFamily="50" charset="-127"/>
              </a:rPr>
              <a:t>학습시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</a:rPr>
              <a:t>) </a:t>
            </a:r>
            <a:r>
              <a:rPr lang="en-US" altLang="ko-KR" sz="2400" b="1" dirty="0">
                <a:latin typeface="+mj-lt"/>
                <a:ea typeface="Noto Sans KR Black" panose="020B0200000000000000" pitchFamily="50" charset="-127"/>
                <a:sym typeface="Wingdings" panose="05000000000000000000" pitchFamily="2" charset="2"/>
              </a:rPr>
              <a:t>#Masked Multi Head Attention</a:t>
            </a:r>
            <a:endParaRPr lang="en-US" altLang="ko-KR" sz="2200" b="1" dirty="0">
              <a:latin typeface="+mj-lt"/>
              <a:ea typeface="Noto Sans KR Black" panose="020B02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401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2022</Words>
  <Application>Microsoft Office PowerPoint</Application>
  <PresentationFormat>와이드스크린</PresentationFormat>
  <Paragraphs>448</Paragraphs>
  <Slides>43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9" baseType="lpstr">
      <vt:lpstr>Noto Sans KR</vt:lpstr>
      <vt:lpstr>Noto Sans KR Black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전범기</dc:creator>
  <cp:lastModifiedBy>전범기</cp:lastModifiedBy>
  <cp:revision>220</cp:revision>
  <cp:lastPrinted>2025-08-04T11:25:44Z</cp:lastPrinted>
  <dcterms:created xsi:type="dcterms:W3CDTF">2025-07-31T07:59:37Z</dcterms:created>
  <dcterms:modified xsi:type="dcterms:W3CDTF">2025-08-28T07:23:29Z</dcterms:modified>
</cp:coreProperties>
</file>