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6" r:id="rId2"/>
    <p:sldId id="294" r:id="rId3"/>
    <p:sldId id="297" r:id="rId4"/>
    <p:sldId id="298" r:id="rId5"/>
    <p:sldId id="299" r:id="rId6"/>
    <p:sldId id="275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9" r:id="rId16"/>
    <p:sldId id="308" r:id="rId17"/>
    <p:sldId id="310" r:id="rId18"/>
    <p:sldId id="311" r:id="rId19"/>
    <p:sldId id="312" r:id="rId20"/>
    <p:sldId id="314" r:id="rId21"/>
    <p:sldId id="313" r:id="rId22"/>
    <p:sldId id="315" r:id="rId23"/>
    <p:sldId id="317" r:id="rId24"/>
    <p:sldId id="318" r:id="rId25"/>
    <p:sldId id="319" r:id="rId26"/>
    <p:sldId id="320" r:id="rId2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758" autoAdjust="0"/>
  </p:normalViewPr>
  <p:slideViewPr>
    <p:cSldViewPr snapToGrid="0">
      <p:cViewPr varScale="1">
        <p:scale>
          <a:sx n="101" d="100"/>
          <a:sy n="101" d="100"/>
        </p:scale>
        <p:origin x="9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C325B-3E83-4750-BAE0-DB7255AC6EA5}" type="datetimeFigureOut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5CF3A-57BE-428F-BFCF-491B53A77C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330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5CF3A-57BE-428F-BFCF-491B53A77C2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14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E2AEA-4697-E69B-DBF0-763BDCC75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C0B1CE9-61CB-468E-1293-2065947B7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A6C6B32-07A3-6D76-8F7D-00D0148BE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290AB1E-4F07-A173-7C8A-F62A80176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5CF3A-57BE-428F-BFCF-491B53A77C2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183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50EED-6D2F-81A1-AB9F-7F0E6C5E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F6FE450-1249-B6DD-E33D-2A96854697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4C6899D-1926-8177-C113-54524B7954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3E40A83-2BE1-97DC-F0FC-FB72CABD3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5CF3A-57BE-428F-BFCF-491B53A77C2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8600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AE7B5-15D3-A086-1CED-52D116034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9C3F5D3-5C7F-6F88-4599-F1EF80928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027C801-8124-DCBB-5590-2394FDB49B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9811978-0E93-BCC1-105E-A70B806E5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5CF3A-57BE-428F-BFCF-491B53A77C2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5226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13F90-650B-07A4-B929-C4A22060F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2AF0F10-7A9A-AFBC-D3A3-81FE859C1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56FFC51-3E8D-6D0B-53F7-DB6900C1C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ECA0879-8B85-29FA-3087-8B356C59ED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95CF3A-57BE-428F-BFCF-491B53A77C2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9836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D093E94-6189-0118-3600-573F32173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E4ECC0C-65BB-AD2D-106B-51FDA780E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179E7C2-D88D-1C5C-A635-A1959B8D8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E716-E01C-4028-BDE6-B2851B298B5F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2E7DEF0-3946-C2D3-5E32-399C1C18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0BE63FB6-5059-4B4D-38A4-6D54F680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0500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BE4A54-834B-EECE-7D19-AD4C1D904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C8E9F84-A884-CC79-947E-C83773C1A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8A670A-303C-3A5E-6AC4-07895CB7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51679-5275-4CA9-8774-67B23C358624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CDB6BDB-D65B-C1F4-05D9-562BE357D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943A5423-D564-E988-E99B-DA7D0EAD1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0366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2064D1-2D2C-7757-9659-2186DA780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0FE9BD7-3AAF-A0AE-B698-8D6DEA9F5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FF37EC7-D1D6-28CD-232B-D5C0123E4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0FD43-3B52-4BE3-8B70-82F8039F8DCC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FAB542-991E-CACD-E5C7-61E6A8635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F05B4849-9C68-B039-9C15-830BAA850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80729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251754-F97B-F74E-6F2D-DA3AC34F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BD57AF-75D3-7E9E-75A5-E40052A831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DC5AB4-697A-1192-B92E-3C5147E14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6F8FACE-E7A9-5744-0DE6-6B776CD14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C2489-76E5-4FDD-9F02-5E8D8611DA0F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DFCE4D5-8DA2-63FC-2DC2-5B5239579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D1785221-8A99-A6E3-6330-A36880304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9684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B703FDC-3012-FAE8-788A-90BFB26E7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06BA68-5EF3-C95F-4A06-7D8628187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1C6BE32-9BDC-3037-1F60-593540EEE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88BA156-DB5A-F148-C527-4A31BF11A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C08B9B0-91D0-CEF2-0B0A-B141CA47A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BA8AC72-9376-D553-35FF-A3553AE4D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7C67A-556D-4867-8CC8-DA9649893963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D999C9C-D70B-7311-451E-861DC3996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828F4D27-AC5D-EA04-63C8-50E046F86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543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AD2128D-255A-7542-2EA9-D3692B504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7FB974A-9F46-7CCB-3057-564375A42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63B7-B9DA-44CB-8A81-C8D8A8BC7055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0DDE08-2AE8-0F37-203D-710A4A753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32B69A-AD82-07B9-B821-C515F9E1B2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196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442D8ED-6AB9-2840-06A0-C7E70FA4E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7D04-9E83-4B1C-8DBF-2D2C34C1D1F3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A2A59E0-A2DD-E960-1C17-59050261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BBF439-8CEF-938F-22A3-418FBC40C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6F77A-CE99-4AA3-9010-DF0DB67602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11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FD476E-DF0E-570F-AF36-9EF1336D6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27E853-43F0-D962-8C14-E8EC5650D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E8FB613-0000-5B58-324E-BD8E3C2C37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ECAF893-B83D-A09F-7417-B7CA02B38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DEA2B-D78D-47B5-83ED-DC1950D1165C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63233A-0725-61FC-4FF2-D35D6F71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ECD22D89-95E9-F194-E378-9E1F8041F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5187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CB1552-AA13-5FC7-E4BE-490C5E140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4EE0CAC-50A9-CB29-8A4E-FB8D8534B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327EF8D-8BC4-15DA-8B94-58E536683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89454CE-535B-ED19-C371-CEB3F7B86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B7CE4-69A7-4E99-9CC8-B5309B5B8F85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9CBDDAF-10E0-9117-7C6C-47DE50A9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39532582-01F1-1A4D-C095-F4031DAA3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7460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968CEF-746A-C579-7A2B-8CA815E75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DDD8B5A-A811-FBB7-9283-71602295F7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754B1C-7165-8817-2E48-FEF5DAA62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EC524-241E-41B5-8FEC-E8731342D7AE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8CE67A-8E0F-D4A1-79E3-7E8463ED1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040A0962-3B98-D462-0AB4-A76549C436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27702E4-B45C-893A-34D0-FB9143EF17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CC87D26-087F-E4F0-EA82-34DBFDD9E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5E2A19-07D1-6E6A-4F82-3C4F39975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08006-31DC-452E-BE31-D51D5164D89F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EAE109-F9C4-BB08-7ABE-3CC59F095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D177395E-1E3A-307D-05AE-1A22FDE06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5710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69EC732-6AE8-FC40-765E-9074D310E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EA3AB5-E090-C73F-82EE-2ACA852CD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E1CACA-32F0-9002-2FD2-016061C84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73013A-41AE-49C8-AEB6-9FBB33DF9D65}" type="datetime1">
              <a:rPr lang="ko-KR" altLang="en-US" smtClean="0"/>
              <a:t>2026-10-30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56769E-21A4-B62B-32AD-A6172AC68F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669FAAB-A8BA-128C-E0E9-D6DC1A654E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fld id="{30B6F77A-CE99-4AA3-9010-DF0DB676025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670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7849216-FCE3-EA05-5B61-EB505A978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944" y="266412"/>
            <a:ext cx="11610110" cy="1333788"/>
          </a:xfrm>
        </p:spPr>
        <p:txBody>
          <a:bodyPr anchor="ctr">
            <a:noAutofit/>
          </a:bodyPr>
          <a:lstStyle/>
          <a:p>
            <a:r>
              <a:rPr lang="ko-KR" altLang="ko-KR" sz="3200"/>
              <a:t>BETM</a:t>
            </a:r>
            <a:r>
              <a:rPr lang="en-US" altLang="ko-KR" sz="3200"/>
              <a:t> (</a:t>
            </a:r>
            <a:r>
              <a:rPr lang="ko-KR" altLang="ko-KR" sz="3200"/>
              <a:t>Bio-inspired Encirclement Tracking Method</a:t>
            </a:r>
            <a:r>
              <a:rPr lang="en-US" altLang="ko-KR" sz="3200"/>
              <a:t>)</a:t>
            </a:r>
            <a:br>
              <a:rPr lang="en-US" altLang="ko-KR" sz="3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 bio-inspired multiple autonomous underwater vehicle encirclement tracking method </a:t>
            </a:r>
            <a:br>
              <a:rPr lang="en-US" altLang="ko-KR" sz="1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4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Adaptive recurrent neuron and bio-inspired experience replay mechanism</a:t>
            </a:r>
            <a:endParaRPr lang="ko-KR" altLang="en-US" sz="14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A8A91C2-DE7D-FB79-251C-66D37E96F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590" y="2045955"/>
            <a:ext cx="10150817" cy="333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314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C9F285-2431-93B5-7333-C6216A4B49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0B6F77A-CE99-4AA3-9010-DF0DB6760256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0F1FAAD5-9819-1637-1664-219AF1D4F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244473"/>
            <a:ext cx="10515600" cy="873128"/>
          </a:xfrm>
        </p:spPr>
        <p:txBody>
          <a:bodyPr/>
          <a:lstStyle/>
          <a:p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저널 및 저자 정보</a:t>
            </a:r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2" name="그림 1" descr="저널 홈페이지로 이동 - 해양공학">
            <a:extLst>
              <a:ext uri="{FF2B5EF4-FFF2-40B4-BE49-F238E27FC236}">
                <a16:creationId xmlns:a16="http://schemas.microsoft.com/office/drawing/2014/main" id="{BAE533F9-2108-E832-1E65-BF175B989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688" y="1416050"/>
            <a:ext cx="3429000" cy="4572000"/>
          </a:xfrm>
          <a:prstGeom prst="rect">
            <a:avLst/>
          </a:prstGeom>
        </p:spPr>
      </p:pic>
      <p:pic>
        <p:nvPicPr>
          <p:cNvPr id="8" name="그림 7" descr="Hangzhou Dianzi University (HDU) | Scholarships &amp; Fees">
            <a:extLst>
              <a:ext uri="{FF2B5EF4-FFF2-40B4-BE49-F238E27FC236}">
                <a16:creationId xmlns:a16="http://schemas.microsoft.com/office/drawing/2014/main" id="{1CAFF643-A079-CE38-395E-F63FA6CE7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581025"/>
            <a:ext cx="3429000" cy="1847850"/>
          </a:xfrm>
          <a:prstGeom prst="rect">
            <a:avLst/>
          </a:prstGeom>
        </p:spPr>
      </p:pic>
      <p:pic>
        <p:nvPicPr>
          <p:cNvPr id="9" name="그림 8" descr="School of Information Engineering, Hangzhou Dianzi University_Baiduwiki">
            <a:extLst>
              <a:ext uri="{FF2B5EF4-FFF2-40B4-BE49-F238E27FC236}">
                <a16:creationId xmlns:a16="http://schemas.microsoft.com/office/drawing/2014/main" id="{D3CA3080-286D-C43B-5FC1-029EE08C1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349" y="1892299"/>
            <a:ext cx="4000501" cy="40005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2BE43BF-A41B-61FA-C083-2A4B3BC7374A}"/>
              </a:ext>
            </a:extLst>
          </p:cNvPr>
          <p:cNvSpPr txBox="1"/>
          <p:nvPr/>
        </p:nvSpPr>
        <p:spPr>
          <a:xfrm>
            <a:off x="268108" y="610183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ko-KR" sz="1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2025 </a:t>
            </a:r>
            <a:r>
              <a:rPr lang="en-US" altLang="ko-KR" sz="1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ko-KR" sz="1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Ocean Engineering</a:t>
            </a:r>
            <a:endParaRPr lang="ko-KR" altLang="en-US" sz="18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0B7C28-B841-FB93-2A14-18E8AF5EB3CF}"/>
              </a:ext>
            </a:extLst>
          </p:cNvPr>
          <p:cNvSpPr txBox="1"/>
          <p:nvPr/>
        </p:nvSpPr>
        <p:spPr>
          <a:xfrm>
            <a:off x="4791074" y="5909529"/>
            <a:ext cx="7639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College of Electronics and Information, </a:t>
            </a:r>
            <a:endParaRPr lang="en-US" altLang="ko-KR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ctr"/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Hangzhou Dianzi</a:t>
            </a:r>
            <a:r>
              <a:rPr lang="en-US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University</a:t>
            </a:r>
            <a:endParaRPr lang="ko-KR" altLang="en-US" b="1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70920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D7E76-10CF-EDFD-3ECE-6ED6FD08F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5BD63927-FA87-4A9B-AE4B-82EE9325F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995" y="1891626"/>
            <a:ext cx="10783805" cy="4829849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70E6FF-4E6E-866A-036B-1260DE7BD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0B6F77A-CE99-4AA3-9010-DF0DB6760256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760AE783-FB35-42CE-F71C-6DD99A6E4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244473"/>
            <a:ext cx="10515600" cy="873128"/>
          </a:xfrm>
        </p:spPr>
        <p:txBody>
          <a:bodyPr/>
          <a:lstStyle/>
          <a:p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연구 목표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7CA8D3-5D25-A0EB-A8B8-B153BF82817F}"/>
              </a:ext>
            </a:extLst>
          </p:cNvPr>
          <p:cNvSpPr txBox="1"/>
          <p:nvPr/>
        </p:nvSpPr>
        <p:spPr>
          <a:xfrm>
            <a:off x="268108" y="1063124"/>
            <a:ext cx="117887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자율 수중 로봇(AUV, </a:t>
            </a:r>
            <a:r>
              <a:rPr lang="ko-KR" altLang="ko-KR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Autonomous</a:t>
            </a:r>
            <a:r>
              <a:rPr lang="ko-KR" altLang="ko-KR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ko-KR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Underwater</a:t>
            </a:r>
            <a:r>
              <a:rPr lang="ko-KR" altLang="ko-KR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ko-KR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Vehicle</a:t>
            </a:r>
            <a:r>
              <a:rPr lang="ko-KR" altLang="ko-KR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)은 수중에서 이동하며 </a:t>
            </a:r>
            <a:r>
              <a:rPr lang="ko-KR" altLang="ko-KR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탐사·관측</a:t>
            </a:r>
            <a:r>
              <a:rPr lang="ko-KR" altLang="ko-KR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등의 임무를 수행</a:t>
            </a:r>
            <a:endParaRPr lang="en-US" altLang="ko-KR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이준 본 연구는 </a:t>
            </a:r>
            <a:r>
              <a:rPr lang="ko-KR" altLang="ko-KR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여러 </a:t>
            </a:r>
            <a:r>
              <a:rPr lang="ko-KR" altLang="ko-KR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AUV가</a:t>
            </a:r>
            <a:r>
              <a:rPr lang="ko-KR" altLang="ko-KR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도주 목표의 주변 대형을 유지하며 포위 범위</a:t>
            </a:r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유지하며 추적하는 것을 목표로 함</a:t>
            </a:r>
          </a:p>
        </p:txBody>
      </p:sp>
    </p:spTree>
    <p:extLst>
      <p:ext uri="{BB962C8B-B14F-4D97-AF65-F5344CB8AC3E}">
        <p14:creationId xmlns:p14="http://schemas.microsoft.com/office/powerpoint/2010/main" val="1404458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5EDB8-0460-39D8-5C64-963DB875E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C21A23B-C2D5-A5AD-04C9-8082889DEC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0B6F77A-CE99-4AA3-9010-DF0DB6760256}" type="slidenum">
              <a:rPr lang="ko-KR" altLang="en-US" smtClean="0"/>
              <a:pPr/>
              <a:t>4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A56782F3-D492-D5C4-A799-8D7186B7C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244473"/>
            <a:ext cx="10515600" cy="873128"/>
          </a:xfrm>
        </p:spPr>
        <p:txBody>
          <a:bodyPr/>
          <a:lstStyle/>
          <a:p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문제점 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통신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잡음으로 인한 데이터 불신</a:t>
            </a:r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61377D-37BF-531A-DA1D-B031ED359C93}"/>
              </a:ext>
            </a:extLst>
          </p:cNvPr>
          <p:cNvSpPr txBox="1"/>
          <p:nvPr/>
        </p:nvSpPr>
        <p:spPr>
          <a:xfrm>
            <a:off x="268108" y="1063124"/>
            <a:ext cx="11788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주변 소음, 신호 감쇠, 반사에 따</a:t>
            </a:r>
            <a:r>
              <a:rPr lang="ko-KR" altLang="en-US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라</a:t>
            </a:r>
            <a:r>
              <a:rPr lang="ko-KR" altLang="ko-KR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통신 품질에 영향</a:t>
            </a:r>
            <a:r>
              <a:rPr lang="ko-KR" altLang="en-US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주어 </a:t>
            </a:r>
            <a:r>
              <a:rPr lang="ko-KR" altLang="ko-KR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다른 </a:t>
            </a:r>
            <a:r>
              <a:rPr lang="ko-KR" altLang="ko-KR" sz="16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로봇·목표물의</a:t>
            </a:r>
            <a:r>
              <a:rPr lang="ko-KR" altLang="ko-KR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위치나 속도가 실제</a:t>
            </a:r>
            <a:r>
              <a:rPr lang="ko-KR" altLang="en-US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와</a:t>
            </a:r>
            <a:r>
              <a:rPr lang="ko-KR" altLang="ko-KR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다</a:t>
            </a:r>
            <a:r>
              <a:rPr lang="ko-KR" altLang="en-US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수 있음</a:t>
            </a:r>
          </a:p>
        </p:txBody>
      </p:sp>
      <p:pic>
        <p:nvPicPr>
          <p:cNvPr id="3" name="그림 2" descr="ASW">
            <a:extLst>
              <a:ext uri="{FF2B5EF4-FFF2-40B4-BE49-F238E27FC236}">
                <a16:creationId xmlns:a16="http://schemas.microsoft.com/office/drawing/2014/main" id="{AFB923B7-5B90-FFD1-FEE9-9E45618B5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964" y="2204057"/>
            <a:ext cx="8883036" cy="44094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86E9D7-96E1-C88F-5F23-33673191677B}"/>
              </a:ext>
            </a:extLst>
          </p:cNvPr>
          <p:cNvSpPr txBox="1"/>
          <p:nvPr/>
        </p:nvSpPr>
        <p:spPr>
          <a:xfrm>
            <a:off x="248264" y="18299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b="1" dirty="0"/>
              <a:t>자기 정보:</a:t>
            </a:r>
            <a:r>
              <a:rPr lang="ko-KR" altLang="ko-KR" dirty="0"/>
              <a:t> 자신의 </a:t>
            </a:r>
            <a:r>
              <a:rPr lang="ko-KR" altLang="ko-KR" dirty="0" err="1"/>
              <a:t>위치·속도·방향</a:t>
            </a:r>
            <a:r>
              <a:rPr lang="ko-KR" altLang="ko-KR" dirty="0"/>
              <a:t> 등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90EA8-FB0D-30AF-6DCB-BC2E094C820C}"/>
              </a:ext>
            </a:extLst>
          </p:cNvPr>
          <p:cNvSpPr txBox="1"/>
          <p:nvPr/>
        </p:nvSpPr>
        <p:spPr>
          <a:xfrm>
            <a:off x="5753100" y="182169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b="1" dirty="0"/>
              <a:t>외부 정보:</a:t>
            </a:r>
            <a:r>
              <a:rPr lang="ko-KR" altLang="ko-KR" dirty="0"/>
              <a:t> 다른 AUV, 도주 목표, 장애물 등에 관한 정보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7940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C95BE-1E50-2F7B-FF57-C871014AD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3A2F6D5-004D-F71C-A029-16697ADBF4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0B6F77A-CE99-4AA3-9010-DF0DB6760256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9F8EF585-D934-393E-1183-1BA9464C1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244473"/>
            <a:ext cx="10515600" cy="873128"/>
          </a:xfrm>
        </p:spPr>
        <p:txBody>
          <a:bodyPr>
            <a:normAutofit/>
          </a:bodyPr>
          <a:lstStyle/>
          <a:p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문제점 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 경험의 최신성·다양성 부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족</a:t>
            </a:r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0F6444-B00C-778D-F189-19F5EC1DFBEF}"/>
              </a:ext>
            </a:extLst>
          </p:cNvPr>
          <p:cNvSpPr txBox="1"/>
          <p:nvPr/>
        </p:nvSpPr>
        <p:spPr>
          <a:xfrm>
            <a:off x="268108" y="1063124"/>
            <a:ext cx="117887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sz="16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강화학습은 환경과 상호작용하며 얻은 경험을 저장하고 다시 학습하지만, 경험의 선택이 편중되면 학습 효율이 낮아질 수 있음</a:t>
            </a:r>
          </a:p>
        </p:txBody>
      </p:sp>
      <p:pic>
        <p:nvPicPr>
          <p:cNvPr id="2" name="그림 1" descr="학습 경험의 최신성과 다양성 부족 도식">
            <a:extLst>
              <a:ext uri="{FF2B5EF4-FFF2-40B4-BE49-F238E27FC236}">
                <a16:creationId xmlns:a16="http://schemas.microsoft.com/office/drawing/2014/main" id="{1B2254D6-5947-9DC9-3579-7E2631DAB9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077"/>
          <a:stretch>
            <a:fillRect/>
          </a:stretch>
        </p:blipFill>
        <p:spPr>
          <a:xfrm>
            <a:off x="268108" y="1634922"/>
            <a:ext cx="11341100" cy="480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09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6F3B9-D6D1-C943-E5EF-79A4FB012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A139E8-C0CC-20B3-FF2C-961ABED16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핵심 아이디어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: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BETM</a:t>
            </a:r>
            <a:endParaRPr lang="ko-KR" altLang="en-US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40571C-5051-38BE-0708-0A9C608A3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FC9A020-27FC-D2D4-1B12-ADEDD509F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14" y="1853581"/>
            <a:ext cx="7151911" cy="45027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9D7A22-D77A-8008-6B53-634C76922A5D}"/>
              </a:ext>
            </a:extLst>
          </p:cNvPr>
          <p:cNvSpPr txBox="1"/>
          <p:nvPr/>
        </p:nvSpPr>
        <p:spPr>
          <a:xfrm>
            <a:off x="248264" y="1014464"/>
            <a:ext cx="11896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/>
              <a:t>MASAC 기반의 다중 에이전트 강화학습 구조</a:t>
            </a:r>
            <a:endParaRPr lang="en-US" altLang="ko-KR"/>
          </a:p>
          <a:p>
            <a:r>
              <a:rPr lang="ko-KR" altLang="ko-KR"/>
              <a:t>적응형 순환 뉴런을 사용하는 SNN 정책망과 생체 모방 경험 재생을 결합</a:t>
            </a:r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A185E8-32CC-DA63-F3D1-84F53948BCA1}"/>
              </a:ext>
            </a:extLst>
          </p:cNvPr>
          <p:cNvSpPr txBox="1"/>
          <p:nvPr/>
        </p:nvSpPr>
        <p:spPr>
          <a:xfrm>
            <a:off x="7525232" y="2037156"/>
            <a:ext cx="442183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① </a:t>
            </a:r>
            <a:r>
              <a:rPr lang="en-US" altLang="ko-KR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SNN </a:t>
            </a:r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정책망을 통한 행동 선택</a:t>
            </a:r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② 적응형 순환 뉴런의 학습</a:t>
            </a:r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③ </a:t>
            </a:r>
            <a:r>
              <a:rPr lang="en-US" altLang="ko-KR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ANN </a:t>
            </a:r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가치망을 통한 행동 평가</a:t>
            </a:r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endParaRPr lang="ko-KR" altLang="en-US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④ 경험 재생을 통한 경험 선택</a:t>
            </a:r>
          </a:p>
        </p:txBody>
      </p:sp>
    </p:spTree>
    <p:extLst>
      <p:ext uri="{BB962C8B-B14F-4D97-AF65-F5344CB8AC3E}">
        <p14:creationId xmlns:p14="http://schemas.microsoft.com/office/powerpoint/2010/main" val="3410869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F7FE9-E033-27BC-574B-B63C85511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58EC1E-EB13-B0B7-8205-B8B95D3C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① </a:t>
            </a:r>
            <a:r>
              <a:rPr lang="en-US" altLang="ko-KR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SNN </a:t>
            </a:r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정책망을 통한 행동 선택</a:t>
            </a:r>
            <a:endParaRPr lang="en-US" altLang="ko-KR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E7A78E-EB01-C1B4-81FF-9323C5B3F3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2B11E1-7B24-0AB2-16E2-16333E212E12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1-1 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관측값을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인코딩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하여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관측값 하나를 여러 뉴런의 활동으로 표현</a:t>
            </a:r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2B6BD5F-C84E-DC72-9136-A9835EDBFB65}"/>
              </a:ext>
            </a:extLst>
          </p:cNvPr>
          <p:cNvGrpSpPr/>
          <p:nvPr/>
        </p:nvGrpSpPr>
        <p:grpSpPr>
          <a:xfrm>
            <a:off x="344058" y="2134066"/>
            <a:ext cx="6100285" cy="3472014"/>
            <a:chOff x="1190625" y="2838450"/>
            <a:chExt cx="5476875" cy="3194050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D8E11926-3086-CDD6-23FD-0881D2FFA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816" t="26802" r="29424" b="6338"/>
            <a:stretch>
              <a:fillRect/>
            </a:stretch>
          </p:blipFill>
          <p:spPr>
            <a:xfrm>
              <a:off x="1190625" y="2838450"/>
              <a:ext cx="5476875" cy="3194050"/>
            </a:xfrm>
            <a:prstGeom prst="rect">
              <a:avLst/>
            </a:prstGeom>
          </p:spPr>
        </p:pic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CFBDC340-71A2-5347-24B6-EEE3319F0477}"/>
                </a:ext>
              </a:extLst>
            </p:cNvPr>
            <p:cNvSpPr/>
            <p:nvPr/>
          </p:nvSpPr>
          <p:spPr>
            <a:xfrm>
              <a:off x="2470150" y="2940050"/>
              <a:ext cx="1714500" cy="285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7E7FB1D-DDB0-1178-90F9-CAC015B8E2B0}"/>
              </a:ext>
            </a:extLst>
          </p:cNvPr>
          <p:cNvSpPr txBox="1"/>
          <p:nvPr/>
        </p:nvSpPr>
        <p:spPr>
          <a:xfrm>
            <a:off x="248263" y="1383796"/>
            <a:ext cx="109857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자기 정보 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9개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+ 외부 정보 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36개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[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총 입력 특성 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45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개</a:t>
            </a:r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]-&gt; 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총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입력 스파이크 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450개</a:t>
            </a:r>
            <a:r>
              <a:rPr lang="ko-KR" altLang="en-US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</a:t>
            </a:r>
            <a:r>
              <a:rPr lang="en-US" altLang="ko-KR" b="1" u="sng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</a:t>
            </a:r>
            <a:r>
              <a:rPr lang="ko-KR" altLang="ko-KR" b="1" u="sng"/>
              <a:t>opulation </a:t>
            </a:r>
            <a:r>
              <a:rPr lang="en-US" altLang="ko-KR" b="1" u="sng"/>
              <a:t>E</a:t>
            </a:r>
            <a:r>
              <a:rPr lang="ko-KR" altLang="ko-KR" b="1" u="sng"/>
              <a:t>ncoding</a:t>
            </a:r>
            <a:endParaRPr lang="ko-KR" altLang="en-US" b="1" u="sng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78" name="그림 77" descr="Spiking Neural Networks – Part II: Detecting Spatio-Temporal Patterns">
            <a:extLst>
              <a:ext uri="{FF2B5EF4-FFF2-40B4-BE49-F238E27FC236}">
                <a16:creationId xmlns:a16="http://schemas.microsoft.com/office/drawing/2014/main" id="{D25C4C5E-ED0B-E1C7-8379-F60CF756F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916" y="1862693"/>
            <a:ext cx="4391025" cy="41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144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D7F3D-9BE6-5323-113E-CBFB2FB23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B69A57-6595-D9F8-BD2E-D55B69BF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① </a:t>
            </a:r>
            <a:r>
              <a:rPr lang="en-US" altLang="ko-KR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SNN </a:t>
            </a:r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정책망을 통한 행동 선택</a:t>
            </a:r>
            <a:endParaRPr lang="en-US" altLang="ko-KR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9D2CD3-7098-4D55-7F32-D308AD5FE5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D8C736-3216-9603-D8DE-65E6BB36E5E0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1-2 </a:t>
            </a:r>
            <a:r>
              <a:rPr lang="ko-KR" altLang="ko-KR"/>
              <a:t>SNN은 90개·50개·30개의 </a:t>
            </a:r>
            <a:r>
              <a:rPr lang="ko-KR" altLang="ko-KR" b="1"/>
              <a:t>LIF 기반의 적응형 순환 뉴런 </a:t>
            </a:r>
            <a:r>
              <a:rPr lang="ko-KR" altLang="ko-KR"/>
              <a:t>으로 스파이크</a:t>
            </a:r>
            <a:r>
              <a:rPr lang="en-US" altLang="ko-KR"/>
              <a:t> </a:t>
            </a:r>
            <a:r>
              <a:rPr lang="ko-KR" altLang="en-US"/>
              <a:t>뉴런</a:t>
            </a:r>
            <a:r>
              <a:rPr lang="en-US" altLang="ko-KR"/>
              <a:t> </a:t>
            </a:r>
            <a:r>
              <a:rPr lang="ko-KR" altLang="en-US"/>
              <a:t>통과</a:t>
            </a:r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88CD1E5-3A19-1378-8D8A-789D07F52C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47" b="6284"/>
          <a:stretch>
            <a:fillRect/>
          </a:stretch>
        </p:blipFill>
        <p:spPr>
          <a:xfrm>
            <a:off x="150609" y="1593491"/>
            <a:ext cx="11512731" cy="39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4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A120C-7A82-BF48-6FAA-B2600692B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969E26-FBB1-E493-2CE9-D50DE63C4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① </a:t>
            </a:r>
            <a:r>
              <a:rPr lang="en-US" altLang="ko-KR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SNN </a:t>
            </a:r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정책망을 통한 행동 선택</a:t>
            </a:r>
            <a:endParaRPr lang="en-US" altLang="ko-KR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506C9D-3234-672D-D77B-6E74B31E93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BDA86B-725E-9C14-0AFB-7A94F971B9B5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1-2 </a:t>
            </a:r>
            <a:r>
              <a:rPr lang="ko-KR" altLang="ko-KR"/>
              <a:t>SNN은 90개·50개·30개의 </a:t>
            </a:r>
            <a:r>
              <a:rPr lang="ko-KR" altLang="ko-KR" b="1"/>
              <a:t>LIF 기반의 적응형 순환 뉴런 </a:t>
            </a:r>
            <a:r>
              <a:rPr lang="ko-KR" altLang="ko-KR"/>
              <a:t>으로 스파이크</a:t>
            </a:r>
            <a:r>
              <a:rPr lang="en-US" altLang="ko-KR"/>
              <a:t> </a:t>
            </a:r>
            <a:r>
              <a:rPr lang="ko-KR" altLang="en-US"/>
              <a:t>뉴런</a:t>
            </a:r>
            <a:r>
              <a:rPr lang="en-US" altLang="ko-KR"/>
              <a:t> </a:t>
            </a:r>
            <a:r>
              <a:rPr lang="ko-KR" altLang="en-US"/>
              <a:t>통과</a:t>
            </a:r>
            <a:endParaRPr lang="ko-KR" altLang="en-US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BA993EB-0862-48E4-42BF-9BB82193AB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933" t="3547" b="6284"/>
          <a:stretch>
            <a:fillRect/>
          </a:stretch>
        </p:blipFill>
        <p:spPr>
          <a:xfrm>
            <a:off x="452761" y="1507990"/>
            <a:ext cx="3922012" cy="39855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307FCD-8DA0-940E-682A-6713B54D54A7}"/>
                  </a:ext>
                </a:extLst>
              </p:cNvPr>
              <p:cNvSpPr txBox="1"/>
              <p:nvPr/>
            </p:nvSpPr>
            <p:spPr>
              <a:xfrm>
                <a:off x="490637" y="5657352"/>
                <a:ext cx="8038320" cy="10905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ko-KR" altLang="en-US" sz="12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ko-KR" altLang="en-US" sz="1200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bSup>
                  </m:oMath>
                </a14:m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: </a:t>
                </a:r>
                <a14:m>
                  <m:oMath xmlns:m="http://schemas.openxmlformats.org/officeDocument/2006/math">
                    <m:r>
                      <a:rPr lang="ko-KR" altLang="ko-KR" sz="120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ko-KR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번째 층, </a:t>
                </a:r>
                <a14:m>
                  <m:oMath xmlns:m="http://schemas.openxmlformats.org/officeDocument/2006/math">
                    <m:r>
                      <a:rPr lang="ko-KR" altLang="ko-KR" sz="120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ko-KR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번째 뉴런의 </a:t>
                </a:r>
                <a:r>
                  <a:rPr lang="ko-KR" altLang="ko-KR" sz="1200" dirty="0" err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막전위</a:t>
                </a:r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ko-KR" altLang="en-US" sz="12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bSup>
                  </m:oMath>
                </a14:m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: </a:t>
                </a:r>
                <a:r>
                  <a:rPr lang="ko-KR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입력 전류</a:t>
                </a:r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(</a:t>
                </a:r>
                <a:r>
                  <a:rPr lang="ko-KR" altLang="en-US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자극</a:t>
                </a:r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)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ko-KR" altLang="en-US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𝜁</m:t>
                        </m:r>
                      </m:e>
                      <m:sup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</a:t>
                </a:r>
                <a:r>
                  <a:rPr lang="ko-KR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막전위의 감쇠 계수</a:t>
                </a:r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            </a:t>
                </a:r>
              </a:p>
              <a:p>
                <a:endParaRPr lang="en-US" altLang="ko-KR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ko-KR" altLang="en-US" sz="12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bSup>
                  </m:oMath>
                </a14:m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</a:t>
                </a:r>
                <a:r>
                  <a:rPr lang="ko-KR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이전 시점에 발화했으면 1, 아니면 0</a:t>
                </a:r>
                <a14:m>
                  <m:oMath xmlns:m="http://schemas.openxmlformats.org/officeDocument/2006/math">
                    <m:r>
                      <a:rPr lang="ko-KR" altLang="en-US" sz="1200" b="0" i="0" smtClean="0">
                        <a:latin typeface="Cambria Math" panose="02040503050406030204" pitchFamily="18" charset="0"/>
                      </a:rPr>
                      <m:t>             </m:t>
                    </m:r>
                    <m:sSup>
                      <m:sSupPr>
                        <m:ctrlPr>
                          <a:rPr lang="ko-KR" altLang="ko-KR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ko-KR" sz="1200" i="1">
                            <a:latin typeface="Cambria Math" panose="02040503050406030204" pitchFamily="18" charset="0"/>
                          </a:rPr>
                          <m:t>𝜗</m:t>
                        </m:r>
                      </m:e>
                      <m:sup>
                        <m:r>
                          <a:rPr lang="ko-KR" altLang="ko-KR" sz="1200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</m:oMath>
                </a14:m>
                <a:r>
                  <a:rPr lang="ko-KR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학습되는 파라미터</a:t>
                </a:r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        </a:t>
                </a:r>
                <a14:m>
                  <m:oMath xmlns:m="http://schemas.openxmlformats.org/officeDocument/2006/math">
                    <m:r>
                      <a:rPr lang="ko-KR" altLang="ko-KR" sz="120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ko-KR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</a:t>
                </a:r>
                <a:r>
                  <a:rPr lang="ko-KR" altLang="ko-KR" sz="1200" dirty="0" err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임계값의</a:t>
                </a:r>
                <a:r>
                  <a:rPr lang="ko-KR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범위를 정하는 </a:t>
                </a:r>
                <a:r>
                  <a:rPr lang="ko-KR" altLang="ko-KR" sz="1200" dirty="0" err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고정값</a:t>
                </a:r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         </a:t>
                </a:r>
              </a:p>
              <a:p>
                <a:endParaRPr lang="en-US" altLang="ko-KR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r>
                  <a:rPr lang="en-US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ko-KR" altLang="ko-KR" sz="1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ko-KR" sz="12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ko-KR" altLang="ko-KR" sz="1200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p>
                  </m:oMath>
                </a14:m>
                <a:r>
                  <a:rPr lang="ko-KR" altLang="ko-KR" sz="1200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발화 </a:t>
                </a:r>
                <a:r>
                  <a:rPr lang="ko-KR" altLang="ko-KR" sz="1200" dirty="0" err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임계값</a:t>
                </a:r>
                <a:endPara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6307FCD-8DA0-940E-682A-6713B54D5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37" y="5657352"/>
                <a:ext cx="8038320" cy="1090555"/>
              </a:xfrm>
              <a:prstGeom prst="rect">
                <a:avLst/>
              </a:prstGeom>
              <a:blipFill>
                <a:blip r:embed="rId4"/>
                <a:stretch>
                  <a:fillRect b="-335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그룹 6">
            <a:extLst>
              <a:ext uri="{FF2B5EF4-FFF2-40B4-BE49-F238E27FC236}">
                <a16:creationId xmlns:a16="http://schemas.microsoft.com/office/drawing/2014/main" id="{36A3DD92-E8D7-6E89-6C3B-58C2CA7AD2B6}"/>
              </a:ext>
            </a:extLst>
          </p:cNvPr>
          <p:cNvGrpSpPr/>
          <p:nvPr/>
        </p:nvGrpSpPr>
        <p:grpSpPr>
          <a:xfrm>
            <a:off x="4293329" y="1382011"/>
            <a:ext cx="6380114" cy="1244104"/>
            <a:chOff x="4293329" y="1382011"/>
            <a:chExt cx="6380114" cy="12441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28EDDFE7-1E60-E16F-FE2B-3BC4082F117E}"/>
                    </a:ext>
                  </a:extLst>
                </p:cNvPr>
                <p:cNvSpPr txBox="1"/>
                <p:nvPr/>
              </p:nvSpPr>
              <p:spPr>
                <a:xfrm>
                  <a:off x="4293329" y="1587681"/>
                  <a:ext cx="6096000" cy="79496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𝜍</m:t>
                            </m:r>
                          </m:e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sSubSup>
                          <m:sSub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limLoc m:val="undOvr"/>
                            <m:supHide m:val="on"/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ko-K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𝑝𝑟𝑒</m:t>
                                </m:r>
                              </m:sub>
                              <m:sup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p>
                            </m:sSubSup>
                          </m:e>
                        </m:nary>
                        <m:sSubSup>
                          <m:sSub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limLoc m:val="undOvr"/>
                            <m:supHide m:val="on"/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ko-K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𝑐𝑢𝑟</m:t>
                                </m:r>
                              </m:sub>
                              <m:sup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p>
                            </m:sSubSup>
                          </m:e>
                        </m:nary>
                        <m:sSubSup>
                          <m:sSub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ko-KR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ko-KR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ko-KR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28EDDFE7-1E60-E16F-FE2B-3BC4082F11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3329" y="1587681"/>
                  <a:ext cx="6096000" cy="79496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8682A7F-0BE9-D214-FD0E-EBB56661146C}"/>
                </a:ext>
              </a:extLst>
            </p:cNvPr>
            <p:cNvSpPr txBox="1"/>
            <p:nvPr/>
          </p:nvSpPr>
          <p:spPr>
            <a:xfrm>
              <a:off x="4819964" y="2334612"/>
              <a:ext cx="144227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기존 전류의 잔류</a:t>
              </a:r>
              <a:endParaRPr lang="ko-KR" altLang="en-US" dirty="0"/>
            </a:p>
          </p:txBody>
        </p:sp>
        <p:cxnSp>
          <p:nvCxnSpPr>
            <p:cNvPr id="13" name="직선 화살표 연결선 12">
              <a:extLst>
                <a:ext uri="{FF2B5EF4-FFF2-40B4-BE49-F238E27FC236}">
                  <a16:creationId xmlns:a16="http://schemas.microsoft.com/office/drawing/2014/main" id="{020BAA25-B51C-EEC5-EF39-ADB6C91114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1102" y="2195398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DDD199-B0E4-5965-5AE1-4E0665813A81}"/>
                </a:ext>
              </a:extLst>
            </p:cNvPr>
            <p:cNvSpPr txBox="1"/>
            <p:nvPr/>
          </p:nvSpPr>
          <p:spPr>
            <a:xfrm>
              <a:off x="6151414" y="2334612"/>
              <a:ext cx="122062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이전 층의 입력</a:t>
              </a:r>
              <a:endParaRPr lang="ko-KR" altLang="en-US"/>
            </a:p>
          </p:txBody>
        </p:sp>
        <p:cxnSp>
          <p:nvCxnSpPr>
            <p:cNvPr id="22" name="직선 화살표 연결선 21">
              <a:extLst>
                <a:ext uri="{FF2B5EF4-FFF2-40B4-BE49-F238E27FC236}">
                  <a16:creationId xmlns:a16="http://schemas.microsoft.com/office/drawing/2014/main" id="{1D15F6D4-3D5B-0490-B621-9594BAD20C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61726" y="2195398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0C9BB5-81A8-3CA3-F33A-96943D059B3A}"/>
                </a:ext>
              </a:extLst>
            </p:cNvPr>
            <p:cNvSpPr txBox="1"/>
            <p:nvPr/>
          </p:nvSpPr>
          <p:spPr>
            <a:xfrm>
              <a:off x="8145842" y="2349116"/>
              <a:ext cx="122062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같은 층의 입력</a:t>
              </a:r>
              <a:endParaRPr lang="ko-KR" altLang="en-US"/>
            </a:p>
          </p:txBody>
        </p:sp>
        <p:cxnSp>
          <p:nvCxnSpPr>
            <p:cNvPr id="24" name="직선 화살표 연결선 23">
              <a:extLst>
                <a:ext uri="{FF2B5EF4-FFF2-40B4-BE49-F238E27FC236}">
                  <a16:creationId xmlns:a16="http://schemas.microsoft.com/office/drawing/2014/main" id="{C88A5312-9212-3D65-7467-66A8DE1262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56154" y="2209902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407DBC-D36C-CFF6-936E-671171B8F173}"/>
                </a:ext>
              </a:extLst>
            </p:cNvPr>
            <p:cNvSpPr txBox="1"/>
            <p:nvPr/>
          </p:nvSpPr>
          <p:spPr>
            <a:xfrm>
              <a:off x="9328365" y="2334612"/>
              <a:ext cx="122062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편향</a:t>
              </a:r>
              <a:endParaRPr lang="ko-KR" altLang="en-US"/>
            </a:p>
          </p:txBody>
        </p:sp>
        <p:cxnSp>
          <p:nvCxnSpPr>
            <p:cNvPr id="26" name="직선 화살표 연결선 25">
              <a:extLst>
                <a:ext uri="{FF2B5EF4-FFF2-40B4-BE49-F238E27FC236}">
                  <a16:creationId xmlns:a16="http://schemas.microsoft.com/office/drawing/2014/main" id="{44562485-307A-478E-1659-E80245A311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38677" y="2195398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DEECB1FD-51F7-74F2-08A9-8FCA34F4A524}"/>
                </a:ext>
              </a:extLst>
            </p:cNvPr>
            <p:cNvSpPr/>
            <p:nvPr/>
          </p:nvSpPr>
          <p:spPr>
            <a:xfrm>
              <a:off x="4374772" y="1507991"/>
              <a:ext cx="6298671" cy="1098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3AF6E54-ADD3-2D72-BFF4-B4E6EAFB79A9}"/>
                </a:ext>
              </a:extLst>
            </p:cNvPr>
            <p:cNvSpPr txBox="1"/>
            <p:nvPr/>
          </p:nvSpPr>
          <p:spPr>
            <a:xfrm>
              <a:off x="6704594" y="1382011"/>
              <a:ext cx="975278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입력 전류</a:t>
              </a:r>
              <a:endParaRPr lang="ko-KR" altLang="en-US" dirty="0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8C3C3AB2-8204-B03E-5E57-70D0DBC5702C}"/>
              </a:ext>
            </a:extLst>
          </p:cNvPr>
          <p:cNvGrpSpPr/>
          <p:nvPr/>
        </p:nvGrpSpPr>
        <p:grpSpPr>
          <a:xfrm>
            <a:off x="4374772" y="2655298"/>
            <a:ext cx="6298671" cy="1224635"/>
            <a:chOff x="4374772" y="2655298"/>
            <a:chExt cx="6298671" cy="1224635"/>
          </a:xfrm>
        </p:grpSpPr>
        <p:cxnSp>
          <p:nvCxnSpPr>
            <p:cNvPr id="32" name="직선 화살표 연결선 31">
              <a:extLst>
                <a:ext uri="{FF2B5EF4-FFF2-40B4-BE49-F238E27FC236}">
                  <a16:creationId xmlns:a16="http://schemas.microsoft.com/office/drawing/2014/main" id="{EF158DC2-B273-4AC0-04F2-58D87D5199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3463221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7E21A2E-1E07-2F1D-9D45-CE0AC74C2F1D}"/>
                    </a:ext>
                  </a:extLst>
                </p:cNvPr>
                <p:cNvSpPr txBox="1"/>
                <p:nvPr/>
              </p:nvSpPr>
              <p:spPr>
                <a:xfrm>
                  <a:off x="4464580" y="3077868"/>
                  <a:ext cx="3262840" cy="4228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b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𝑈</m:t>
                            </m:r>
                          </m:e>
                          <m:sub>
                            <m:r>
                              <a:rPr lang="ko-KR" altLang="en-US" i="1">
                                <a:latin typeface="+mn-lt"/>
                              </a:rPr>
                              <m:t>𝑗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,</m:t>
                            </m:r>
                            <m:r>
                              <a:rPr lang="ko-KR" altLang="en-US" i="1">
                                <a:latin typeface="+mn-lt"/>
                              </a:rPr>
                              <m:t>𝑡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>
                                <a:latin typeface="+mn-lt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0">
                            <a:latin typeface="+mn-lt"/>
                          </a:rPr>
                          <m:t>=</m:t>
                        </m:r>
                        <m:sSup>
                          <m:s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𝜁</m:t>
                            </m:r>
                          </m:e>
                          <m:sup>
                            <m:r>
                              <a:rPr lang="ko-KR" altLang="en-US" i="0">
                                <a:latin typeface="+mn-lt"/>
                              </a:rPr>
                              <m:t>2</m:t>
                            </m:r>
                          </m:sup>
                        </m:sSup>
                        <m:sSubSup>
                          <m:sSub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b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𝑈</m:t>
                            </m:r>
                          </m:e>
                          <m:sub>
                            <m:r>
                              <a:rPr lang="ko-KR" altLang="en-US" i="1">
                                <a:latin typeface="+mn-lt"/>
                              </a:rPr>
                              <m:t>𝑗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,</m:t>
                            </m:r>
                            <m:r>
                              <a:rPr lang="ko-KR" altLang="en-US" i="1">
                                <a:latin typeface="+mn-lt"/>
                              </a:rPr>
                              <m:t>𝑡</m:t>
                            </m:r>
                          </m:sub>
                          <m:sup>
                            <m:r>
                              <a:rPr lang="ko-KR" altLang="en-US" i="1">
                                <a:latin typeface="+mn-lt"/>
                              </a:rPr>
                              <m:t>𝑙</m:t>
                            </m:r>
                          </m:sup>
                        </m:sSubSup>
                        <m:d>
                          <m:dPr>
                            <m:ctrlPr>
                              <a:rPr lang="ko-KR" altLang="en-US" i="0">
                                <a:latin typeface="+mn-lt"/>
                              </a:rPr>
                            </m:ctrlPr>
                          </m:dPr>
                          <m:e>
                            <m:r>
                              <a:rPr lang="ko-KR" altLang="en-US" i="0">
                                <a:latin typeface="+mn-lt"/>
                              </a:rPr>
                              <m:t>1−</m:t>
                            </m:r>
                            <m:sSubSup>
                              <m:sSubSupPr>
                                <m:ctrlPr>
                                  <a:rPr lang="ko-KR" altLang="en-US" i="1">
                                    <a:latin typeface="+mn-lt"/>
                                  </a:rPr>
                                </m:ctrlPr>
                              </m:sSubSupPr>
                              <m:e>
                                <m:r>
                                  <a:rPr lang="ko-KR" altLang="en-US" i="1">
                                    <a:latin typeface="+mn-lt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ko-KR" altLang="en-US" i="1">
                                    <a:latin typeface="+mn-lt"/>
                                  </a:rPr>
                                  <m:t>𝑗</m:t>
                                </m:r>
                                <m:r>
                                  <a:rPr lang="ko-KR" altLang="en-US" i="0">
                                    <a:latin typeface="+mn-lt"/>
                                  </a:rPr>
                                  <m:t>,</m:t>
                                </m:r>
                                <m:r>
                                  <a:rPr lang="ko-KR" altLang="en-US" i="1">
                                    <a:latin typeface="+mn-lt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lang="ko-KR" altLang="en-US" i="1">
                                    <a:latin typeface="+mn-lt"/>
                                  </a:rPr>
                                  <m:t>𝑙</m:t>
                                </m:r>
                              </m:sup>
                            </m:sSubSup>
                          </m:e>
                        </m:d>
                        <m:r>
                          <a:rPr lang="ko-KR" altLang="en-US" i="0">
                            <a:latin typeface="+mn-lt"/>
                          </a:rPr>
                          <m:t>+</m:t>
                        </m:r>
                        <m:sSubSup>
                          <m:sSub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b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𝐼</m:t>
                            </m:r>
                          </m:e>
                          <m:sub>
                            <m:r>
                              <a:rPr lang="ko-KR" altLang="en-US" i="1">
                                <a:latin typeface="+mn-lt"/>
                              </a:rPr>
                              <m:t>𝑗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,</m:t>
                            </m:r>
                            <m:r>
                              <a:rPr lang="ko-KR" altLang="en-US" i="1">
                                <a:latin typeface="+mn-lt"/>
                              </a:rPr>
                              <m:t>𝑡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>
                                <a:latin typeface="+mn-lt"/>
                              </a:rPr>
                              <m:t>𝑙</m:t>
                            </m:r>
                          </m:sup>
                        </m:sSubSup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7E21A2E-1E07-2F1D-9D45-CE0AC74C2F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4580" y="3077868"/>
                  <a:ext cx="3262840" cy="422873"/>
                </a:xfrm>
                <a:prstGeom prst="rect">
                  <a:avLst/>
                </a:prstGeom>
                <a:blipFill>
                  <a:blip r:embed="rId6"/>
                  <a:stretch>
                    <a:fillRect b="-5797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3CD08E1-FFB5-A45B-FCF1-935022F618A2}"/>
                </a:ext>
              </a:extLst>
            </p:cNvPr>
            <p:cNvSpPr/>
            <p:nvPr/>
          </p:nvSpPr>
          <p:spPr>
            <a:xfrm>
              <a:off x="4374772" y="2781278"/>
              <a:ext cx="6298671" cy="1098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BE17895-F99D-BE5F-6340-67778C9CB6B3}"/>
                </a:ext>
              </a:extLst>
            </p:cNvPr>
            <p:cNvSpPr txBox="1"/>
            <p:nvPr/>
          </p:nvSpPr>
          <p:spPr>
            <a:xfrm>
              <a:off x="6617509" y="2655298"/>
              <a:ext cx="1149448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신규 </a:t>
              </a:r>
              <a:r>
                <a:rPr lang="ko-KR" altLang="en-US" sz="1200" dirty="0" err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막전위</a:t>
              </a:r>
              <a:endParaRPr lang="ko-KR" alt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8C86E55-50E7-A1A7-51E5-B7FBA0B99158}"/>
                </a:ext>
              </a:extLst>
            </p:cNvPr>
            <p:cNvSpPr txBox="1"/>
            <p:nvPr/>
          </p:nvSpPr>
          <p:spPr>
            <a:xfrm>
              <a:off x="5204460" y="3602934"/>
              <a:ext cx="17830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기존 막전위 잔류 여부</a:t>
              </a:r>
              <a:endParaRPr lang="ko-KR" alt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219DA1E-B0A6-5FB8-707B-C10A471ABAC8}"/>
                </a:ext>
              </a:extLst>
            </p:cNvPr>
            <p:cNvSpPr txBox="1"/>
            <p:nvPr/>
          </p:nvSpPr>
          <p:spPr>
            <a:xfrm>
              <a:off x="6955544" y="3602934"/>
              <a:ext cx="96925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입력 전류</a:t>
              </a:r>
              <a:endParaRPr lang="ko-KR" altLang="en-US" dirty="0"/>
            </a:p>
          </p:txBody>
        </p:sp>
        <p:cxnSp>
          <p:nvCxnSpPr>
            <p:cNvPr id="34" name="직선 화살표 연결선 33">
              <a:extLst>
                <a:ext uri="{FF2B5EF4-FFF2-40B4-BE49-F238E27FC236}">
                  <a16:creationId xmlns:a16="http://schemas.microsoft.com/office/drawing/2014/main" id="{327EFFB2-AC03-83D6-FDAE-48BD1651FE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2038" y="3463221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0516194-62B8-EBAC-D5E8-472347935C3E}"/>
              </a:ext>
            </a:extLst>
          </p:cNvPr>
          <p:cNvGrpSpPr/>
          <p:nvPr/>
        </p:nvGrpSpPr>
        <p:grpSpPr>
          <a:xfrm>
            <a:off x="4374772" y="3981627"/>
            <a:ext cx="6298671" cy="1224136"/>
            <a:chOff x="4374772" y="3981627"/>
            <a:chExt cx="6298671" cy="12241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FFFB65A-4701-B7B4-C00C-4B1A0CF213AE}"/>
                    </a:ext>
                  </a:extLst>
                </p:cNvPr>
                <p:cNvSpPr txBox="1"/>
                <p:nvPr/>
              </p:nvSpPr>
              <p:spPr>
                <a:xfrm>
                  <a:off x="4374772" y="4414958"/>
                  <a:ext cx="2512380" cy="4228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b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𝑆</m:t>
                            </m:r>
                          </m:e>
                          <m:sub>
                            <m:r>
                              <a:rPr lang="ko-KR" altLang="en-US" i="1">
                                <a:latin typeface="+mn-lt"/>
                              </a:rPr>
                              <m:t>𝑗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,</m:t>
                            </m:r>
                            <m:r>
                              <a:rPr lang="ko-KR" altLang="en-US" i="1">
                                <a:latin typeface="+mn-lt"/>
                              </a:rPr>
                              <m:t>𝑡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>
                                <a:latin typeface="+mn-lt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0">
                            <a:latin typeface="+mn-lt"/>
                          </a:rPr>
                          <m:t>=</m:t>
                        </m:r>
                        <m:r>
                          <a:rPr lang="ko-KR" altLang="en-US" i="1">
                            <a:latin typeface="+mn-lt"/>
                          </a:rPr>
                          <m:t>𝐻</m:t>
                        </m:r>
                        <m:d>
                          <m:dPr>
                            <m:ctrlPr>
                              <a:rPr lang="ko-KR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ko-KR" altLang="en-US" i="1">
                                    <a:latin typeface="+mn-lt"/>
                                  </a:rPr>
                                </m:ctrlPr>
                              </m:sSubSupPr>
                              <m:e>
                                <m:r>
                                  <a:rPr lang="ko-KR" altLang="en-US" i="1">
                                    <a:latin typeface="+mn-lt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ko-KR" altLang="en-US" i="1">
                                    <a:latin typeface="+mn-lt"/>
                                  </a:rPr>
                                  <m:t>𝑗</m:t>
                                </m:r>
                                <m:r>
                                  <a:rPr lang="ko-KR" altLang="en-US" i="0">
                                    <a:latin typeface="+mn-lt"/>
                                  </a:rPr>
                                  <m:t>,</m:t>
                                </m:r>
                                <m:r>
                                  <a:rPr lang="ko-KR" altLang="en-US" i="1">
                                    <a:latin typeface="+mn-lt"/>
                                  </a:rPr>
                                  <m:t>𝑡</m:t>
                                </m:r>
                                <m:r>
                                  <a:rPr lang="ko-KR" altLang="en-US" i="0">
                                    <a:latin typeface="+mn-lt"/>
                                  </a:rPr>
                                  <m:t>+1</m:t>
                                </m:r>
                              </m:sub>
                              <m:sup>
                                <m:r>
                                  <a:rPr lang="ko-KR" altLang="en-US" i="1">
                                    <a:latin typeface="+mn-lt"/>
                                  </a:rPr>
                                  <m:t>𝑙</m:t>
                                </m:r>
                              </m:sup>
                            </m:sSubSup>
                            <m:r>
                              <a:rPr lang="ko-KR" altLang="en-US" i="0">
                                <a:latin typeface="+mn-lt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ko-KR" altLang="en-US" i="1">
                                    <a:latin typeface="+mn-lt"/>
                                  </a:rPr>
                                </m:ctrlPr>
                              </m:sSupPr>
                              <m:e>
                                <m:r>
                                  <a:rPr lang="ko-KR" altLang="en-US" i="1">
                                    <a:latin typeface="+mn-lt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ko-KR" altLang="en-US" i="1">
                                    <a:latin typeface="+mn-lt"/>
                                  </a:rPr>
                                  <m:t>𝑙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ko-KR" altLang="en-US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FFFB65A-4701-B7B4-C00C-4B1A0CF213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4772" y="4414958"/>
                  <a:ext cx="2512380" cy="422873"/>
                </a:xfrm>
                <a:prstGeom prst="rect">
                  <a:avLst/>
                </a:prstGeom>
                <a:blipFill>
                  <a:blip r:embed="rId7"/>
                  <a:stretch>
                    <a:fillRect b="-5714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7CC2AB8-8E25-995F-2A42-19C8269827E4}"/>
                    </a:ext>
                  </a:extLst>
                </p:cNvPr>
                <p:cNvSpPr txBox="1"/>
                <p:nvPr/>
              </p:nvSpPr>
              <p:spPr>
                <a:xfrm>
                  <a:off x="7714747" y="4417097"/>
                  <a:ext cx="2262582" cy="4049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ko-KR" altLang="ko-KR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ko-KR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ko-KR" altLang="ko-KR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p>
                        <m:r>
                          <a:rPr lang="ko-KR" altLang="ko-KR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ko-KR" altLang="ko-KR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ko-KR" altLang="ko-KR" i="0" smtClean="0">
                            <a:latin typeface="Cambria Math" panose="02040503050406030204" pitchFamily="18" charset="0"/>
                          </a:rPr>
                          <m:t> </m:t>
                        </m:r>
                        <m:func>
                          <m:funcPr>
                            <m:ctrlPr>
                              <a:rPr lang="ko-KR" altLang="ko-KR" i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ko-KR" altLang="ko-KR" i="0" smtClean="0">
                                <a:latin typeface="Cambria Math" panose="02040503050406030204" pitchFamily="18" charset="0"/>
                              </a:rPr>
                              <m:t>sigmoid</m:t>
                            </m:r>
                          </m:fName>
                          <m:e>
                            <m:d>
                              <m:dPr>
                                <m:ctrlPr>
                                  <a:rPr lang="ko-KR" altLang="ko-KR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ko-KR" altLang="ko-KR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ko-KR" altLang="ko-KR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𝜗</m:t>
                                    </m:r>
                                  </m:e>
                                  <m:sup>
                                    <m:r>
                                      <a:rPr lang="ko-KR" altLang="ko-KR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p>
                              </m:e>
                            </m:d>
                          </m:e>
                        </m:func>
                      </m:oMath>
                    </m:oMathPara>
                  </a14:m>
                  <a:endParaRPr lang="ko-KR" altLang="ko-KR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B7CC2AB8-8E25-995F-2A42-19C8269827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4747" y="4417097"/>
                  <a:ext cx="2262582" cy="404983"/>
                </a:xfrm>
                <a:prstGeom prst="rect">
                  <a:avLst/>
                </a:prstGeom>
                <a:blipFill>
                  <a:blip r:embed="rId8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5893F79B-1153-5EB8-0635-BE3F78274E6B}"/>
                </a:ext>
              </a:extLst>
            </p:cNvPr>
            <p:cNvSpPr/>
            <p:nvPr/>
          </p:nvSpPr>
          <p:spPr>
            <a:xfrm>
              <a:off x="4385240" y="4107607"/>
              <a:ext cx="6288203" cy="1098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E1AB156-899A-E1EB-3E1D-C2D8268B0BD1}"/>
                </a:ext>
              </a:extLst>
            </p:cNvPr>
            <p:cNvSpPr txBox="1"/>
            <p:nvPr/>
          </p:nvSpPr>
          <p:spPr>
            <a:xfrm>
              <a:off x="6695944" y="3981627"/>
              <a:ext cx="983928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발화 여부 </a:t>
              </a:r>
              <a:endParaRPr lang="ko-KR" alt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B13A150-37B3-BD33-A83B-686E3C01E349}"/>
                </a:ext>
              </a:extLst>
            </p:cNvPr>
            <p:cNvSpPr txBox="1"/>
            <p:nvPr/>
          </p:nvSpPr>
          <p:spPr>
            <a:xfrm>
              <a:off x="4881763" y="4901033"/>
              <a:ext cx="235179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막전위가 발화 </a:t>
              </a:r>
              <a:r>
                <a:rPr lang="ko-KR" altLang="en-US" sz="1200" dirty="0" err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임계값을</a:t>
              </a:r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넘는가</a:t>
              </a:r>
              <a:endParaRPr lang="ko-KR" altLang="en-US" dirty="0"/>
            </a:p>
          </p:txBody>
        </p:sp>
        <p:cxnSp>
          <p:nvCxnSpPr>
            <p:cNvPr id="38" name="직선 화살표 연결선 37">
              <a:extLst>
                <a:ext uri="{FF2B5EF4-FFF2-40B4-BE49-F238E27FC236}">
                  <a16:creationId xmlns:a16="http://schemas.microsoft.com/office/drawing/2014/main" id="{56372134-5F5A-76F3-F7FB-8C53EFEA31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5612" y="4761320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6278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567E7-1140-5E16-B91E-C56567AAC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2497ED-76D3-0488-2954-CD7FD838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① </a:t>
            </a:r>
            <a:r>
              <a:rPr lang="en-US" altLang="ko-KR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SNN </a:t>
            </a:r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정책망을 통한 행동 선택</a:t>
            </a:r>
            <a:endParaRPr lang="en-US" altLang="ko-KR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321E9F-4B75-7EAE-BD80-ABE7ECFFAB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F18915-4162-D849-18FC-75237D322A4B}"/>
              </a:ext>
            </a:extLst>
          </p:cNvPr>
          <p:cNvSpPr txBox="1"/>
          <p:nvPr/>
        </p:nvSpPr>
        <p:spPr>
          <a:xfrm>
            <a:off x="248264" y="1014464"/>
            <a:ext cx="1189672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1-3 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마지막 은닉층의 출력</a:t>
            </a:r>
            <a:r>
              <a:rPr lang="ko-KR" altLang="en-US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ko-KR" sz="17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스파이크</a:t>
            </a:r>
            <a:r>
              <a:rPr lang="ko-KR" altLang="en-US" sz="17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들을의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발화율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계산</a:t>
            </a:r>
            <a:r>
              <a:rPr lang="ko-KR" altLang="en-US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하여 </a:t>
            </a:r>
            <a:r>
              <a:rPr lang="ko-KR" altLang="ko-KR" sz="1700" b="1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population-coded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방식</a:t>
            </a:r>
            <a:r>
              <a:rPr lang="ko-KR" altLang="en-US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평균과 표준편차를 디코딩</a:t>
            </a:r>
            <a:endParaRPr lang="en-US" altLang="ko-KR" sz="17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 </a:t>
            </a:r>
            <a:r>
              <a:rPr lang="ko-KR" altLang="en-US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이후 해당 행동에 대한</a:t>
            </a:r>
            <a:r>
              <a:rPr lang="en-US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평균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과 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표준편차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 정해지면 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행동 분포</a:t>
            </a:r>
            <a:r>
              <a:rPr lang="ko-KR" altLang="en-US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통하여 행동 결정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E51DC20-55B2-5D55-5068-F89A2A5BA7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716" t="14105" r="35725" b="21778"/>
          <a:stretch>
            <a:fillRect/>
          </a:stretch>
        </p:blipFill>
        <p:spPr>
          <a:xfrm>
            <a:off x="248264" y="2343723"/>
            <a:ext cx="2429962" cy="27746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표 17">
                <a:extLst>
                  <a:ext uri="{FF2B5EF4-FFF2-40B4-BE49-F238E27FC236}">
                    <a16:creationId xmlns:a16="http://schemas.microsoft.com/office/drawing/2014/main" id="{7AC6F79A-FBA7-7708-58A4-90C4C3D857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6764486"/>
                  </p:ext>
                </p:extLst>
              </p:nvPr>
            </p:nvGraphicFramePr>
            <p:xfrm>
              <a:off x="3208841" y="2972590"/>
              <a:ext cx="3554324" cy="170941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8581">
                      <a:extLst>
                        <a:ext uri="{9D8B030D-6E8A-4147-A177-3AD203B41FA5}">
                          <a16:colId xmlns:a16="http://schemas.microsoft.com/office/drawing/2014/main" val="22819146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42191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33274913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1487345133"/>
                        </a:ext>
                      </a:extLst>
                    </a:gridCol>
                  </a:tblGrid>
                  <a:tr h="27147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출력 뉴런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스파이크열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 횟수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발화율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5589092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,1,0,0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773677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,0,1,0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0.50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033725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,0,1,0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0.50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7138384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02134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,0,0,0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27060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표 17">
                <a:extLst>
                  <a:ext uri="{FF2B5EF4-FFF2-40B4-BE49-F238E27FC236}">
                    <a16:creationId xmlns:a16="http://schemas.microsoft.com/office/drawing/2014/main" id="{7AC6F79A-FBA7-7708-58A4-90C4C3D8578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6764486"/>
                  </p:ext>
                </p:extLst>
              </p:nvPr>
            </p:nvGraphicFramePr>
            <p:xfrm>
              <a:off x="3208841" y="2972590"/>
              <a:ext cx="3554324" cy="170941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8581">
                      <a:extLst>
                        <a:ext uri="{9D8B030D-6E8A-4147-A177-3AD203B41FA5}">
                          <a16:colId xmlns:a16="http://schemas.microsoft.com/office/drawing/2014/main" val="22819146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42191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33274913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1487345133"/>
                        </a:ext>
                      </a:extLst>
                    </a:gridCol>
                  </a:tblGrid>
                  <a:tr h="27147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출력 뉴런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스파이크열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 횟수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발화율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5589092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85" t="-100000" r="-203425" b="-4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685" t="-100000" r="-103425" b="-4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685" t="-100000" r="-3425" b="-4127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773677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85" t="-195833" r="-203425" b="-3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685" t="-195833" r="-103425" b="-3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685" t="-195833" r="-3425" b="-3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033725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85" t="-302128" r="-203425" b="-2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685" t="-302128" r="-103425" b="-2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685" t="-302128" r="-3425" b="-2106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7138384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85" t="-393750" r="-303425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85" t="-393750" r="-203425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685" t="-393750" r="-103425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685" t="-393750" r="-3425" b="-1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02134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685" t="-504255" r="-203425" b="-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685" t="-504255" r="-103425" b="-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685" t="-504255" r="-3425" b="-85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270606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BAC4AA36-DF26-BCFB-B2BA-F8BA0FBFB6C5}"/>
              </a:ext>
            </a:extLst>
          </p:cNvPr>
          <p:cNvSpPr txBox="1"/>
          <p:nvPr/>
        </p:nvSpPr>
        <p:spPr>
          <a:xfrm>
            <a:off x="7302328" y="3085242"/>
            <a:ext cx="100352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평균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디코더</a:t>
            </a:r>
            <a:endParaRPr lang="ko-KR" alt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8120E1A-F0CD-5EB3-483A-37125BD04692}"/>
              </a:ext>
            </a:extLst>
          </p:cNvPr>
          <p:cNvSpPr txBox="1"/>
          <p:nvPr/>
        </p:nvSpPr>
        <p:spPr>
          <a:xfrm>
            <a:off x="7133647" y="4405001"/>
            <a:ext cx="134088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표준편차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디코더</a:t>
            </a:r>
            <a:endParaRPr lang="ko-KR" altLang="en-US" dirty="0"/>
          </a:p>
        </p:txBody>
      </p:sp>
      <p:sp>
        <p:nvSpPr>
          <p:cNvPr id="68" name="화살표: 오른쪽 67">
            <a:extLst>
              <a:ext uri="{FF2B5EF4-FFF2-40B4-BE49-F238E27FC236}">
                <a16:creationId xmlns:a16="http://schemas.microsoft.com/office/drawing/2014/main" id="{EB3F53ED-D069-7B68-8FBB-1032A22B4184}"/>
              </a:ext>
            </a:extLst>
          </p:cNvPr>
          <p:cNvSpPr/>
          <p:nvPr/>
        </p:nvSpPr>
        <p:spPr>
          <a:xfrm>
            <a:off x="2728326" y="3581999"/>
            <a:ext cx="365760" cy="36933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9" name="화살표: 오른쪽 68">
            <a:extLst>
              <a:ext uri="{FF2B5EF4-FFF2-40B4-BE49-F238E27FC236}">
                <a16:creationId xmlns:a16="http://schemas.microsoft.com/office/drawing/2014/main" id="{5EA8448E-4D4E-0CFA-6CE3-40E566D4ACE2}"/>
              </a:ext>
            </a:extLst>
          </p:cNvPr>
          <p:cNvSpPr/>
          <p:nvPr/>
        </p:nvSpPr>
        <p:spPr>
          <a:xfrm>
            <a:off x="6877920" y="3666257"/>
            <a:ext cx="365760" cy="36933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화살표: 오른쪽 69">
            <a:extLst>
              <a:ext uri="{FF2B5EF4-FFF2-40B4-BE49-F238E27FC236}">
                <a16:creationId xmlns:a16="http://schemas.microsoft.com/office/drawing/2014/main" id="{C2C60298-5F9B-8CAD-6FD3-7569EDC7E9DD}"/>
              </a:ext>
            </a:extLst>
          </p:cNvPr>
          <p:cNvSpPr/>
          <p:nvPr/>
        </p:nvSpPr>
        <p:spPr>
          <a:xfrm>
            <a:off x="8661636" y="3666257"/>
            <a:ext cx="365760" cy="36933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56484D00-971E-E839-97F1-7D9B7CBD8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4675" y="2726198"/>
            <a:ext cx="1922085" cy="2080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10B91D-5484-5FAD-C8BF-BA2FAC661752}"/>
              </a:ext>
            </a:extLst>
          </p:cNvPr>
          <p:cNvSpPr txBox="1"/>
          <p:nvPr/>
        </p:nvSpPr>
        <p:spPr>
          <a:xfrm>
            <a:off x="1734762" y="5310208"/>
            <a:ext cx="263088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출력을 통한 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ctr"/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발화율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계산</a:t>
            </a:r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B6E582-9359-FB19-EE60-1EA9BD3F2AEC}"/>
              </a:ext>
            </a:extLst>
          </p:cNvPr>
          <p:cNvSpPr txBox="1"/>
          <p:nvPr/>
        </p:nvSpPr>
        <p:spPr>
          <a:xfrm>
            <a:off x="6028409" y="5310208"/>
            <a:ext cx="20647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ea typeface="Pretendard" panose="02000503000000020004"/>
              </a:rPr>
              <a:t>평균과 표준편차를 구하기 위한 </a:t>
            </a:r>
            <a:r>
              <a:rPr lang="ko-KR" altLang="en-US" sz="1200" dirty="0" err="1">
                <a:ea typeface="Pretendard" panose="02000503000000020004"/>
              </a:rPr>
              <a:t>디코더에</a:t>
            </a:r>
            <a:r>
              <a:rPr lang="ko-KR" altLang="en-US" sz="1200" dirty="0">
                <a:ea typeface="Pretendard" panose="02000503000000020004"/>
              </a:rPr>
              <a:t> 입력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2340ED-B69A-2947-50B4-31C2A1F42B08}"/>
              </a:ext>
            </a:extLst>
          </p:cNvPr>
          <p:cNvSpPr txBox="1"/>
          <p:nvPr/>
        </p:nvSpPr>
        <p:spPr>
          <a:xfrm>
            <a:off x="8474530" y="5310209"/>
            <a:ext cx="110573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ea typeface="Pretendard" panose="02000503000000020004"/>
              </a:rPr>
              <a:t>확률적으로 </a:t>
            </a:r>
            <a:endParaRPr lang="en-US" altLang="ko-KR" sz="1200" dirty="0">
              <a:ea typeface="Pretendard" panose="02000503000000020004"/>
            </a:endParaRPr>
          </a:p>
          <a:p>
            <a:pPr algn="ctr"/>
            <a:r>
              <a:rPr lang="ko-KR" altLang="en-US" sz="1200" dirty="0">
                <a:ea typeface="Pretendard" panose="02000503000000020004"/>
              </a:rPr>
              <a:t>행동을 선택</a:t>
            </a:r>
          </a:p>
        </p:txBody>
      </p:sp>
    </p:spTree>
    <p:extLst>
      <p:ext uri="{BB962C8B-B14F-4D97-AF65-F5344CB8AC3E}">
        <p14:creationId xmlns:p14="http://schemas.microsoft.com/office/powerpoint/2010/main" val="2145782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A76DD-BF84-8D9D-299B-ED080D8AA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066CAC-8165-2292-EFE4-7E9BA5FEB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① </a:t>
            </a:r>
            <a:r>
              <a:rPr lang="en-US" altLang="ko-KR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SNN </a:t>
            </a:r>
            <a:r>
              <a:rPr lang="ko-KR" altLang="en-US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정책망을 통한 행동 선택</a:t>
            </a:r>
            <a:endParaRPr lang="en-US" altLang="ko-KR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8A33A9-C858-E372-8178-2834ABAE35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11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50C391-9402-87B4-9DF8-B7BBDD2040CE}"/>
                  </a:ext>
                </a:extLst>
              </p:cNvPr>
              <p:cNvSpPr txBox="1"/>
              <p:nvPr/>
            </p:nvSpPr>
            <p:spPr>
              <a:xfrm>
                <a:off x="291734" y="6006215"/>
                <a:ext cx="11395169" cy="7205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ko-KR" altLang="ko-KR" sz="120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ko-KR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마지막 층의 뉴런 번호, </a:t>
                </a:r>
                <a14:m>
                  <m:oMath xmlns:m="http://schemas.openxmlformats.org/officeDocument/2006/math">
                    <m:r>
                      <a:rPr lang="ko-KR" altLang="ko-KR" sz="120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ko-KR" altLang="ko-KR" sz="1200" i="0">
                        <a:latin typeface="Cambria Math" panose="02040503050406030204" pitchFamily="18" charset="0"/>
                      </a:rPr>
                      <m:t>,…,30</m:t>
                    </m:r>
                  </m:oMath>
                </a14:m>
                <a:r>
                  <a:rPr lang="en-US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ko-KR" altLang="ko-KR" sz="120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ko-KR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스파이크를 집계하는 내부 시간 단계 수</a:t>
                </a:r>
                <a:r>
                  <a:rPr lang="en-US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           </a:t>
                </a:r>
                <a14:m>
                  <m:oMath xmlns:m="http://schemas.openxmlformats.org/officeDocument/2006/math">
                    <m:r>
                      <a:rPr lang="ko-KR" altLang="ko-KR" sz="1200" smtClean="0">
                        <a:latin typeface="Cambria Math" panose="02040503050406030204" pitchFamily="18" charset="0"/>
                      </a:rPr>
                      <m:t>𝒩</m:t>
                    </m:r>
                  </m:oMath>
                </a14:m>
                <a:r>
                  <a:rPr lang="ko-KR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정규분포</a:t>
                </a:r>
                <a:endParaRPr lang="en-US" altLang="ko-KR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lvl="0"/>
                <a:endParaRPr lang="ko-KR" altLang="ko-KR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lvl="0"/>
                <a14:m>
                  <m:oMath xmlns:m="http://schemas.openxmlformats.org/officeDocument/2006/math">
                    <m:sSubSup>
                      <m:sSubSupPr>
                        <m:ctrlPr>
                          <a:rPr lang="ko-KR" altLang="ko-KR" sz="12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ko-KR" altLang="ko-KR" sz="12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ko-KR" altLang="ko-KR" sz="12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ko-KR" altLang="ko-KR" sz="1200" i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ko-KR" altLang="ko-KR" sz="1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d>
                          <m:dPr>
                            <m:ctrlPr>
                              <a:rPr lang="en-US" altLang="ko-KR" sz="1200" b="0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ko-KR" sz="1200" b="0" i="0" smtClean="0">
                                <a:latin typeface="Cambria Math" panose="02040503050406030204" pitchFamily="18" charset="0"/>
                              </a:rPr>
                              <m:t>output</m:t>
                            </m:r>
                          </m:e>
                        </m:d>
                      </m:sup>
                    </m:sSubSup>
                  </m:oMath>
                </a14:m>
                <a:r>
                  <a:rPr lang="ko-KR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</a:t>
                </a:r>
                <a:r>
                  <a:rPr lang="en-US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출력</a:t>
                </a:r>
                <a:r>
                  <a:rPr lang="ko-KR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층 뉴런 </a:t>
                </a:r>
                <a14:m>
                  <m:oMath xmlns:m="http://schemas.openxmlformats.org/officeDocument/2006/math">
                    <m:r>
                      <a:rPr lang="ko-KR" altLang="ko-KR" sz="120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ko-KR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의 스파이크</a:t>
                </a:r>
                <a:r>
                  <a:rPr lang="en-US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ko-KR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ko-KR" sz="12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ko-KR" altLang="ko-KR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ko-KR" altLang="ko-KR" sz="120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: 해당 뉴런의 정규화 발화율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50C391-9402-87B4-9DF8-B7BBDD204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34" y="6006215"/>
                <a:ext cx="11395169" cy="720518"/>
              </a:xfrm>
              <a:prstGeom prst="rect">
                <a:avLst/>
              </a:prstGeom>
              <a:blipFill>
                <a:blip r:embed="rId2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78391C9-0AF8-E8D7-01AE-925228C4C68D}"/>
                  </a:ext>
                </a:extLst>
              </p:cNvPr>
              <p:cNvSpPr txBox="1"/>
              <p:nvPr/>
            </p:nvSpPr>
            <p:spPr>
              <a:xfrm>
                <a:off x="931298" y="3911947"/>
                <a:ext cx="4398348" cy="381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ko-KR" altLang="en-US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ko-KR" altLang="en-US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ko-KR" altLang="en-US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ko-KR" altLang="en-US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ko-KR" altLang="en-US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ko-KR" altLang="en-US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,3</m:t>
                          </m:r>
                        </m:sub>
                      </m:sSub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ko-KR" altLang="en-US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ko-KR" b="0" i="0" smtClean="0">
                          <a:latin typeface="Cambria Math" panose="02040503050406030204" pitchFamily="18" charset="0"/>
                        </a:rPr>
                        <m:t>+...</m:t>
                      </m:r>
                      <m:r>
                        <a:rPr lang="ko-KR" altLang="en-US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ko-KR" altLang="en-US" sz="18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78391C9-0AF8-E8D7-01AE-925228C4C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298" y="3911947"/>
                <a:ext cx="4398348" cy="381515"/>
              </a:xfrm>
              <a:prstGeom prst="rect">
                <a:avLst/>
              </a:prstGeom>
              <a:blipFill>
                <a:blip r:embed="rId3"/>
                <a:stretch>
                  <a:fillRect b="-112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847F672-7A0D-EA7F-D1C1-AE59E71BE4C7}"/>
                  </a:ext>
                </a:extLst>
              </p:cNvPr>
              <p:cNvSpPr txBox="1"/>
              <p:nvPr/>
            </p:nvSpPr>
            <p:spPr>
              <a:xfrm>
                <a:off x="1075960" y="4916048"/>
                <a:ext cx="4253686" cy="457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+mn-lt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>
                              <a:latin typeface="+mn-lt"/>
                            </a:rPr>
                            <m:t>ℓ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𝑢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𝑤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𝑢</m:t>
                          </m:r>
                          <m:r>
                            <a:rPr lang="ko-KR" altLang="en-US" i="0">
                              <a:solidFill>
                                <a:srgbClr val="FF0000"/>
                              </a:solidFill>
                              <a:latin typeface="+mn-lt"/>
                            </a:rPr>
                            <m:t>,1</m:t>
                          </m:r>
                        </m:sub>
                        <m:sup>
                          <m:d>
                            <m:d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𝜎</m:t>
                              </m:r>
                            </m:e>
                          </m:d>
                        </m:sup>
                      </m:sSubSup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𝑓</m:t>
                          </m:r>
                        </m:e>
                        <m:sub>
                          <m:r>
                            <a:rPr lang="ko-KR" altLang="en-US" i="0">
                              <a:latin typeface="+mn-lt"/>
                            </a:rPr>
                            <m:t>1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𝑤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𝑢</m:t>
                          </m:r>
                          <m:r>
                            <a:rPr lang="ko-KR" altLang="en-US" i="0">
                              <a:solidFill>
                                <a:srgbClr val="FF0000"/>
                              </a:solidFill>
                              <a:latin typeface="+mn-lt"/>
                            </a:rPr>
                            <m:t>,2</m:t>
                          </m:r>
                        </m:sub>
                        <m:sup>
                          <m:d>
                            <m:d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𝜎</m:t>
                              </m:r>
                            </m:e>
                          </m:d>
                        </m:sup>
                      </m:sSubSup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𝑓</m:t>
                          </m:r>
                        </m:e>
                        <m:sub>
                          <m:r>
                            <a:rPr lang="ko-KR" altLang="en-US" i="0">
                              <a:latin typeface="+mn-lt"/>
                            </a:rPr>
                            <m:t>2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𝑤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𝑢</m:t>
                          </m:r>
                          <m:r>
                            <a:rPr lang="ko-KR" altLang="en-US" i="0">
                              <a:solidFill>
                                <a:srgbClr val="FF0000"/>
                              </a:solidFill>
                              <a:latin typeface="+mn-lt"/>
                            </a:rPr>
                            <m:t>,3</m:t>
                          </m:r>
                        </m:sub>
                        <m:sup>
                          <m:d>
                            <m:d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𝜎</m:t>
                              </m:r>
                            </m:e>
                          </m:d>
                        </m:sup>
                      </m:sSubSup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𝑓</m:t>
                          </m:r>
                        </m:e>
                        <m:sub>
                          <m:r>
                            <a:rPr lang="ko-KR" altLang="en-US" i="0">
                              <a:latin typeface="+mn-lt"/>
                            </a:rPr>
                            <m:t>3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+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...+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𝑏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𝑢</m:t>
                          </m:r>
                        </m:sub>
                        <m:sup>
                          <m:d>
                            <m:d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𝜎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847F672-7A0D-EA7F-D1C1-AE59E71BE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960" y="4916048"/>
                <a:ext cx="4253686" cy="457689"/>
              </a:xfrm>
              <a:prstGeom prst="rect">
                <a:avLst/>
              </a:prstGeom>
              <a:blipFill>
                <a:blip r:embed="rId4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96379CB-FFFE-D7D4-8021-98C8DB3DDFB1}"/>
                  </a:ext>
                </a:extLst>
              </p:cNvPr>
              <p:cNvSpPr txBox="1"/>
              <p:nvPr/>
            </p:nvSpPr>
            <p:spPr>
              <a:xfrm>
                <a:off x="1066797" y="5418479"/>
                <a:ext cx="1578569" cy="381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+mn-lt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>
                              <a:latin typeface="+mn-lt"/>
                            </a:rPr>
                            <m:t>ℓ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𝑢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unc>
                            <m:funcPr>
                              <m:ctrlPr>
                                <a:rPr lang="ko-KR" altLang="en-US" i="0">
                                  <a:latin typeface="+mn-lt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+mn-lt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ko-KR" altLang="en-US" i="1">
                                  <a:latin typeface="+mn-lt"/>
                                </a:rPr>
                                <m:t>𝜎</m:t>
                              </m:r>
                            </m:e>
                          </m:func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>
                              <a:latin typeface="+mn-lt"/>
                            </a:rPr>
                            <m:t>𝑢</m:t>
                          </m:r>
                        </m:sub>
                      </m:sSub>
                    </m:oMath>
                  </m:oMathPara>
                </a14:m>
                <a:endParaRPr lang="ko-KR" altLang="en-US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96379CB-FFFE-D7D4-8021-98C8DB3DD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97" y="5418479"/>
                <a:ext cx="1578569" cy="381515"/>
              </a:xfrm>
              <a:prstGeom prst="rect">
                <a:avLst/>
              </a:prstGeom>
              <a:blipFill>
                <a:blip r:embed="rId5"/>
                <a:stretch>
                  <a:fillRect b="-112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9804324-FD00-9E2B-13E2-BAE5FC57F529}"/>
                  </a:ext>
                </a:extLst>
              </p:cNvPr>
              <p:cNvSpPr txBox="1"/>
              <p:nvPr/>
            </p:nvSpPr>
            <p:spPr>
              <a:xfrm>
                <a:off x="3557874" y="5437257"/>
                <a:ext cx="1653198" cy="381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i="1" smtClean="0"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ko-KR" altLang="en-US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ko-KR" altLang="en-US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9804324-FD00-9E2B-13E2-BAE5FC57F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7874" y="5437257"/>
                <a:ext cx="1653198" cy="381515"/>
              </a:xfrm>
              <a:prstGeom prst="rect">
                <a:avLst/>
              </a:prstGeom>
              <a:blipFill>
                <a:blip r:embed="rId6"/>
                <a:stretch>
                  <a:fillRect b="-317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7E4348-04B7-3F56-0519-DF2C6528B417}"/>
                  </a:ext>
                </a:extLst>
              </p:cNvPr>
              <p:cNvSpPr txBox="1"/>
              <p:nvPr/>
            </p:nvSpPr>
            <p:spPr>
              <a:xfrm>
                <a:off x="291734" y="2088306"/>
                <a:ext cx="2098766" cy="8712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ko-K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ko-KR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ko-KR" altLang="ko-KR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ko-KR" altLang="ko-KR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ko-KR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ko-KR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ko-KR" altLang="ko-KR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ko-KR" altLang="ko-K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ko-KR" altLang="ko-KR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ko-KR" altLang="ko-KR" i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ko-KR" altLang="ko-KR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bSup>
                            <m:sSubSupPr>
                              <m:ctrlPr>
                                <a:rPr lang="ko-KR" altLang="ko-KR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ko-KR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ko-KR" altLang="ko-KR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ko-KR" altLang="ko-KR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ko-KR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output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</m:oMath>
                  </m:oMathPara>
                </a14:m>
                <a:endParaRPr lang="ko-KR" altLang="ko-KR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7E4348-04B7-3F56-0519-DF2C6528B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34" y="2088306"/>
                <a:ext cx="2098766" cy="8712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표 8">
                <a:extLst>
                  <a:ext uri="{FF2B5EF4-FFF2-40B4-BE49-F238E27FC236}">
                    <a16:creationId xmlns:a16="http://schemas.microsoft.com/office/drawing/2014/main" id="{832F3269-7C41-F9B7-6430-19D42580ED2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9312282"/>
                  </p:ext>
                </p:extLst>
              </p:nvPr>
            </p:nvGraphicFramePr>
            <p:xfrm>
              <a:off x="2337323" y="1750074"/>
              <a:ext cx="3868700" cy="171226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967175">
                      <a:extLst>
                        <a:ext uri="{9D8B030D-6E8A-4147-A177-3AD203B41FA5}">
                          <a16:colId xmlns:a16="http://schemas.microsoft.com/office/drawing/2014/main" val="2281914691"/>
                        </a:ext>
                      </a:extLst>
                    </a:gridCol>
                    <a:gridCol w="967175">
                      <a:extLst>
                        <a:ext uri="{9D8B030D-6E8A-4147-A177-3AD203B41FA5}">
                          <a16:colId xmlns:a16="http://schemas.microsoft.com/office/drawing/2014/main" val="244219191"/>
                        </a:ext>
                      </a:extLst>
                    </a:gridCol>
                    <a:gridCol w="967175">
                      <a:extLst>
                        <a:ext uri="{9D8B030D-6E8A-4147-A177-3AD203B41FA5}">
                          <a16:colId xmlns:a16="http://schemas.microsoft.com/office/drawing/2014/main" val="2433274913"/>
                        </a:ext>
                      </a:extLst>
                    </a:gridCol>
                    <a:gridCol w="967175">
                      <a:extLst>
                        <a:ext uri="{9D8B030D-6E8A-4147-A177-3AD203B41FA5}">
                          <a16:colId xmlns:a16="http://schemas.microsoft.com/office/drawing/2014/main" val="1487345133"/>
                        </a:ext>
                      </a:extLst>
                    </a:gridCol>
                  </a:tblGrid>
                  <a:tr h="27147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출력 뉴런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스파이크열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 횟수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발화율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5589092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ko-KR" sz="1200" i="0" smtClean="0">
                                    <a:latin typeface="Cambria Math" panose="02040503050406030204" pitchFamily="18" charset="0"/>
                                  </a:rPr>
                                  <m:t>,1,0,0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ko-KR" altLang="en-US" sz="12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773677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ko-KR" sz="1200" i="0" smtClean="0">
                                    <a:latin typeface="Cambria Math" panose="02040503050406030204" pitchFamily="18" charset="0"/>
                                  </a:rPr>
                                  <m:t>,0,1,0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0.50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033725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ko-KR" sz="1200" i="0" smtClean="0">
                                    <a:latin typeface="Cambria Math" panose="02040503050406030204" pitchFamily="18" charset="0"/>
                                  </a:rPr>
                                  <m:t>,0,1,</m:t>
                                </m:r>
                                <m:r>
                                  <a:rPr lang="en-US" altLang="ko-KR" sz="1200" b="0" i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b="0" i="1" smtClean="0">
                                    <a:latin typeface="Cambria Math" panose="02040503050406030204" pitchFamily="18" charset="0"/>
                                    <a:ea typeface="Pretendard" panose="02000503000000020004" pitchFamily="50" charset="-127"/>
                                    <a:cs typeface="Pretendard" panose="02000503000000020004" pitchFamily="50" charset="-127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en-US" altLang="ko-KR" sz="1200" b="0" i="0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ko-KR" altLang="en-US" sz="12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7138384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02134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ko-KR" sz="1200" i="0" smtClean="0">
                                    <a:latin typeface="Cambria Math" panose="02040503050406030204" pitchFamily="18" charset="0"/>
                                  </a:rPr>
                                  <m:t>,0,0,0</m:t>
                                </m:r>
                              </m:oMath>
                            </m:oMathPara>
                          </a14:m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ko-KR" altLang="en-US" sz="12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2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ko-KR" altLang="en-US" sz="12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27060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표 8">
                <a:extLst>
                  <a:ext uri="{FF2B5EF4-FFF2-40B4-BE49-F238E27FC236}">
                    <a16:creationId xmlns:a16="http://schemas.microsoft.com/office/drawing/2014/main" id="{832F3269-7C41-F9B7-6430-19D42580ED2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9312282"/>
                  </p:ext>
                </p:extLst>
              </p:nvPr>
            </p:nvGraphicFramePr>
            <p:xfrm>
              <a:off x="2337323" y="1750074"/>
              <a:ext cx="3868700" cy="171226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967175">
                      <a:extLst>
                        <a:ext uri="{9D8B030D-6E8A-4147-A177-3AD203B41FA5}">
                          <a16:colId xmlns:a16="http://schemas.microsoft.com/office/drawing/2014/main" val="2281914691"/>
                        </a:ext>
                      </a:extLst>
                    </a:gridCol>
                    <a:gridCol w="967175">
                      <a:extLst>
                        <a:ext uri="{9D8B030D-6E8A-4147-A177-3AD203B41FA5}">
                          <a16:colId xmlns:a16="http://schemas.microsoft.com/office/drawing/2014/main" val="244219191"/>
                        </a:ext>
                      </a:extLst>
                    </a:gridCol>
                    <a:gridCol w="967175">
                      <a:extLst>
                        <a:ext uri="{9D8B030D-6E8A-4147-A177-3AD203B41FA5}">
                          <a16:colId xmlns:a16="http://schemas.microsoft.com/office/drawing/2014/main" val="2433274913"/>
                        </a:ext>
                      </a:extLst>
                    </a:gridCol>
                    <a:gridCol w="967175">
                      <a:extLst>
                        <a:ext uri="{9D8B030D-6E8A-4147-A177-3AD203B41FA5}">
                          <a16:colId xmlns:a16="http://schemas.microsoft.com/office/drawing/2014/main" val="1487345133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출력 뉴런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스파이크열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 횟수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발화율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5589092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629" t="-102128" r="-202516" b="-4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629" t="-102128" r="-102516" b="-4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0629" t="-102128" r="-2516" b="-4170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773677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629" t="-202128" r="-202516" b="-3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629" t="-202128" r="-102516" b="-3170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0629" t="-202128" r="-2516" b="-3170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033725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629" t="-295833" r="-202516" b="-2104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629" t="-295833" r="-102516" b="-2104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0629" t="-295833" r="-2516" b="-21041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7138384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629" t="-404255" r="-302516" b="-1148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629" t="-404255" r="-202516" b="-1148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629" t="-404255" r="-102516" b="-1148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0629" t="-404255" r="-2516" b="-1148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02134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endParaRPr lang="ko-KR" altLang="en-US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100629" t="-504255" r="-202516" b="-148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200629" t="-504255" r="-102516" b="-148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8"/>
                          <a:stretch>
                            <a:fillRect l="-300629" t="-504255" r="-2516" b="-148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270606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235CE99-B39F-4ECF-A735-0BDAE692BDFE}"/>
                  </a:ext>
                </a:extLst>
              </p:cNvPr>
              <p:cNvSpPr txBox="1"/>
              <p:nvPr/>
            </p:nvSpPr>
            <p:spPr>
              <a:xfrm>
                <a:off x="6760028" y="2571911"/>
                <a:ext cx="322217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ko-KR" altLang="en-US" b="1" smtClean="0">
                          <a:latin typeface="+mn-lt"/>
                        </a:rPr>
                        <m:t>𝐟</m:t>
                      </m:r>
                      <m:r>
                        <a:rPr lang="ko-KR" altLang="en-US" b="0" i="0">
                          <a:latin typeface="+mn-lt"/>
                        </a:rPr>
                        <m:t>=</m:t>
                      </m:r>
                      <m:sSup>
                        <m:sSup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ko-KR" altLang="en-US" b="0" i="0"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b="0" i="0">
                                  <a:latin typeface="+mn-lt"/>
                                </a:rPr>
                                <m:t> 0.25, </m:t>
                              </m:r>
                              <m:r>
                                <a:rPr lang="ko-KR" altLang="en-US">
                                  <a:latin typeface="Cambria Math" panose="02040503050406030204" pitchFamily="18" charset="0"/>
                                </a:rPr>
                                <m:t>0.50, </m:t>
                              </m:r>
                              <m:r>
                                <a:rPr lang="ko-KR" altLang="en-US" b="0" i="0">
                                  <a:latin typeface="+mn-lt"/>
                                </a:rPr>
                                <m:t>0.75, …, 0 </m:t>
                              </m:r>
                            </m:e>
                          </m:d>
                        </m:e>
                        <m:sup>
                          <m:r>
                            <a:rPr lang="ko-KR" altLang="en-US" b="0" i="0">
                              <a:latin typeface="+mn-lt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lang="ko-KR" altLang="en-US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235CE99-B39F-4ECF-A735-0BDAE692B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0028" y="2571911"/>
                <a:ext cx="322217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직사각형 14">
            <a:extLst>
              <a:ext uri="{FF2B5EF4-FFF2-40B4-BE49-F238E27FC236}">
                <a16:creationId xmlns:a16="http://schemas.microsoft.com/office/drawing/2014/main" id="{90984CC5-32FF-4F8E-51B0-4C5C6D032235}"/>
              </a:ext>
            </a:extLst>
          </p:cNvPr>
          <p:cNvSpPr/>
          <p:nvPr/>
        </p:nvSpPr>
        <p:spPr>
          <a:xfrm>
            <a:off x="374469" y="3736544"/>
            <a:ext cx="5564777" cy="707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01A73FA-35B8-D459-2497-46A431664BBD}"/>
              </a:ext>
            </a:extLst>
          </p:cNvPr>
          <p:cNvSpPr txBox="1"/>
          <p:nvPr/>
        </p:nvSpPr>
        <p:spPr>
          <a:xfrm>
            <a:off x="2525637" y="3568952"/>
            <a:ext cx="100352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평균 디코더</a:t>
            </a:r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AD26B0E-AF0F-8809-C23B-24C84C5A3D76}"/>
              </a:ext>
            </a:extLst>
          </p:cNvPr>
          <p:cNvSpPr/>
          <p:nvPr/>
        </p:nvSpPr>
        <p:spPr>
          <a:xfrm>
            <a:off x="374468" y="4732395"/>
            <a:ext cx="5564778" cy="1142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6EE2F2E-DFBB-2DC0-EA42-8341669F9EA2}"/>
              </a:ext>
            </a:extLst>
          </p:cNvPr>
          <p:cNvSpPr txBox="1"/>
          <p:nvPr/>
        </p:nvSpPr>
        <p:spPr>
          <a:xfrm>
            <a:off x="2337323" y="4563856"/>
            <a:ext cx="138014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표준편차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디코더</a:t>
            </a:r>
            <a:endParaRPr lang="ko-KR" alt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F4A7A9-D1E7-3F60-AC69-96546577F6ED}"/>
              </a:ext>
            </a:extLst>
          </p:cNvPr>
          <p:cNvSpPr txBox="1"/>
          <p:nvPr/>
        </p:nvSpPr>
        <p:spPr>
          <a:xfrm>
            <a:off x="7869354" y="2229458"/>
            <a:ext cx="100352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발화율 벡터</a:t>
            </a:r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1C0829-58AD-50AF-3C5C-A4DD8FAC25CF}"/>
                  </a:ext>
                </a:extLst>
              </p:cNvPr>
              <p:cNvSpPr txBox="1"/>
              <p:nvPr/>
            </p:nvSpPr>
            <p:spPr>
              <a:xfrm>
                <a:off x="7633652" y="3883137"/>
                <a:ext cx="2132558" cy="404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  <m:sup>
                              <m: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  <m:t> 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ko-KR" altLang="en-US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91C0829-58AD-50AF-3C5C-A4DD8FAC2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652" y="3883137"/>
                <a:ext cx="2132558" cy="404983"/>
              </a:xfrm>
              <a:prstGeom prst="rect">
                <a:avLst/>
              </a:prstGeom>
              <a:blipFill>
                <a:blip r:embed="rId10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B967E4A-4102-9E02-C685-2E0795A57B21}"/>
                  </a:ext>
                </a:extLst>
              </p:cNvPr>
              <p:cNvSpPr txBox="1"/>
              <p:nvPr/>
            </p:nvSpPr>
            <p:spPr>
              <a:xfrm>
                <a:off x="7228113" y="4682739"/>
                <a:ext cx="3289522" cy="720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ko-KR" altLang="en-US" i="1" smtClean="0">
                          <a:latin typeface="+mn-lt"/>
                        </a:rPr>
                        <m:t>𝑝</m:t>
                      </m:r>
                      <m:d>
                        <m:dPr>
                          <m:ctrlPr>
                            <a:rPr lang="ko-KR" altLang="en-US" i="1">
                              <a:latin typeface="+mn-lt"/>
                            </a:rPr>
                          </m:ctrlPr>
                        </m:dPr>
                        <m:e>
                          <m:r>
                            <a:rPr lang="ko-KR" altLang="en-US" i="1">
                              <a:latin typeface="+mn-lt"/>
                            </a:rPr>
                            <m:t>𝑧</m:t>
                          </m:r>
                        </m:e>
                      </m:d>
                      <m:r>
                        <a:rPr lang="ko-KR" altLang="en-US" i="0">
                          <a:latin typeface="+mn-lt"/>
                        </a:rPr>
                        <m:t>=</m:t>
                      </m:r>
                      <m:f>
                        <m:fPr>
                          <m:ctrlPr>
                            <a:rPr lang="ko-KR" altLang="en-US" i="0">
                              <a:latin typeface="+mn-lt"/>
                            </a:rPr>
                          </m:ctrlPr>
                        </m:fPr>
                        <m:num>
                          <m:r>
                            <a:rPr lang="ko-KR" altLang="en-US" i="0">
                              <a:latin typeface="+mn-lt"/>
                            </a:rPr>
                            <m:t>1</m:t>
                          </m:r>
                        </m:num>
                        <m:den>
                          <m:r>
                            <a:rPr lang="ko-KR" altLang="en-US" i="1">
                              <a:latin typeface="+mn-lt"/>
                            </a:rPr>
                            <m:t>𝜎</m:t>
                          </m:r>
                          <m:rad>
                            <m:radPr>
                              <m:degHide m:val="on"/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ko-KR" altLang="en-US" i="0">
                                  <a:latin typeface="+mn-lt"/>
                                </a:rPr>
                                <m:t>2</m:t>
                              </m:r>
                              <m:r>
                                <a:rPr lang="ko-KR" altLang="en-US" i="1">
                                  <a:latin typeface="+mn-lt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ko-KR" altLang="en-US" i="0">
                              <a:latin typeface="+mn-lt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o-KR" altLang="en-US" i="0">
                              <a:latin typeface="+mn-lt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ko-KR" altLang="en-US" i="0"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i="0">
                                  <a:latin typeface="+mn-lt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ko-KR" altLang="en-US" i="1">
                                              <a:latin typeface="+mn-lt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ko-KR" altLang="en-US" i="1">
                                              <a:latin typeface="+mn-lt"/>
                                            </a:rPr>
                                            <m:t>𝑧</m:t>
                                          </m:r>
                                          <m:r>
                                            <a:rPr lang="ko-KR" altLang="en-US" i="0">
                                              <a:latin typeface="+mn-lt"/>
                                            </a:rPr>
                                            <m:t>−</m:t>
                                          </m:r>
                                          <m:r>
                                            <a:rPr lang="ko-KR" altLang="en-US" i="1">
                                              <a:latin typeface="+mn-lt"/>
                                            </a:rPr>
                                            <m:t>𝜇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ko-KR" altLang="en-US" i="0">
                                          <a:latin typeface="+mn-lt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ko-KR" altLang="en-US" i="0">
                                      <a:latin typeface="+mn-lt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lang="ko-KR" altLang="en-US" i="1">
                                          <a:latin typeface="+mn-lt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ko-KR" altLang="en-US" i="1">
                                          <a:latin typeface="+mn-lt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lang="ko-KR" altLang="en-US" i="0">
                                          <a:latin typeface="+mn-lt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B967E4A-4102-9E02-C685-2E0795A57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113" y="4682739"/>
                <a:ext cx="3289522" cy="72032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0722D923-6A1C-F8D3-29DF-7F52CB11A85C}"/>
              </a:ext>
            </a:extLst>
          </p:cNvPr>
          <p:cNvSpPr txBox="1"/>
          <p:nvPr/>
        </p:nvSpPr>
        <p:spPr>
          <a:xfrm>
            <a:off x="248264" y="1014464"/>
            <a:ext cx="1189672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1-3 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마지막 은닉층의 출력</a:t>
            </a:r>
            <a:r>
              <a:rPr lang="ko-KR" altLang="en-US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인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ko-KR" sz="17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스파이크</a:t>
            </a:r>
            <a:r>
              <a:rPr lang="ko-KR" altLang="en-US" sz="17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들을의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발화율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계산</a:t>
            </a:r>
            <a:r>
              <a:rPr lang="ko-KR" altLang="en-US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하여 </a:t>
            </a:r>
            <a:r>
              <a:rPr lang="ko-KR" altLang="ko-KR" sz="1700" b="1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population-coded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방식</a:t>
            </a:r>
            <a:r>
              <a:rPr lang="ko-KR" altLang="en-US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으로 평균과 표준편차를 디코딩</a:t>
            </a:r>
            <a:endParaRPr lang="en-US" altLang="ko-KR" sz="17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en-US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     </a:t>
            </a:r>
            <a:r>
              <a:rPr lang="ko-KR" altLang="en-US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이후 해당 행동에 대한</a:t>
            </a:r>
            <a:r>
              <a:rPr lang="en-US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평균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과 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표준편차</a:t>
            </a:r>
            <a:r>
              <a:rPr lang="ko-KR" altLang="ko-KR" sz="17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 정해지면 </a:t>
            </a:r>
            <a:r>
              <a:rPr lang="ko-KR" altLang="ko-KR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행동 분포</a:t>
            </a:r>
            <a:r>
              <a:rPr lang="ko-KR" altLang="en-US" sz="1700" b="1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통하여 행동 결정</a:t>
            </a:r>
          </a:p>
        </p:txBody>
      </p:sp>
    </p:spTree>
    <p:extLst>
      <p:ext uri="{BB962C8B-B14F-4D97-AF65-F5344CB8AC3E}">
        <p14:creationId xmlns:p14="http://schemas.microsoft.com/office/powerpoint/2010/main" val="2605801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FCD87-2B78-C558-9765-B9ABBC94C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87E792-C4B6-92DB-2B63-B584C324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/>
                <a:cs typeface="Pretendard" panose="02000503000000020004" pitchFamily="50" charset="-127"/>
              </a:rPr>
              <a:t>② </a:t>
            </a:r>
            <a:r>
              <a:rPr lang="ko-KR" altLang="ko-KR" dirty="0">
                <a:ea typeface="Pretendard" panose="02000503000000020004"/>
              </a:rPr>
              <a:t>적응형 순환 뉴런의 학습</a:t>
            </a:r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8F7CC0-C4D2-246B-FC6D-AD7D2E6F1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12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A0CEADC6-D276-4002-9910-2FDB1DE871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5723810"/>
                  </p:ext>
                </p:extLst>
              </p:nvPr>
            </p:nvGraphicFramePr>
            <p:xfrm>
              <a:off x="1233559" y="1850318"/>
              <a:ext cx="9073242" cy="3993218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2217630">
                      <a:extLst>
                        <a:ext uri="{9D8B030D-6E8A-4147-A177-3AD203B41FA5}">
                          <a16:colId xmlns:a16="http://schemas.microsoft.com/office/drawing/2014/main" val="3408191844"/>
                        </a:ext>
                      </a:extLst>
                    </a:gridCol>
                    <a:gridCol w="1497139">
                      <a:extLst>
                        <a:ext uri="{9D8B030D-6E8A-4147-A177-3AD203B41FA5}">
                          <a16:colId xmlns:a16="http://schemas.microsoft.com/office/drawing/2014/main" val="3784546972"/>
                        </a:ext>
                      </a:extLst>
                    </a:gridCol>
                    <a:gridCol w="5358473">
                      <a:extLst>
                        <a:ext uri="{9D8B030D-6E8A-4147-A177-3AD203B41FA5}">
                          <a16:colId xmlns:a16="http://schemas.microsoft.com/office/drawing/2014/main" val="4101571255"/>
                        </a:ext>
                      </a:extLst>
                    </a:gridCol>
                  </a:tblGrid>
                  <a:tr h="44625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학습 대상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역할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44134355"/>
                      </a:ext>
                    </a:extLst>
                  </a:tr>
                  <a:tr h="51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층간 연결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가중치</a:t>
                          </a:r>
                          <a:endParaRPr 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ko-KR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𝑝𝑟𝑒</m:t>
                                    </m:r>
                                  </m:sub>
                                  <m:sup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ko-KR" dirty="0">
                            <a:solidFill>
                              <a:schemeClr val="tx1"/>
                            </a:solidFill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이전 층의 스파이크가 해당 뉴런에 미치는 영향 조절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6098306"/>
                      </a:ext>
                    </a:extLst>
                  </a:tr>
                  <a:tr h="51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순환 연결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가중치</a:t>
                          </a:r>
                          <a:endParaRPr 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ko-KR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𝑐𝑢𝑟</m:t>
                                    </m:r>
                                  </m:sub>
                                  <m:sup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ko-KR" dirty="0">
                            <a:solidFill>
                              <a:schemeClr val="tx1"/>
                            </a:solidFill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같은 층의 스파이크가 해당 뉴런에 미치는 영향 조절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9411640"/>
                      </a:ext>
                    </a:extLst>
                  </a:tr>
                  <a:tr h="51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뉴런 편향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Sup>
                                  <m:sSubSupPr>
                                    <m:ctrlP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ko-KR" alt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ko-KR" dirty="0">
                            <a:solidFill>
                              <a:schemeClr val="tx1"/>
                            </a:solidFill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각 뉴런에 더해지는 기본 입력 조절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8608654"/>
                      </a:ext>
                    </a:extLst>
                  </a:tr>
                  <a:tr h="452222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발화 </a:t>
                          </a:r>
                          <a:r>
                            <a:rPr lang="ko-KR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임계값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:r>
                            <a:rPr lang="ko-KR" altLang="en-US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조절값</a:t>
                          </a:r>
                          <a:endParaRPr 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ko-KR" altLang="ko-KR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ko-KR" altLang="ko-KR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𝜗</m:t>
                                    </m:r>
                                  </m:e>
                                  <m:sup>
                                    <m:r>
                                      <a:rPr lang="ko-KR" altLang="ko-KR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ko-KR" dirty="0">
                            <a:solidFill>
                              <a:schemeClr val="tx1"/>
                            </a:solidFill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각 층의 발화 민감도 조절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9594244"/>
                      </a:ext>
                    </a:extLst>
                  </a:tr>
                  <a:tr h="78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평균 </a:t>
                          </a:r>
                          <a:r>
                            <a:rPr lang="ko-KR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디코더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</a:p>
                        <a:p>
                          <a:pPr algn="ctr">
                            <a:buNone/>
                          </a:pP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가중치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, </a:t>
                          </a: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편향</a:t>
                          </a:r>
                          <a:endParaRPr 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ko-KR" altLang="en-US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ko-KR" altLang="en-US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altLang="ko-KR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oMath>
                          </a14:m>
                          <a:r>
                            <a:rPr lang="ko-KR" dirty="0">
                              <a:solidFill>
                                <a:schemeClr val="tx1"/>
                              </a:solidFill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ko-KR" altLang="en-US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ko-KR" altLang="en-US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ko-KR" dirty="0">
                            <a:solidFill>
                              <a:schemeClr val="tx1"/>
                            </a:solidFill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발화율로부터 행동 분포의 평균 계산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2486124"/>
                      </a:ext>
                    </a:extLst>
                  </a:tr>
                  <a:tr h="78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표준편차 </a:t>
                          </a:r>
                          <a:r>
                            <a:rPr lang="ko-KR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디코더</a:t>
                          </a:r>
                          <a:endParaRPr lang="en-US" alt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가중치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, </a:t>
                          </a: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편향</a:t>
                          </a:r>
                          <a:endParaRPr lang="ko-KR" alt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ko-KR" alt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i="1" dirty="0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ko-KR" altLang="en-US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1" dirty="0" smtClean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ko-KR" alt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i="1" dirty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ko-KR" alt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1" dirty="0"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</m:d>
                                </m:sup>
                              </m:sSup>
                            </m:oMath>
                          </a14:m>
                          <a:endParaRPr 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발화율로부터 행동 분포의 표준편차 계산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471023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A0CEADC6-D276-4002-9910-2FDB1DE8717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5723810"/>
                  </p:ext>
                </p:extLst>
              </p:nvPr>
            </p:nvGraphicFramePr>
            <p:xfrm>
              <a:off x="1233559" y="1850318"/>
              <a:ext cx="9073242" cy="3993218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2217630">
                      <a:extLst>
                        <a:ext uri="{9D8B030D-6E8A-4147-A177-3AD203B41FA5}">
                          <a16:colId xmlns:a16="http://schemas.microsoft.com/office/drawing/2014/main" val="3408191844"/>
                        </a:ext>
                      </a:extLst>
                    </a:gridCol>
                    <a:gridCol w="1497139">
                      <a:extLst>
                        <a:ext uri="{9D8B030D-6E8A-4147-A177-3AD203B41FA5}">
                          <a16:colId xmlns:a16="http://schemas.microsoft.com/office/drawing/2014/main" val="3784546972"/>
                        </a:ext>
                      </a:extLst>
                    </a:gridCol>
                    <a:gridCol w="5358473">
                      <a:extLst>
                        <a:ext uri="{9D8B030D-6E8A-4147-A177-3AD203B41FA5}">
                          <a16:colId xmlns:a16="http://schemas.microsoft.com/office/drawing/2014/main" val="4101571255"/>
                        </a:ext>
                      </a:extLst>
                    </a:gridCol>
                  </a:tblGrid>
                  <a:tr h="44625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학습 대상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역할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44134355"/>
                      </a:ext>
                    </a:extLst>
                  </a:tr>
                  <a:tr h="51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층간 연결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가중치</a:t>
                          </a:r>
                          <a:endParaRPr 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8374" t="-88095" r="-358130" b="-598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이전 층의 스파이크가 해당 뉴런에 미치는 영향 조절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26098306"/>
                      </a:ext>
                    </a:extLst>
                  </a:tr>
                  <a:tr h="51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순환 연결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가중치</a:t>
                          </a:r>
                          <a:endParaRPr 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8374" t="-188095" r="-358130" b="-498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같은 층의 스파이크가 해당 뉴런에 미치는 영향 조절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39411640"/>
                      </a:ext>
                    </a:extLst>
                  </a:tr>
                  <a:tr h="51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뉴런 편향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8374" t="-288095" r="-358130" b="-398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각 뉴런에 더해지는 기본 입력 조절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8608654"/>
                      </a:ext>
                    </a:extLst>
                  </a:tr>
                  <a:tr h="452222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발화 </a:t>
                          </a:r>
                          <a:r>
                            <a:rPr lang="ko-KR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임계값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:r>
                            <a:rPr lang="ko-KR" altLang="en-US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조절값</a:t>
                          </a:r>
                          <a:endParaRPr 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8374" t="-440541" r="-358130" b="-3527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각 층의 발화 민감도 조절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329594244"/>
                      </a:ext>
                    </a:extLst>
                  </a:tr>
                  <a:tr h="78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평균 </a:t>
                          </a:r>
                          <a:r>
                            <a:rPr lang="ko-KR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디코더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</a:p>
                        <a:p>
                          <a:pPr algn="ctr">
                            <a:buNone/>
                          </a:pP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가중치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, </a:t>
                          </a: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편향</a:t>
                          </a:r>
                          <a:endParaRPr 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8374" t="-310078" r="-358130" b="-1023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발화율로부터 행동 분포의 평균 계산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62486124"/>
                      </a:ext>
                    </a:extLst>
                  </a:tr>
                  <a:tr h="78094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표준편차 </a:t>
                          </a:r>
                          <a:r>
                            <a:rPr lang="ko-KR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디코더</a:t>
                          </a:r>
                          <a:endParaRPr lang="en-US" alt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가중치</a:t>
                          </a:r>
                          <a:r>
                            <a:rPr lang="en-US" alt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, </a:t>
                          </a:r>
                          <a:r>
                            <a:rPr lang="ko-KR" altLang="en-US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편향</a:t>
                          </a:r>
                          <a:endParaRPr lang="ko-KR" altLang="ko-KR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8374" t="-413281" r="-358130" b="-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발화율로부터 행동 분포의 표준편차 계산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471023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E65641D-A564-6736-A523-75DCDAA14738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2-1 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정책망은 행동에 대한 가치 평가와 정책의 엔트로피를 반영한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정책 손실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을 줄이도록 학습</a:t>
            </a:r>
            <a:endParaRPr lang="en-US" altLang="ko-KR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8587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8B55F-0DA8-A424-9527-716B468C1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21253B1-83FC-CA06-FE7C-F5D2573C5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/>
                <a:cs typeface="Pretendard" panose="02000503000000020004" pitchFamily="50" charset="-127"/>
              </a:rPr>
              <a:t>② </a:t>
            </a:r>
            <a:r>
              <a:rPr lang="ko-KR" altLang="ko-KR" dirty="0">
                <a:ea typeface="Pretendard" panose="02000503000000020004"/>
              </a:rPr>
              <a:t>적응형 순환 뉴런의 학습</a:t>
            </a:r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49C4541-47B9-E4A9-B3C7-0EAD8109DC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5B7363-EFD1-7166-F461-F7B02EB895C0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2-1 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정책망은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행동에 대한 가치 평가와 정책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</a:t>
            </a:r>
            <a:r>
              <a:rPr lang="ko-KR" altLang="en-US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손실</a:t>
            </a:r>
            <a:r>
              <a:rPr lang="ko-KR" altLang="ko-KR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를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반영한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정책 손실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을 줄이도록 학습</a:t>
            </a:r>
            <a:endParaRPr lang="ko-KR" altLang="en-US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502BB4-07DA-17C5-897E-2389C2D986A0}"/>
                  </a:ext>
                </a:extLst>
              </p:cNvPr>
              <p:cNvSpPr txBox="1"/>
              <p:nvPr/>
            </p:nvSpPr>
            <p:spPr>
              <a:xfrm>
                <a:off x="248264" y="6356350"/>
                <a:ext cx="30353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ko-KR" altLang="ko-KR" i="1" dirty="0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altLang="ko-KR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:r>
                  <a:rPr lang="ko-KR" altLang="ko-KR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</a:t>
                </a:r>
                <a:r>
                  <a:rPr lang="ko-KR" altLang="en-US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정책손실</a:t>
                </a:r>
                <a:endParaRPr lang="ko-KR" altLang="ko-KR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502BB4-07DA-17C5-897E-2389C2D98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64" y="6356350"/>
                <a:ext cx="3035325" cy="369332"/>
              </a:xfrm>
              <a:prstGeom prst="rect">
                <a:avLst/>
              </a:prstGeom>
              <a:blipFill>
                <a:blip r:embed="rId2"/>
                <a:stretch>
                  <a:fillRect l="-402" t="-10000" b="-26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BF2881-0A38-A993-42BC-34D967D8C550}"/>
                  </a:ext>
                </a:extLst>
              </p:cNvPr>
              <p:cNvSpPr txBox="1"/>
              <p:nvPr/>
            </p:nvSpPr>
            <p:spPr>
              <a:xfrm>
                <a:off x="4064190" y="4162284"/>
                <a:ext cx="2795752" cy="795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𝜇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𝑢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ko-KR" altLang="en-US" i="1">
                              <a:latin typeface="+mn-lt"/>
                            </a:rPr>
                          </m:ctrlPr>
                        </m:naryPr>
                        <m:sub>
                          <m:r>
                            <a:rPr lang="ko-KR" altLang="en-US" i="1">
                              <a:latin typeface="+mn-lt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sSubSup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𝑢</m:t>
                              </m:r>
                              <m:r>
                                <a:rPr lang="ko-KR" altLang="en-US" i="0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,</m:t>
                              </m:r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ko-KR" altLang="en-US" i="1">
                                      <a:solidFill>
                                        <a:srgbClr val="FF0000"/>
                                      </a:solidFill>
                                      <a:latin typeface="+mn-lt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i="1">
                                      <a:solidFill>
                                        <a:srgbClr val="FF0000"/>
                                      </a:solidFill>
                                      <a:latin typeface="+mn-lt"/>
                                    </a:rPr>
                                    <m:t>𝜇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𝑓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𝑗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𝑏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𝑢</m:t>
                          </m:r>
                        </m:sub>
                        <m:sup>
                          <m:d>
                            <m:d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𝜇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BBF2881-0A38-A993-42BC-34D967D8C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190" y="4162284"/>
                <a:ext cx="2795752" cy="7958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7FC58FB-E0C5-1443-5ED4-A67A0D57929E}"/>
                  </a:ext>
                </a:extLst>
              </p:cNvPr>
              <p:cNvSpPr txBox="1"/>
              <p:nvPr/>
            </p:nvSpPr>
            <p:spPr>
              <a:xfrm>
                <a:off x="4201152" y="5094752"/>
                <a:ext cx="4079990" cy="795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>
                              <a:latin typeface="+mn-lt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o-KR" altLang="en-US">
                              <a:latin typeface="+mn-lt"/>
                            </a:rPr>
                            <m:t>ℓ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𝑢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ko-KR" altLang="en-US" i="1">
                              <a:latin typeface="+mn-lt"/>
                            </a:rPr>
                          </m:ctrlPr>
                        </m:naryPr>
                        <m:sub>
                          <m:r>
                            <a:rPr lang="ko-KR" altLang="en-US" i="1">
                              <a:latin typeface="+mn-lt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sSubSup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𝑢</m:t>
                              </m:r>
                              <m:r>
                                <a:rPr lang="ko-KR" altLang="en-US" i="0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,</m:t>
                              </m:r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ko-KR" altLang="en-US" i="1">
                                      <a:solidFill>
                                        <a:srgbClr val="FF0000"/>
                                      </a:solidFill>
                                      <a:latin typeface="+mn-lt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i="1">
                                      <a:solidFill>
                                        <a:srgbClr val="FF0000"/>
                                      </a:solidFill>
                                      <a:latin typeface="+mn-lt"/>
                                    </a:rPr>
                                    <m:t>𝜎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𝑓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𝑗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𝑏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𝑢</m:t>
                          </m:r>
                        </m:sub>
                        <m:sup>
                          <m:d>
                            <m:d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𝜎</m:t>
                              </m:r>
                            </m:e>
                          </m:d>
                        </m:sup>
                      </m:sSubSup>
                      <m:r>
                        <a:rPr lang="ko-KR" altLang="en-US" i="0">
                          <a:latin typeface="+mn-lt"/>
                        </a:rPr>
                        <m:t>,  </m:t>
                      </m:r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𝜎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𝑎</m:t>
                          </m:r>
                          <m:r>
                            <a:rPr lang="ko-KR" altLang="en-US" i="0">
                              <a:latin typeface="+mn-lt"/>
                            </a:rPr>
                            <m:t>,</m:t>
                          </m:r>
                          <m:r>
                            <a:rPr lang="ko-KR" altLang="en-US" i="1">
                              <a:latin typeface="+mn-lt"/>
                            </a:rPr>
                            <m:t>𝑢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sSup>
                        <m:sSupPr>
                          <m:ctrlPr>
                            <a:rPr lang="ko-KR" altLang="en-US" i="1">
                              <a:latin typeface="+mn-lt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latin typeface="+mn-lt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ko-KR" altLang="en-US" i="0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ko-KR" altLang="en-US" i="0">
                                  <a:latin typeface="+mn-lt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ko-KR" altLang="en-US" i="1">
                                  <a:latin typeface="+mn-lt"/>
                                </a:rPr>
                                <m:t>𝑢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7FC58FB-E0C5-1443-5ED4-A67A0D579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152" y="5094752"/>
                <a:ext cx="4079990" cy="7958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C555EB-26CC-006E-D01A-F08CE36496D4}"/>
                  </a:ext>
                </a:extLst>
              </p:cNvPr>
              <p:cNvSpPr txBox="1"/>
              <p:nvPr/>
            </p:nvSpPr>
            <p:spPr>
              <a:xfrm>
                <a:off x="2097907" y="4648635"/>
                <a:ext cx="1185682" cy="6190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𝐺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𝑥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f>
                        <m:fPr>
                          <m:ctrlPr>
                            <a:rPr lang="ko-KR" altLang="en-US" i="1">
                              <a:latin typeface="+mn-lt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latin typeface="+mn-lt"/>
                            </a:rPr>
                            <m:t>𝜕</m:t>
                          </m:r>
                          <m:r>
                            <a:rPr lang="ko-KR" altLang="en-US" i="1">
                              <a:latin typeface="+mn-lt"/>
                            </a:rPr>
                            <m:t>𝐽</m:t>
                          </m:r>
                        </m:num>
                        <m:den>
                          <m:r>
                            <a:rPr lang="ko-KR" altLang="en-US" i="1">
                              <a:latin typeface="+mn-lt"/>
                            </a:rPr>
                            <m:t>𝜕</m:t>
                          </m:r>
                          <m:r>
                            <a:rPr lang="ko-KR" altLang="en-US" i="1">
                              <a:latin typeface="+mn-lt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2C555EB-26CC-006E-D01A-F08CE36496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7907" y="4648635"/>
                <a:ext cx="1185682" cy="6190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9AF767B4-1772-6955-D59C-9A9A701A72FD}"/>
              </a:ext>
            </a:extLst>
          </p:cNvPr>
          <p:cNvSpPr txBox="1"/>
          <p:nvPr/>
        </p:nvSpPr>
        <p:spPr>
          <a:xfrm>
            <a:off x="5701669" y="2371009"/>
            <a:ext cx="100352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평균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디코더</a:t>
            </a:r>
            <a:endParaRPr lang="ko-KR" alt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E9128E8-ECD5-AD04-E3D5-DBCCC84A9AD7}"/>
              </a:ext>
            </a:extLst>
          </p:cNvPr>
          <p:cNvSpPr txBox="1"/>
          <p:nvPr/>
        </p:nvSpPr>
        <p:spPr>
          <a:xfrm>
            <a:off x="5570706" y="3042135"/>
            <a:ext cx="1340882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표준편차 </a:t>
            </a:r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디코더</a:t>
            </a:r>
            <a:endParaRPr lang="ko-KR" altLang="en-US" dirty="0"/>
          </a:p>
        </p:txBody>
      </p:sp>
      <p:sp>
        <p:nvSpPr>
          <p:cNvPr id="35" name="화살표: 오른쪽 34">
            <a:extLst>
              <a:ext uri="{FF2B5EF4-FFF2-40B4-BE49-F238E27FC236}">
                <a16:creationId xmlns:a16="http://schemas.microsoft.com/office/drawing/2014/main" id="{9B71BBE8-09D5-9A32-A17D-2C61CA3D55EA}"/>
              </a:ext>
            </a:extLst>
          </p:cNvPr>
          <p:cNvSpPr/>
          <p:nvPr/>
        </p:nvSpPr>
        <p:spPr>
          <a:xfrm>
            <a:off x="7040775" y="2603857"/>
            <a:ext cx="365760" cy="36933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6D40DB2C-5818-BC19-973C-F535344324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5030" y="1628004"/>
            <a:ext cx="1922085" cy="2080934"/>
          </a:xfrm>
          <a:prstGeom prst="rect">
            <a:avLst/>
          </a:prstGeom>
        </p:spPr>
      </p:pic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975723CB-1839-4E5B-7FAD-4BA943469E72}"/>
              </a:ext>
            </a:extLst>
          </p:cNvPr>
          <p:cNvSpPr/>
          <p:nvPr/>
        </p:nvSpPr>
        <p:spPr>
          <a:xfrm>
            <a:off x="5096306" y="2620853"/>
            <a:ext cx="365760" cy="36933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표 11">
                <a:extLst>
                  <a:ext uri="{FF2B5EF4-FFF2-40B4-BE49-F238E27FC236}">
                    <a16:creationId xmlns:a16="http://schemas.microsoft.com/office/drawing/2014/main" id="{0D14AF13-CCBF-BF3D-EC0F-758B535F6C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9984955"/>
                  </p:ext>
                </p:extLst>
              </p:nvPr>
            </p:nvGraphicFramePr>
            <p:xfrm>
              <a:off x="1418418" y="1918335"/>
              <a:ext cx="3554324" cy="170941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8581">
                      <a:extLst>
                        <a:ext uri="{9D8B030D-6E8A-4147-A177-3AD203B41FA5}">
                          <a16:colId xmlns:a16="http://schemas.microsoft.com/office/drawing/2014/main" val="22819146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42191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33274913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1487345133"/>
                        </a:ext>
                      </a:extLst>
                    </a:gridCol>
                  </a:tblGrid>
                  <a:tr h="27147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출력 뉴런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스파이크열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 횟수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발화율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5589092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,1,0,0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773677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,0,1,0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0.50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033725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,0,1,0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0.50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7138384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02134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,0,0,0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270606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표 11">
                <a:extLst>
                  <a:ext uri="{FF2B5EF4-FFF2-40B4-BE49-F238E27FC236}">
                    <a16:creationId xmlns:a16="http://schemas.microsoft.com/office/drawing/2014/main" id="{0D14AF13-CCBF-BF3D-EC0F-758B535F6C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9984955"/>
                  </p:ext>
                </p:extLst>
              </p:nvPr>
            </p:nvGraphicFramePr>
            <p:xfrm>
              <a:off x="1418418" y="1918335"/>
              <a:ext cx="3554324" cy="170941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8581">
                      <a:extLst>
                        <a:ext uri="{9D8B030D-6E8A-4147-A177-3AD203B41FA5}">
                          <a16:colId xmlns:a16="http://schemas.microsoft.com/office/drawing/2014/main" val="22819146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42191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33274913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1487345133"/>
                        </a:ext>
                      </a:extLst>
                    </a:gridCol>
                  </a:tblGrid>
                  <a:tr h="27147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출력 뉴런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스파이크열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 횟수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발화율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5589092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85" t="-100000" r="-203425" b="-4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685" t="-100000" r="-103425" b="-4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685" t="-100000" r="-3425" b="-4127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773677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85" t="-195833" r="-203425" b="-3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685" t="-195833" r="-103425" b="-3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685" t="-195833" r="-3425" b="-3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033725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85" t="-302128" r="-203425" b="-2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685" t="-302128" r="-103425" b="-2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685" t="-302128" r="-3425" b="-2106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7138384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685" t="-393750" r="-303425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85" t="-393750" r="-203425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685" t="-393750" r="-103425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685" t="-393750" r="-3425" b="-1062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02134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100685" t="-504255" r="-203425" b="-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200685" t="-504255" r="-103425" b="-85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7"/>
                          <a:stretch>
                            <a:fillRect l="-300685" t="-504255" r="-3425" b="-851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270606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49643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53DE2-3173-F8B0-0CAA-7D8E7E1D0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8D9449-F4B0-7EFD-6648-63C3E0844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/>
                <a:cs typeface="Pretendard" panose="02000503000000020004" pitchFamily="50" charset="-127"/>
              </a:rPr>
              <a:t>② </a:t>
            </a:r>
            <a:r>
              <a:rPr lang="ko-KR" altLang="ko-KR" dirty="0">
                <a:ea typeface="Pretendard" panose="02000503000000020004"/>
              </a:rPr>
              <a:t>적응형 순환 뉴런의 학습</a:t>
            </a:r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029CC99-AD31-C9C6-F5CF-52EB513EB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7265E4-4A35-FBD6-9844-1CE6BCA140FB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2-2 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발화율의 기울기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를 각 시점의 스파이크로 전달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A1E7C3-2B14-AACD-FBDB-BC42BFD0F663}"/>
                  </a:ext>
                </a:extLst>
              </p:cNvPr>
              <p:cNvSpPr txBox="1"/>
              <p:nvPr/>
            </p:nvSpPr>
            <p:spPr>
              <a:xfrm>
                <a:off x="3855940" y="2343723"/>
                <a:ext cx="2039006" cy="8712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𝑓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𝑗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f>
                        <m:fPr>
                          <m:ctrlPr>
                            <a:rPr lang="ko-KR" altLang="en-US" i="0">
                              <a:latin typeface="+mn-lt"/>
                            </a:rPr>
                          </m:ctrlPr>
                        </m:fPr>
                        <m:num>
                          <m:r>
                            <a:rPr lang="ko-KR" altLang="en-US" i="0">
                              <a:latin typeface="+mn-lt"/>
                            </a:rPr>
                            <m:t>1</m:t>
                          </m:r>
                        </m:num>
                        <m:den>
                          <m:r>
                            <a:rPr lang="ko-KR" altLang="en-US" i="1">
                              <a:latin typeface="+mn-lt"/>
                            </a:rPr>
                            <m:t>𝑇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ko-KR" altLang="en-US" i="1">
                              <a:latin typeface="+mn-lt"/>
                            </a:rPr>
                          </m:ctrlPr>
                        </m:naryPr>
                        <m:sub>
                          <m:r>
                            <a:rPr lang="ko-KR" altLang="en-US" i="1">
                              <a:latin typeface="+mn-lt"/>
                            </a:rPr>
                            <m:t>𝑡</m:t>
                          </m:r>
                          <m:r>
                            <a:rPr lang="ko-KR" altLang="en-US" i="0">
                              <a:latin typeface="+mn-lt"/>
                            </a:rPr>
                            <m:t>=1</m:t>
                          </m:r>
                        </m:sub>
                        <m:sup>
                          <m:r>
                            <a:rPr lang="ko-KR" altLang="en-US" i="1">
                              <a:latin typeface="+mn-lt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ko-KR" altLang="en-US" i="1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+mn-lt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ko-KR" altLang="en-US" i="1">
                                  <a:latin typeface="+mn-lt"/>
                                </a:rPr>
                                <m:t>𝑗</m:t>
                              </m:r>
                              <m:r>
                                <a:rPr lang="ko-KR" altLang="en-US" i="0">
                                  <a:latin typeface="+mn-lt"/>
                                </a:rPr>
                                <m:t>,</m:t>
                              </m:r>
                              <m:r>
                                <a:rPr lang="ko-KR" altLang="en-US" i="1">
                                  <a:latin typeface="+mn-lt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8A1E7C3-2B14-AACD-FBDB-BC42BFD0F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5940" y="2343723"/>
                <a:ext cx="2039006" cy="87120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그림 9">
            <a:extLst>
              <a:ext uri="{FF2B5EF4-FFF2-40B4-BE49-F238E27FC236}">
                <a16:creationId xmlns:a16="http://schemas.microsoft.com/office/drawing/2014/main" id="{5AA8D5C4-9471-C68A-A382-20E62D0AF1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716" t="14105" r="35725" b="21778"/>
          <a:stretch>
            <a:fillRect/>
          </a:stretch>
        </p:blipFill>
        <p:spPr>
          <a:xfrm>
            <a:off x="248264" y="2343723"/>
            <a:ext cx="2429962" cy="27746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표 12">
                <a:extLst>
                  <a:ext uri="{FF2B5EF4-FFF2-40B4-BE49-F238E27FC236}">
                    <a16:creationId xmlns:a16="http://schemas.microsoft.com/office/drawing/2014/main" id="{26C8B946-00B4-B718-5E30-2EC8411BE34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1297187"/>
                  </p:ext>
                </p:extLst>
              </p:nvPr>
            </p:nvGraphicFramePr>
            <p:xfrm>
              <a:off x="3208841" y="3477086"/>
              <a:ext cx="3554324" cy="170941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8581">
                      <a:extLst>
                        <a:ext uri="{9D8B030D-6E8A-4147-A177-3AD203B41FA5}">
                          <a16:colId xmlns:a16="http://schemas.microsoft.com/office/drawing/2014/main" val="22819146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42191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33274913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1487345133"/>
                        </a:ext>
                      </a:extLst>
                    </a:gridCol>
                  </a:tblGrid>
                  <a:tr h="27147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출력 뉴런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스파이크열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 횟수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발화율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5589092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,1,0,0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773677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,0,1,0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0.50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033725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,0,1,0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0.50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7138384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02134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altLang="ko-KR" sz="1100" i="0" smtClean="0">
                                    <a:latin typeface="Cambria Math" panose="02040503050406030204" pitchFamily="18" charset="0"/>
                                  </a:rPr>
                                  <m:t>,0,0,0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z="110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270606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표 12">
                <a:extLst>
                  <a:ext uri="{FF2B5EF4-FFF2-40B4-BE49-F238E27FC236}">
                    <a16:creationId xmlns:a16="http://schemas.microsoft.com/office/drawing/2014/main" id="{26C8B946-00B4-B718-5E30-2EC8411BE34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21297187"/>
                  </p:ext>
                </p:extLst>
              </p:nvPr>
            </p:nvGraphicFramePr>
            <p:xfrm>
              <a:off x="3208841" y="3477086"/>
              <a:ext cx="3554324" cy="170941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888581">
                      <a:extLst>
                        <a:ext uri="{9D8B030D-6E8A-4147-A177-3AD203B41FA5}">
                          <a16:colId xmlns:a16="http://schemas.microsoft.com/office/drawing/2014/main" val="22819146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4219191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2433274913"/>
                        </a:ext>
                      </a:extLst>
                    </a:gridCol>
                    <a:gridCol w="888581">
                      <a:extLst>
                        <a:ext uri="{9D8B030D-6E8A-4147-A177-3AD203B41FA5}">
                          <a16:colId xmlns:a16="http://schemas.microsoft.com/office/drawing/2014/main" val="1487345133"/>
                        </a:ext>
                      </a:extLst>
                    </a:gridCol>
                  </a:tblGrid>
                  <a:tr h="27147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출력 뉴런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스파이크열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 횟수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발화율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75589092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85" t="-100000" r="-203425" b="-4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685" t="-100000" r="-103425" b="-4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685" t="-100000" r="-3425" b="-4127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2773677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endParaRPr lang="ko-KR" altLang="en-US" sz="11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85" t="-200000" r="-203425" b="-3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685" t="-200000" r="-103425" b="-3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685" t="-200000" r="-3425" b="-3127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9033725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85" t="-300000" r="-203425" b="-2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685" t="-300000" r="-103425" b="-2127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685" t="-300000" r="-3425" b="-21276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47138384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685" t="-391667" r="-303425" b="-1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85" t="-391667" r="-203425" b="-1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685" t="-391667" r="-103425" b="-1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685" t="-391667" r="-3425" b="-1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19021347"/>
                      </a:ext>
                    </a:extLst>
                  </a:tr>
                  <a:tr h="287588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altLang="en-US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뉴런 </a:t>
                          </a:r>
                          <a:r>
                            <a:rPr lang="en-US" altLang="ko-KR" sz="1100" dirty="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endParaRPr lang="ko-KR" altLang="en-US" sz="1100" dirty="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685" t="-502128" r="-203425" b="-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00685" t="-502128" r="-103425" b="-106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0685" t="-502128" r="-3425" b="-106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0270606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F339CBDC-37C1-C3A7-6342-A5071225A525}"/>
              </a:ext>
            </a:extLst>
          </p:cNvPr>
          <p:cNvSpPr/>
          <p:nvPr/>
        </p:nvSpPr>
        <p:spPr>
          <a:xfrm>
            <a:off x="2728326" y="3581999"/>
            <a:ext cx="365760" cy="369332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7A87FC4-FC0E-BA3E-99E2-B46484E14139}"/>
                  </a:ext>
                </a:extLst>
              </p:cNvPr>
              <p:cNvSpPr txBox="1"/>
              <p:nvPr/>
            </p:nvSpPr>
            <p:spPr>
              <a:xfrm>
                <a:off x="7475483" y="3581999"/>
                <a:ext cx="2270234" cy="509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𝐺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ko-KR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sub>
                          </m:sSub>
                        </m:sub>
                      </m:sSub>
                      <m:r>
                        <a:rPr lang="ko-KR" altLang="en-US" i="0">
                          <a:solidFill>
                            <a:srgbClr val="FF0000"/>
                          </a:solidFill>
                          <a:latin typeface="+mn-lt"/>
                        </a:rPr>
                        <m:t>=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𝐺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ko-KR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sub>
                          </m:sSub>
                        </m:sub>
                        <m:sup>
                          <m:d>
                            <m:d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𝜇</m:t>
                              </m:r>
                            </m:e>
                          </m:d>
                        </m:sup>
                      </m:sSubSup>
                      <m:r>
                        <a:rPr lang="ko-KR" altLang="en-US" i="0">
                          <a:solidFill>
                            <a:srgbClr val="FF0000"/>
                          </a:solidFill>
                          <a:latin typeface="+mn-lt"/>
                        </a:rPr>
                        <m:t>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+mn-lt"/>
                            </a:rPr>
                            <m:t>𝐺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𝑓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ko-KR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sub>
                          </m:sSub>
                        </m:sub>
                        <m:sup>
                          <m:d>
                            <m:d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+mn-lt"/>
                                </a:rPr>
                                <m:t>𝜎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7A87FC4-FC0E-BA3E-99E2-B46484E14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5483" y="3581999"/>
                <a:ext cx="2270234" cy="509435"/>
              </a:xfrm>
              <a:prstGeom prst="rect">
                <a:avLst/>
              </a:prstGeom>
              <a:blipFill>
                <a:blip r:embed="rId5"/>
                <a:stretch>
                  <a:fillRect b="-481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DC7A47-AF28-49DC-60F0-FADE2D0B022C}"/>
                  </a:ext>
                </a:extLst>
              </p:cNvPr>
              <p:cNvSpPr txBox="1"/>
              <p:nvPr/>
            </p:nvSpPr>
            <p:spPr>
              <a:xfrm>
                <a:off x="7475483" y="4339715"/>
                <a:ext cx="1891862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𝐺</m:t>
                          </m:r>
                        </m:e>
                        <m:sub>
                          <m:sSub>
                            <m:sSubPr>
                              <m:ctrlPr>
                                <a:rPr lang="ko-KR" altLang="en-US" i="1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+mn-lt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ko-KR" altLang="en-US" i="1">
                                  <a:latin typeface="+mn-lt"/>
                                </a:rPr>
                                <m:t>𝑗</m:t>
                              </m:r>
                            </m:sub>
                          </m:sSub>
                        </m:sub>
                      </m:sSub>
                      <m:r>
                        <a:rPr lang="ko-KR" altLang="en-US" i="0">
                          <a:latin typeface="+mn-lt"/>
                        </a:rPr>
                        <m:t>×</m:t>
                      </m:r>
                      <m:f>
                        <m:fPr>
                          <m:ctrlPr>
                            <a:rPr lang="en-US" altLang="ko-KR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DC7A47-AF28-49DC-60F0-FADE2D0B0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5483" y="4339715"/>
                <a:ext cx="1891862" cy="6109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4300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48461-6926-7AD4-CA25-307C1EDF4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681148-8E06-BE9A-A181-757FF525A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/>
                <a:cs typeface="Pretendard" panose="02000503000000020004" pitchFamily="50" charset="-127"/>
              </a:rPr>
              <a:t>② </a:t>
            </a:r>
            <a:r>
              <a:rPr lang="ko-KR" altLang="ko-KR" dirty="0">
                <a:ea typeface="Pretendard" panose="02000503000000020004"/>
              </a:rPr>
              <a:t>적응형 순환 뉴런의 학습</a:t>
            </a:r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3CB49A1-7DEE-AF4F-AA02-50D287557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57" name="그림 56" descr="Frontiers | Direct training high-performance deep spiking neural networks:  a review of theories and methods">
            <a:extLst>
              <a:ext uri="{FF2B5EF4-FFF2-40B4-BE49-F238E27FC236}">
                <a16:creationId xmlns:a16="http://schemas.microsoft.com/office/drawing/2014/main" id="{0BDE2348-EEC7-22A7-EEFF-4D237B374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47" y="1681318"/>
            <a:ext cx="10551431" cy="41622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9A78D0-7128-0C0A-DE31-E9969CA56715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2-3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대리미분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과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STB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를 통해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연결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가중치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편향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ko-KR" b="1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임계값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en-US" b="1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조절값을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업데이트</a:t>
            </a:r>
          </a:p>
        </p:txBody>
      </p:sp>
    </p:spTree>
    <p:extLst>
      <p:ext uri="{BB962C8B-B14F-4D97-AF65-F5344CB8AC3E}">
        <p14:creationId xmlns:p14="http://schemas.microsoft.com/office/powerpoint/2010/main" val="866099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B640D-83C1-0FAA-0E16-229C4D2C6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9DA808-7C31-71EA-9EF8-82C52CDE1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rgbClr val="000000"/>
                </a:solidFill>
                <a:latin typeface="Pretendard" panose="02000503000000020004" pitchFamily="50" charset="-127"/>
                <a:ea typeface="Pretendard" panose="02000503000000020004"/>
                <a:cs typeface="Pretendard" panose="02000503000000020004" pitchFamily="50" charset="-127"/>
              </a:rPr>
              <a:t>② </a:t>
            </a:r>
            <a:r>
              <a:rPr lang="ko-KR" altLang="ko-KR" dirty="0">
                <a:ea typeface="Pretendard" panose="02000503000000020004"/>
              </a:rPr>
              <a:t>적응형 순환 뉴런의 학습</a:t>
            </a:r>
            <a:endParaRPr lang="en-US" altLang="ko-KR" dirty="0">
              <a:solidFill>
                <a:srgbClr val="000000"/>
              </a:solidFill>
              <a:latin typeface="Pretendard" panose="02000503000000020004" pitchFamily="50" charset="-127"/>
              <a:ea typeface="Pretendard" panose="02000503000000020004"/>
              <a:cs typeface="Pretendard" panose="0200050300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174AC2-E08B-AD3D-6CFD-490DB5381B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56" name="그림 55" descr="Frontiers | Spatio-Temporal Backpropagation for Training High-Performance  Spiking Neural Networks">
            <a:extLst>
              <a:ext uri="{FF2B5EF4-FFF2-40B4-BE49-F238E27FC236}">
                <a16:creationId xmlns:a16="http://schemas.microsoft.com/office/drawing/2014/main" id="{7C5FB9F5-F340-D3DA-368C-E7328E2C9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0" y="3834163"/>
            <a:ext cx="4385528" cy="2676227"/>
          </a:xfrm>
          <a:prstGeom prst="rect">
            <a:avLst/>
          </a:prstGeom>
        </p:spPr>
      </p:pic>
      <p:pic>
        <p:nvPicPr>
          <p:cNvPr id="75" name="그림 74">
            <a:extLst>
              <a:ext uri="{FF2B5EF4-FFF2-40B4-BE49-F238E27FC236}">
                <a16:creationId xmlns:a16="http://schemas.microsoft.com/office/drawing/2014/main" id="{87109B12-2275-D506-E86B-01B04106A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60" y="1533174"/>
            <a:ext cx="4126643" cy="2060420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53B737F6-78FA-2D4F-48F6-E0119D8560C2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2-3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대리미분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과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STB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P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를 통해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연결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가중치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편향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</a:t>
            </a:r>
            <a:r>
              <a:rPr lang="ko-KR" altLang="ko-KR" b="1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임계값</a:t>
            </a:r>
            <a:r>
              <a:rPr lang="en-US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en-US" b="1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조절값을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업데이트</a:t>
            </a:r>
          </a:p>
        </p:txBody>
      </p:sp>
      <p:grpSp>
        <p:nvGrpSpPr>
          <p:cNvPr id="78" name="그룹 77">
            <a:extLst>
              <a:ext uri="{FF2B5EF4-FFF2-40B4-BE49-F238E27FC236}">
                <a16:creationId xmlns:a16="http://schemas.microsoft.com/office/drawing/2014/main" id="{CCF7C9DE-A119-E9B1-FCD5-10B7E6E6AE80}"/>
              </a:ext>
            </a:extLst>
          </p:cNvPr>
          <p:cNvGrpSpPr/>
          <p:nvPr/>
        </p:nvGrpSpPr>
        <p:grpSpPr>
          <a:xfrm>
            <a:off x="5245829" y="2050650"/>
            <a:ext cx="6380114" cy="1244104"/>
            <a:chOff x="4293329" y="1382011"/>
            <a:chExt cx="6380114" cy="12441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0CCF6684-FC1D-744E-28E1-5F5091F6AB10}"/>
                    </a:ext>
                  </a:extLst>
                </p:cNvPr>
                <p:cNvSpPr txBox="1"/>
                <p:nvPr/>
              </p:nvSpPr>
              <p:spPr>
                <a:xfrm>
                  <a:off x="4293329" y="1587681"/>
                  <a:ext cx="6096000" cy="79496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𝜍</m:t>
                            </m:r>
                          </m:e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sSubSup>
                          <m:sSub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limLoc m:val="undOvr"/>
                            <m:supHide m:val="on"/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ko-K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𝑝𝑟𝑒</m:t>
                                </m:r>
                              </m:sub>
                              <m:sup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p>
                            </m:sSubSup>
                          </m:e>
                        </m:nary>
                        <m:sSubSup>
                          <m:sSub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bSup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limLoc m:val="undOvr"/>
                            <m:supHide m:val="on"/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ko-K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𝑐𝑢𝑟</m:t>
                                </m:r>
                              </m:sub>
                              <m:sup>
                                <m:r>
                                  <a:rPr lang="ko-KR" altLang="en-US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p>
                            </m:sSubSup>
                          </m:e>
                        </m:nary>
                        <m:sSubSup>
                          <m:sSubSupPr>
                            <m:ctrlP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ko-KR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ko-KR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ko-KR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>
                            <m:r>
                              <a:rPr lang="ko-KR" alt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0CCF6684-FC1D-744E-28E1-5F5091F6AB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3329" y="1587681"/>
                  <a:ext cx="6096000" cy="79496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6897ABF-E504-C4D7-51D6-888605FCDE02}"/>
                </a:ext>
              </a:extLst>
            </p:cNvPr>
            <p:cNvSpPr txBox="1"/>
            <p:nvPr/>
          </p:nvSpPr>
          <p:spPr>
            <a:xfrm>
              <a:off x="4819964" y="2334612"/>
              <a:ext cx="144227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기존 전류의 잔류</a:t>
              </a:r>
              <a:endParaRPr lang="ko-KR" altLang="en-US" dirty="0"/>
            </a:p>
          </p:txBody>
        </p:sp>
        <p:cxnSp>
          <p:nvCxnSpPr>
            <p:cNvPr id="81" name="직선 화살표 연결선 80">
              <a:extLst>
                <a:ext uri="{FF2B5EF4-FFF2-40B4-BE49-F238E27FC236}">
                  <a16:creationId xmlns:a16="http://schemas.microsoft.com/office/drawing/2014/main" id="{CA241CFA-3FE0-B8E0-F65C-F5AA1B1547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1102" y="2195398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E8E5F19-0674-09E4-5F47-70C50830AC64}"/>
                </a:ext>
              </a:extLst>
            </p:cNvPr>
            <p:cNvSpPr txBox="1"/>
            <p:nvPr/>
          </p:nvSpPr>
          <p:spPr>
            <a:xfrm>
              <a:off x="6151414" y="2334612"/>
              <a:ext cx="122062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이전 층의 입력</a:t>
              </a:r>
              <a:endParaRPr lang="ko-KR" altLang="en-US"/>
            </a:p>
          </p:txBody>
        </p:sp>
        <p:cxnSp>
          <p:nvCxnSpPr>
            <p:cNvPr id="83" name="직선 화살표 연결선 82">
              <a:extLst>
                <a:ext uri="{FF2B5EF4-FFF2-40B4-BE49-F238E27FC236}">
                  <a16:creationId xmlns:a16="http://schemas.microsoft.com/office/drawing/2014/main" id="{2119AB8A-2862-CBD9-FD6B-BD6451DF66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61726" y="2195398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0111377-4AD2-73AD-6A0F-6FC7B6EC1456}"/>
                </a:ext>
              </a:extLst>
            </p:cNvPr>
            <p:cNvSpPr txBox="1"/>
            <p:nvPr/>
          </p:nvSpPr>
          <p:spPr>
            <a:xfrm>
              <a:off x="8145842" y="2349116"/>
              <a:ext cx="122062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같은 층의 입력</a:t>
              </a:r>
              <a:endParaRPr lang="ko-KR" altLang="en-US"/>
            </a:p>
          </p:txBody>
        </p:sp>
        <p:cxnSp>
          <p:nvCxnSpPr>
            <p:cNvPr id="85" name="직선 화살표 연결선 84">
              <a:extLst>
                <a:ext uri="{FF2B5EF4-FFF2-40B4-BE49-F238E27FC236}">
                  <a16:creationId xmlns:a16="http://schemas.microsoft.com/office/drawing/2014/main" id="{99763C0D-2BE5-DBFD-A09B-82E02A1EBC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56154" y="2209902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18B1FA8-C10E-6151-64B6-C7C98A9F7020}"/>
                </a:ext>
              </a:extLst>
            </p:cNvPr>
            <p:cNvSpPr txBox="1"/>
            <p:nvPr/>
          </p:nvSpPr>
          <p:spPr>
            <a:xfrm>
              <a:off x="9328365" y="2334612"/>
              <a:ext cx="122062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편향</a:t>
              </a:r>
              <a:endParaRPr lang="ko-KR" altLang="en-US"/>
            </a:p>
          </p:txBody>
        </p:sp>
        <p:cxnSp>
          <p:nvCxnSpPr>
            <p:cNvPr id="87" name="직선 화살표 연결선 86">
              <a:extLst>
                <a:ext uri="{FF2B5EF4-FFF2-40B4-BE49-F238E27FC236}">
                  <a16:creationId xmlns:a16="http://schemas.microsoft.com/office/drawing/2014/main" id="{83BB2A56-2D9F-49F4-387E-D8F424AD27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38677" y="2195398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56E6091C-0377-C0C9-7AE0-9968A05AA20C}"/>
                </a:ext>
              </a:extLst>
            </p:cNvPr>
            <p:cNvSpPr/>
            <p:nvPr/>
          </p:nvSpPr>
          <p:spPr>
            <a:xfrm>
              <a:off x="4374772" y="1507991"/>
              <a:ext cx="6298671" cy="1098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A0D9980-765D-093C-80EF-71C49481ABC0}"/>
                </a:ext>
              </a:extLst>
            </p:cNvPr>
            <p:cNvSpPr txBox="1"/>
            <p:nvPr/>
          </p:nvSpPr>
          <p:spPr>
            <a:xfrm>
              <a:off x="6704594" y="1382011"/>
              <a:ext cx="975278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입력 전류</a:t>
              </a:r>
              <a:endParaRPr lang="ko-KR" altLang="en-US" dirty="0"/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2ABB0AB4-23EC-7423-67AD-F054B8E1FA4B}"/>
              </a:ext>
            </a:extLst>
          </p:cNvPr>
          <p:cNvGrpSpPr/>
          <p:nvPr/>
        </p:nvGrpSpPr>
        <p:grpSpPr>
          <a:xfrm>
            <a:off x="5327272" y="3323937"/>
            <a:ext cx="6298671" cy="1224635"/>
            <a:chOff x="4374772" y="2655298"/>
            <a:chExt cx="6298671" cy="1224635"/>
          </a:xfrm>
        </p:grpSpPr>
        <p:cxnSp>
          <p:nvCxnSpPr>
            <p:cNvPr id="91" name="직선 화살표 연결선 90">
              <a:extLst>
                <a:ext uri="{FF2B5EF4-FFF2-40B4-BE49-F238E27FC236}">
                  <a16:creationId xmlns:a16="http://schemas.microsoft.com/office/drawing/2014/main" id="{831D8457-1FEF-3187-C817-F302036504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3463221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7E077767-A6F7-A462-E2B4-8D88E023E2B0}"/>
                    </a:ext>
                  </a:extLst>
                </p:cNvPr>
                <p:cNvSpPr txBox="1"/>
                <p:nvPr/>
              </p:nvSpPr>
              <p:spPr>
                <a:xfrm>
                  <a:off x="4464580" y="3077868"/>
                  <a:ext cx="3262840" cy="4228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b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𝑈</m:t>
                            </m:r>
                          </m:e>
                          <m:sub>
                            <m:r>
                              <a:rPr lang="ko-KR" altLang="en-US" i="1">
                                <a:latin typeface="+mn-lt"/>
                              </a:rPr>
                              <m:t>𝑗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,</m:t>
                            </m:r>
                            <m:r>
                              <a:rPr lang="ko-KR" altLang="en-US" i="1">
                                <a:latin typeface="+mn-lt"/>
                              </a:rPr>
                              <m:t>𝑡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>
                                <a:latin typeface="+mn-lt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0">
                            <a:latin typeface="+mn-lt"/>
                          </a:rPr>
                          <m:t>=</m:t>
                        </m:r>
                        <m:sSup>
                          <m:s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𝜁</m:t>
                            </m:r>
                          </m:e>
                          <m:sup>
                            <m:r>
                              <a:rPr lang="ko-KR" altLang="en-US" i="0">
                                <a:latin typeface="+mn-lt"/>
                              </a:rPr>
                              <m:t>2</m:t>
                            </m:r>
                          </m:sup>
                        </m:sSup>
                        <m:sSubSup>
                          <m:sSub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b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𝑈</m:t>
                            </m:r>
                          </m:e>
                          <m:sub>
                            <m:r>
                              <a:rPr lang="ko-KR" altLang="en-US" i="1">
                                <a:latin typeface="+mn-lt"/>
                              </a:rPr>
                              <m:t>𝑗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,</m:t>
                            </m:r>
                            <m:r>
                              <a:rPr lang="ko-KR" altLang="en-US" i="1">
                                <a:latin typeface="+mn-lt"/>
                              </a:rPr>
                              <m:t>𝑡</m:t>
                            </m:r>
                          </m:sub>
                          <m:sup>
                            <m:r>
                              <a:rPr lang="ko-KR" altLang="en-US" i="1">
                                <a:latin typeface="+mn-lt"/>
                              </a:rPr>
                              <m:t>𝑙</m:t>
                            </m:r>
                          </m:sup>
                        </m:sSubSup>
                        <m:d>
                          <m:dPr>
                            <m:ctrlPr>
                              <a:rPr lang="ko-KR" altLang="en-US" i="0">
                                <a:latin typeface="+mn-lt"/>
                              </a:rPr>
                            </m:ctrlPr>
                          </m:dPr>
                          <m:e>
                            <m:r>
                              <a:rPr lang="ko-KR" altLang="en-US" i="0">
                                <a:latin typeface="+mn-lt"/>
                              </a:rPr>
                              <m:t>1−</m:t>
                            </m:r>
                            <m:sSubSup>
                              <m:sSubSupPr>
                                <m:ctrlPr>
                                  <a:rPr lang="ko-KR" altLang="en-US" i="1">
                                    <a:latin typeface="+mn-lt"/>
                                  </a:rPr>
                                </m:ctrlPr>
                              </m:sSubSupPr>
                              <m:e>
                                <m:r>
                                  <a:rPr lang="ko-KR" altLang="en-US" i="1">
                                    <a:latin typeface="+mn-lt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ko-KR" altLang="en-US" i="1">
                                    <a:latin typeface="+mn-lt"/>
                                  </a:rPr>
                                  <m:t>𝑗</m:t>
                                </m:r>
                                <m:r>
                                  <a:rPr lang="ko-KR" altLang="en-US" i="0">
                                    <a:latin typeface="+mn-lt"/>
                                  </a:rPr>
                                  <m:t>,</m:t>
                                </m:r>
                                <m:r>
                                  <a:rPr lang="ko-KR" altLang="en-US" i="1">
                                    <a:latin typeface="+mn-lt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lang="ko-KR" altLang="en-US" i="1">
                                    <a:latin typeface="+mn-lt"/>
                                  </a:rPr>
                                  <m:t>𝑙</m:t>
                                </m:r>
                              </m:sup>
                            </m:sSubSup>
                          </m:e>
                        </m:d>
                        <m:r>
                          <a:rPr lang="ko-KR" altLang="en-US" i="0">
                            <a:latin typeface="+mn-lt"/>
                          </a:rPr>
                          <m:t>+</m:t>
                        </m:r>
                        <m:sSubSup>
                          <m:sSub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b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𝐼</m:t>
                            </m:r>
                          </m:e>
                          <m:sub>
                            <m:r>
                              <a:rPr lang="ko-KR" altLang="en-US" i="1">
                                <a:latin typeface="+mn-lt"/>
                              </a:rPr>
                              <m:t>𝑗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,</m:t>
                            </m:r>
                            <m:r>
                              <a:rPr lang="ko-KR" altLang="en-US" i="1">
                                <a:latin typeface="+mn-lt"/>
                              </a:rPr>
                              <m:t>𝑡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>
                                <a:latin typeface="+mn-lt"/>
                              </a:rPr>
                              <m:t>𝑙</m:t>
                            </m:r>
                          </m:sup>
                        </m:sSubSup>
                      </m:oMath>
                    </m:oMathPara>
                  </a14:m>
                  <a:endParaRPr lang="ko-KR" altLang="en-US" dirty="0"/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7E077767-A6F7-A462-E2B4-8D88E023E2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4580" y="3077868"/>
                  <a:ext cx="3262840" cy="422873"/>
                </a:xfrm>
                <a:prstGeom prst="rect">
                  <a:avLst/>
                </a:prstGeom>
                <a:blipFill>
                  <a:blip r:embed="rId5"/>
                  <a:stretch>
                    <a:fillRect b="-5797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D4768AAD-1C78-19A0-74BF-9FF7BE249A17}"/>
                </a:ext>
              </a:extLst>
            </p:cNvPr>
            <p:cNvSpPr/>
            <p:nvPr/>
          </p:nvSpPr>
          <p:spPr>
            <a:xfrm>
              <a:off x="4374772" y="2781278"/>
              <a:ext cx="6298671" cy="1098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E7592B6-A10A-C498-4A44-FFAFB0FF256D}"/>
                </a:ext>
              </a:extLst>
            </p:cNvPr>
            <p:cNvSpPr txBox="1"/>
            <p:nvPr/>
          </p:nvSpPr>
          <p:spPr>
            <a:xfrm>
              <a:off x="6617509" y="2655298"/>
              <a:ext cx="1149448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신규 </a:t>
              </a:r>
              <a:r>
                <a:rPr lang="ko-KR" altLang="en-US" sz="1200" dirty="0" err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막전위</a:t>
              </a:r>
              <a:endParaRPr lang="ko-KR" altLang="en-US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8242C24-8FD8-277E-0346-AA6BD4CDB421}"/>
                </a:ext>
              </a:extLst>
            </p:cNvPr>
            <p:cNvSpPr txBox="1"/>
            <p:nvPr/>
          </p:nvSpPr>
          <p:spPr>
            <a:xfrm>
              <a:off x="5204460" y="3602934"/>
              <a:ext cx="17830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기존 막전위 잔류 여부</a:t>
              </a:r>
              <a:endParaRPr lang="ko-KR" alt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91FF922-44EB-93BB-C0BA-8BFCAE87EB0A}"/>
                </a:ext>
              </a:extLst>
            </p:cNvPr>
            <p:cNvSpPr txBox="1"/>
            <p:nvPr/>
          </p:nvSpPr>
          <p:spPr>
            <a:xfrm>
              <a:off x="6955544" y="3602934"/>
              <a:ext cx="96925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입력 전류</a:t>
              </a:r>
              <a:endParaRPr lang="ko-KR" altLang="en-US" dirty="0"/>
            </a:p>
          </p:txBody>
        </p:sp>
        <p:cxnSp>
          <p:nvCxnSpPr>
            <p:cNvPr id="97" name="직선 화살표 연결선 96">
              <a:extLst>
                <a:ext uri="{FF2B5EF4-FFF2-40B4-BE49-F238E27FC236}">
                  <a16:creationId xmlns:a16="http://schemas.microsoft.com/office/drawing/2014/main" id="{7BE47445-AC41-0DE6-C637-7CCB967D4A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72038" y="3463221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D26D1C86-EDB8-051C-6BFD-B24004E9958B}"/>
              </a:ext>
            </a:extLst>
          </p:cNvPr>
          <p:cNvGrpSpPr/>
          <p:nvPr/>
        </p:nvGrpSpPr>
        <p:grpSpPr>
          <a:xfrm>
            <a:off x="5327272" y="4650266"/>
            <a:ext cx="6298671" cy="1224136"/>
            <a:chOff x="4374772" y="3981627"/>
            <a:chExt cx="6298671" cy="12241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78B73211-B28D-FEE4-EDDE-BC376E9129C7}"/>
                    </a:ext>
                  </a:extLst>
                </p:cNvPr>
                <p:cNvSpPr txBox="1"/>
                <p:nvPr/>
              </p:nvSpPr>
              <p:spPr>
                <a:xfrm>
                  <a:off x="4374772" y="4414958"/>
                  <a:ext cx="2512380" cy="4228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ko-KR" altLang="en-US" i="1">
                                <a:latin typeface="+mn-lt"/>
                              </a:rPr>
                            </m:ctrlPr>
                          </m:sSubSupPr>
                          <m:e>
                            <m:r>
                              <a:rPr lang="ko-KR" altLang="en-US" i="1">
                                <a:latin typeface="+mn-lt"/>
                              </a:rPr>
                              <m:t>𝑆</m:t>
                            </m:r>
                          </m:e>
                          <m:sub>
                            <m:r>
                              <a:rPr lang="ko-KR" altLang="en-US" i="1">
                                <a:latin typeface="+mn-lt"/>
                              </a:rPr>
                              <m:t>𝑗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,</m:t>
                            </m:r>
                            <m:r>
                              <a:rPr lang="ko-KR" altLang="en-US" i="1">
                                <a:latin typeface="+mn-lt"/>
                              </a:rPr>
                              <m:t>𝑡</m:t>
                            </m:r>
                            <m:r>
                              <a:rPr lang="ko-KR" altLang="en-US" i="0">
                                <a:latin typeface="+mn-lt"/>
                              </a:rPr>
                              <m:t>+1</m:t>
                            </m:r>
                          </m:sub>
                          <m:sup>
                            <m:r>
                              <a:rPr lang="ko-KR" altLang="en-US" i="1">
                                <a:latin typeface="+mn-lt"/>
                              </a:rPr>
                              <m:t>𝑙</m:t>
                            </m:r>
                          </m:sup>
                        </m:sSubSup>
                        <m:r>
                          <a:rPr lang="ko-KR" altLang="en-US" i="0">
                            <a:latin typeface="+mn-lt"/>
                          </a:rPr>
                          <m:t>=</m:t>
                        </m:r>
                        <m:r>
                          <a:rPr lang="ko-KR" altLang="en-US" i="1">
                            <a:latin typeface="+mn-lt"/>
                          </a:rPr>
                          <m:t>𝐻</m:t>
                        </m:r>
                        <m:d>
                          <m:dPr>
                            <m:ctrlPr>
                              <a:rPr lang="ko-KR" alt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ko-KR" altLang="en-US" i="1">
                                    <a:latin typeface="+mn-lt"/>
                                  </a:rPr>
                                </m:ctrlPr>
                              </m:sSubSupPr>
                              <m:e>
                                <m:r>
                                  <a:rPr lang="ko-KR" altLang="en-US" i="1">
                                    <a:latin typeface="+mn-lt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ko-KR" altLang="en-US" i="1">
                                    <a:latin typeface="+mn-lt"/>
                                  </a:rPr>
                                  <m:t>𝑗</m:t>
                                </m:r>
                                <m:r>
                                  <a:rPr lang="ko-KR" altLang="en-US" i="0">
                                    <a:latin typeface="+mn-lt"/>
                                  </a:rPr>
                                  <m:t>,</m:t>
                                </m:r>
                                <m:r>
                                  <a:rPr lang="ko-KR" altLang="en-US" i="1">
                                    <a:latin typeface="+mn-lt"/>
                                  </a:rPr>
                                  <m:t>𝑡</m:t>
                                </m:r>
                                <m:r>
                                  <a:rPr lang="ko-KR" altLang="en-US" i="0">
                                    <a:latin typeface="+mn-lt"/>
                                  </a:rPr>
                                  <m:t>+1</m:t>
                                </m:r>
                              </m:sub>
                              <m:sup>
                                <m:r>
                                  <a:rPr lang="ko-KR" altLang="en-US" i="1">
                                    <a:latin typeface="+mn-lt"/>
                                  </a:rPr>
                                  <m:t>𝑙</m:t>
                                </m:r>
                              </m:sup>
                            </m:sSubSup>
                            <m:r>
                              <a:rPr lang="ko-KR" altLang="en-US" i="0">
                                <a:latin typeface="+mn-lt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ko-KR" altLang="en-US" i="1">
                                    <a:latin typeface="+mn-lt"/>
                                  </a:rPr>
                                </m:ctrlPr>
                              </m:sSupPr>
                              <m:e>
                                <m:r>
                                  <a:rPr lang="ko-KR" altLang="en-US" i="1">
                                    <a:latin typeface="+mn-lt"/>
                                  </a:rPr>
                                  <m:t>𝜎</m:t>
                                </m:r>
                              </m:e>
                              <m:sup>
                                <m:r>
                                  <a:rPr lang="ko-KR" altLang="en-US" i="1">
                                    <a:latin typeface="+mn-lt"/>
                                  </a:rPr>
                                  <m:t>𝑙</m:t>
                                </m:r>
                              </m:sup>
                            </m:sSup>
                          </m:e>
                        </m:d>
                      </m:oMath>
                    </m:oMathPara>
                  </a14:m>
                  <a:endParaRPr lang="ko-KR" altLang="en-US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78B73211-B28D-FEE4-EDDE-BC376E9129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4772" y="4414958"/>
                  <a:ext cx="2512380" cy="422873"/>
                </a:xfrm>
                <a:prstGeom prst="rect">
                  <a:avLst/>
                </a:prstGeom>
                <a:blipFill>
                  <a:blip r:embed="rId6"/>
                  <a:stretch>
                    <a:fillRect b="-5797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69A2D8E6-7D77-819B-0D3B-8106FDB8CB79}"/>
                    </a:ext>
                  </a:extLst>
                </p:cNvPr>
                <p:cNvSpPr txBox="1"/>
                <p:nvPr/>
              </p:nvSpPr>
              <p:spPr>
                <a:xfrm>
                  <a:off x="7714747" y="4417097"/>
                  <a:ext cx="2262582" cy="4049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ko-KR" altLang="ko-KR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ko-KR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ko-KR" altLang="ko-KR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p>
                        </m:sSup>
                        <m:r>
                          <a:rPr lang="ko-KR" altLang="ko-KR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ko-KR" altLang="ko-KR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ko-KR" altLang="ko-KR" i="0" smtClean="0">
                            <a:latin typeface="Cambria Math" panose="02040503050406030204" pitchFamily="18" charset="0"/>
                          </a:rPr>
                          <m:t> </m:t>
                        </m:r>
                        <m:func>
                          <m:funcPr>
                            <m:ctrlPr>
                              <a:rPr lang="ko-KR" altLang="ko-KR" i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ko-KR" altLang="ko-KR" i="0" smtClean="0">
                                <a:latin typeface="Cambria Math" panose="02040503050406030204" pitchFamily="18" charset="0"/>
                              </a:rPr>
                              <m:t>sigmoid</m:t>
                            </m:r>
                          </m:fName>
                          <m:e>
                            <m:d>
                              <m:dPr>
                                <m:ctrlPr>
                                  <a:rPr lang="ko-KR" altLang="ko-KR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ko-KR" altLang="ko-KR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ko-KR" altLang="ko-KR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𝜗</m:t>
                                    </m:r>
                                  </m:e>
                                  <m:sup>
                                    <m:r>
                                      <a:rPr lang="ko-KR" altLang="ko-KR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p>
                              </m:e>
                            </m:d>
                          </m:e>
                        </m:func>
                      </m:oMath>
                    </m:oMathPara>
                  </a14:m>
                  <a:endParaRPr lang="ko-KR" altLang="ko-KR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69A2D8E6-7D77-819B-0D3B-8106FDB8CB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4747" y="4417097"/>
                  <a:ext cx="2262582" cy="404983"/>
                </a:xfrm>
                <a:prstGeom prst="rect">
                  <a:avLst/>
                </a:prstGeom>
                <a:blipFill>
                  <a:blip r:embed="rId7"/>
                  <a:stretch>
                    <a:fillRect b="-8955"/>
                  </a:stretch>
                </a:blipFill>
              </p:spPr>
              <p:txBody>
                <a:bodyPr/>
                <a:lstStyle/>
                <a:p>
                  <a:r>
                    <a:rPr lang="ko-KR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0052BB0F-524C-090F-0F92-A13612A03C69}"/>
                </a:ext>
              </a:extLst>
            </p:cNvPr>
            <p:cNvSpPr/>
            <p:nvPr/>
          </p:nvSpPr>
          <p:spPr>
            <a:xfrm>
              <a:off x="4385240" y="4107607"/>
              <a:ext cx="6288203" cy="1098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453CFA0-848D-5D3D-A470-58E72E9F7C69}"/>
                </a:ext>
              </a:extLst>
            </p:cNvPr>
            <p:cNvSpPr txBox="1"/>
            <p:nvPr/>
          </p:nvSpPr>
          <p:spPr>
            <a:xfrm>
              <a:off x="6695944" y="3981627"/>
              <a:ext cx="983928" cy="2769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발화 여부 </a:t>
              </a:r>
              <a:endParaRPr lang="ko-KR" altLang="en-US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70E4195-536B-169B-2896-05085BD1C8F8}"/>
                </a:ext>
              </a:extLst>
            </p:cNvPr>
            <p:cNvSpPr txBox="1"/>
            <p:nvPr/>
          </p:nvSpPr>
          <p:spPr>
            <a:xfrm>
              <a:off x="4881763" y="4901033"/>
              <a:ext cx="2351793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막전위가 발화 </a:t>
              </a:r>
              <a:r>
                <a:rPr lang="ko-KR" altLang="en-US" sz="1200" dirty="0" err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임계값을</a:t>
              </a:r>
              <a:r>
                <a:rPr lang="ko-KR" altLang="en-US" sz="1200" dirty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넘는가</a:t>
              </a:r>
              <a:endParaRPr lang="ko-KR" altLang="en-US" dirty="0"/>
            </a:p>
          </p:txBody>
        </p:sp>
        <p:cxnSp>
          <p:nvCxnSpPr>
            <p:cNvPr id="104" name="직선 화살표 연결선 103">
              <a:extLst>
                <a:ext uri="{FF2B5EF4-FFF2-40B4-BE49-F238E27FC236}">
                  <a16:creationId xmlns:a16="http://schemas.microsoft.com/office/drawing/2014/main" id="{0347BE4F-4E2B-EB60-70BF-1ADE3F2B40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5612" y="4761320"/>
              <a:ext cx="0" cy="1434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7148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EC948-8180-CE34-E4A9-18006A4B4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4A9BB9-9EE2-0941-0419-415E43125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③ ANN 가치망을 통한 행동 평가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98F89C65-709F-0EFF-2761-77419F1563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3089674"/>
                  </p:ext>
                </p:extLst>
              </p:nvPr>
            </p:nvGraphicFramePr>
            <p:xfrm>
              <a:off x="5506064" y="1847215"/>
              <a:ext cx="6369300" cy="1676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999833">
                      <a:extLst>
                        <a:ext uri="{9D8B030D-6E8A-4147-A177-3AD203B41FA5}">
                          <a16:colId xmlns:a16="http://schemas.microsoft.com/office/drawing/2014/main" val="270621034"/>
                        </a:ext>
                      </a:extLst>
                    </a:gridCol>
                    <a:gridCol w="5369467">
                      <a:extLst>
                        <a:ext uri="{9D8B030D-6E8A-4147-A177-3AD203B41FA5}">
                          <a16:colId xmlns:a16="http://schemas.microsoft.com/office/drawing/2014/main" val="99311534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BETM의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ANN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가치망</a:t>
                          </a:r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8822437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입력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전체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AUV의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관측 정보 </a:t>
                          </a:r>
                          <a14:m>
                            <m:oMath xmlns:m="http://schemas.openxmlformats.org/officeDocument/2006/math">
                              <m:r>
                                <a:rPr lang="ko-KR" altLang="en-US" sz="1600" b="1" dirty="0" smtClean="0">
                                  <a:latin typeface="Cambria Math" panose="02040503050406030204" pitchFamily="18" charset="0"/>
                                </a:rPr>
                                <m:t>𝐎</m:t>
                              </m:r>
                              <m:r>
                                <a:rPr lang="en-US" altLang="ko-KR" sz="1600" b="0" i="0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oMath>
                          </a14:m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:r>
                            <a:rPr lang="en-US" alt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SNN</a:t>
                          </a:r>
                          <a:r>
                            <a:rPr lang="ko-KR" altLang="en-US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선택 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행동 </a:t>
                          </a:r>
                          <a14:m>
                            <m:oMath xmlns:m="http://schemas.openxmlformats.org/officeDocument/2006/math">
                              <m:r>
                                <a:rPr lang="ko-KR" altLang="en-US" sz="1600" b="1" dirty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oMath>
                          </a14:m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65145235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뉴런 120개·50개의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은닉층</a:t>
                          </a:r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7219514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출력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AUV </a:t>
                          </a:r>
                          <a14:m>
                            <m:oMath xmlns:m="http://schemas.openxmlformats.org/officeDocument/2006/math">
                              <m:r>
                                <a:rPr lang="ko-KR" altLang="en-US" sz="160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oMath>
                          </a14:m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의 행동 가치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ko-KR" altLang="en-US" sz="16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600" i="1" dirty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ko-KR" altLang="en-US" sz="16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sz="1600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sz="1600" b="1" i="0" dirty="0">
                                      <a:latin typeface="Cambria Math" panose="02040503050406030204" pitchFamily="18" charset="0"/>
                                    </a:rPr>
                                    <m:t>𝐎</m:t>
                                  </m:r>
                                  <m:r>
                                    <a:rPr lang="en-US" altLang="ko-KR" sz="1600" b="0" i="0" dirty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sz="1600" b="1" i="0" dirty="0">
                                      <a:latin typeface="Cambria Math" panose="02040503050406030204" pitchFamily="18" charset="0"/>
                                    </a:rPr>
                                    <m:t>𝐀</m:t>
                                  </m:r>
                                </m:e>
                              </m:d>
                            </m:oMath>
                          </a14:m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6288393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역할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정책망이 더 높은 가치를 갖는 행동을 생성하도록 학습 신호 제공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325708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98F89C65-709F-0EFF-2761-77419F1563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3089674"/>
                  </p:ext>
                </p:extLst>
              </p:nvPr>
            </p:nvGraphicFramePr>
            <p:xfrm>
              <a:off x="5506064" y="1847215"/>
              <a:ext cx="6369300" cy="16764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999833">
                      <a:extLst>
                        <a:ext uri="{9D8B030D-6E8A-4147-A177-3AD203B41FA5}">
                          <a16:colId xmlns:a16="http://schemas.microsoft.com/office/drawing/2014/main" val="270621034"/>
                        </a:ext>
                      </a:extLst>
                    </a:gridCol>
                    <a:gridCol w="5369467">
                      <a:extLst>
                        <a:ext uri="{9D8B030D-6E8A-4147-A177-3AD203B41FA5}">
                          <a16:colId xmlns:a16="http://schemas.microsoft.com/office/drawing/2014/main" val="993115349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BETM의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ANN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가치망</a:t>
                          </a:r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8822437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입력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707" t="-105455" r="-227" b="-3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514523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뉴런 120개·50개의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은닉층</a:t>
                          </a:r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7219514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출력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707" t="-307273" r="-227" b="-1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2883933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역할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정책망이 더 높은 가치를 갖는 행동을 생성하도록 학습 신호 제공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3257082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그림 4">
            <a:extLst>
              <a:ext uri="{FF2B5EF4-FFF2-40B4-BE49-F238E27FC236}">
                <a16:creationId xmlns:a16="http://schemas.microsoft.com/office/drawing/2014/main" id="{4403D8A0-81C2-5BD1-5FB1-6454F65B9C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894" t="32135" r="27470" b="1334"/>
          <a:stretch>
            <a:fillRect/>
          </a:stretch>
        </p:blipFill>
        <p:spPr>
          <a:xfrm>
            <a:off x="248264" y="1840796"/>
            <a:ext cx="5041860" cy="4528458"/>
          </a:xfrm>
          <a:prstGeom prst="rect">
            <a:avLst/>
          </a:prstGeom>
        </p:spPr>
      </p:pic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A702C705-75B4-C0F9-92B9-2DE3A1E4D970}"/>
              </a:ext>
            </a:extLst>
          </p:cNvPr>
          <p:cNvSpPr/>
          <p:nvPr/>
        </p:nvSpPr>
        <p:spPr>
          <a:xfrm>
            <a:off x="771524" y="4685112"/>
            <a:ext cx="4238625" cy="1607503"/>
          </a:xfrm>
          <a:prstGeom prst="roundRect">
            <a:avLst>
              <a:gd name="adj" fmla="val 8351"/>
            </a:avLst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표 13">
                <a:extLst>
                  <a:ext uri="{FF2B5EF4-FFF2-40B4-BE49-F238E27FC236}">
                    <a16:creationId xmlns:a16="http://schemas.microsoft.com/office/drawing/2014/main" id="{A2B4185E-B3EF-C180-BF6E-81AA3AFC6E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382112"/>
                  </p:ext>
                </p:extLst>
              </p:nvPr>
            </p:nvGraphicFramePr>
            <p:xfrm>
              <a:off x="5508375" y="3857375"/>
              <a:ext cx="6416311" cy="2292966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016599">
                      <a:extLst>
                        <a:ext uri="{9D8B030D-6E8A-4147-A177-3AD203B41FA5}">
                          <a16:colId xmlns:a16="http://schemas.microsoft.com/office/drawing/2014/main" val="3878778365"/>
                        </a:ext>
                      </a:extLst>
                    </a:gridCol>
                    <a:gridCol w="5399712">
                      <a:extLst>
                        <a:ext uri="{9D8B030D-6E8A-4147-A177-3AD203B41FA5}">
                          <a16:colId xmlns:a16="http://schemas.microsoft.com/office/drawing/2014/main" val="1844141494"/>
                        </a:ext>
                      </a:extLst>
                    </a:gridCol>
                  </a:tblGrid>
                  <a:tr h="24035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BETM의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타깃 ANN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가치망</a:t>
                          </a:r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34611156"/>
                      </a:ext>
                    </a:extLst>
                  </a:tr>
                  <a:tr h="600891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입력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전체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AUV의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다음 관측 정보 </a:t>
                          </a:r>
                          <a14:m>
                            <m:oMath xmlns:m="http://schemas.openxmlformats.org/officeDocument/2006/math">
                              <m:r>
                                <a:rPr lang="ko-KR" altLang="en-US" sz="1600" b="1" dirty="0" smtClean="0">
                                  <a:latin typeface="Cambria Math" panose="02040503050406030204" pitchFamily="18" charset="0"/>
                                </a:rPr>
                                <m:t>𝐎</m:t>
                              </m:r>
                              <m:r>
                                <a:rPr lang="en-US" altLang="ko-KR" sz="1600" b="0" i="0" dirty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:r>
                            <a:rPr lang="en-US" alt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,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:endParaRPr lang="en-US" alt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  <a:p>
                          <a:pPr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해당 관측에서 SNN 정책망이 선택한 행동 </a:t>
                          </a:r>
                          <a14:m>
                            <m:oMath xmlns:m="http://schemas.openxmlformats.org/officeDocument/2006/math">
                              <m:r>
                                <a:rPr lang="ko-KR" altLang="en-US" sz="1600" b="1" dirty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  <m:r>
                                <a:rPr lang="en-US" altLang="ko-KR" sz="1600" b="0" i="0" dirty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oMath>
                          </a14:m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64392878"/>
                      </a:ext>
                    </a:extLst>
                  </a:tr>
                  <a:tr h="240357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뉴런 120개·50개의 은닉층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47930434"/>
                      </a:ext>
                    </a:extLst>
                  </a:tr>
                  <a:tr h="600891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출력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AUV </a:t>
                          </a:r>
                          <a14:m>
                            <m:oMath xmlns:m="http://schemas.openxmlformats.org/officeDocument/2006/math">
                              <m:r>
                                <a:rPr lang="ko-KR" altLang="en-US" sz="160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oMath>
                          </a14:m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의 다음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관측·행동에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대한 행동 가치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ko-KR" altLang="en-US" sz="16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sz="1600" i="1" dirty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ko-KR" altLang="en-US" sz="16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en-US" altLang="ko-KR" sz="1600" i="0" dirty="0">
                                      <a:latin typeface="Cambria Math" panose="02040503050406030204" pitchFamily="18" charset="0"/>
                                    </a:rPr>
                                    <m:t>target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ko-KR" altLang="en-US" sz="1600" b="1" i="0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sz="1600" b="1" i="0" dirty="0">
                                      <a:latin typeface="Cambria Math" panose="02040503050406030204" pitchFamily="18" charset="0"/>
                                    </a:rPr>
                                    <m:t>𝐎</m:t>
                                  </m:r>
                                  <m:r>
                                    <a:rPr lang="en-US" altLang="ko-KR" sz="1600" b="0" i="0" dirty="0">
                                      <a:latin typeface="Cambria Math" panose="02040503050406030204" pitchFamily="18" charset="0"/>
                                    </a:rPr>
                                    <m:t>′,</m:t>
                                  </m:r>
                                  <m:r>
                                    <a:rPr lang="ko-KR" altLang="en-US" sz="1600" b="1" i="0" dirty="0">
                                      <a:latin typeface="Cambria Math" panose="02040503050406030204" pitchFamily="18" charset="0"/>
                                    </a:rPr>
                                    <m:t>𝐀</m:t>
                                  </m:r>
                                  <m:r>
                                    <a:rPr lang="en-US" altLang="ko-KR" sz="1600" b="0" i="0" dirty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oMath>
                          </a14:m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07541098"/>
                      </a:ext>
                    </a:extLst>
                  </a:tr>
                  <a:tr h="42062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역할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온라인 가치망의 학습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목표값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ko-KR" altLang="en-US" sz="16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6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ko-KR" altLang="en-US" sz="16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oMath>
                          </a14:m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계산에 필요한 행동 가치 제공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6722178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표 13">
                <a:extLst>
                  <a:ext uri="{FF2B5EF4-FFF2-40B4-BE49-F238E27FC236}">
                    <a16:creationId xmlns:a16="http://schemas.microsoft.com/office/drawing/2014/main" id="{A2B4185E-B3EF-C180-BF6E-81AA3AFC6E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5382112"/>
                  </p:ext>
                </p:extLst>
              </p:nvPr>
            </p:nvGraphicFramePr>
            <p:xfrm>
              <a:off x="5508375" y="3857375"/>
              <a:ext cx="6416311" cy="2292966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016599">
                      <a:extLst>
                        <a:ext uri="{9D8B030D-6E8A-4147-A177-3AD203B41FA5}">
                          <a16:colId xmlns:a16="http://schemas.microsoft.com/office/drawing/2014/main" val="3878778365"/>
                        </a:ext>
                      </a:extLst>
                    </a:gridCol>
                    <a:gridCol w="5399712">
                      <a:extLst>
                        <a:ext uri="{9D8B030D-6E8A-4147-A177-3AD203B41FA5}">
                          <a16:colId xmlns:a16="http://schemas.microsoft.com/office/drawing/2014/main" val="1844141494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BETM의</a:t>
                          </a: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 타깃 ANN </a:t>
                          </a:r>
                          <a:r>
                            <a:rPr lang="ko-KR" sz="1600" dirty="0" err="1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가치망</a:t>
                          </a:r>
                          <a:endParaRPr lang="ko-KR" sz="1600" dirty="0">
                            <a:latin typeface="Pretendard" panose="02000503000000020004" pitchFamily="2" charset="-127"/>
                            <a:ea typeface="Pretendard" panose="02000503000000020004" pitchFamily="2" charset="-127"/>
                            <a:cs typeface="Pretendard" panose="02000503000000020004" pitchFamily="2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34611156"/>
                      </a:ext>
                    </a:extLst>
                  </a:tr>
                  <a:tr h="600891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입력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940" t="-57576" r="-225" b="-2313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4392878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구조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ko-KR" sz="160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뉴런 120개·50개의 은닉층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47930434"/>
                      </a:ext>
                    </a:extLst>
                  </a:tr>
                  <a:tr h="600891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출력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940" t="-213131" r="-225" b="-7575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7541098"/>
                      </a:ext>
                    </a:extLst>
                  </a:tr>
                  <a:tr h="42062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600" dirty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a:t>역할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8940" t="-449275" r="-225" b="-86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221789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465BAA3A-A936-0681-5145-3426FF5F3B77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3-1 </a:t>
            </a:r>
            <a:r>
              <a:rPr lang="ko-KR" altLang="ko-KR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AUV마다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두 개의 가치망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과 두 개의 </a:t>
            </a:r>
            <a:r>
              <a:rPr lang="ko-KR" altLang="en-US" b="1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타겟망</a:t>
            </a:r>
            <a:r>
              <a:rPr lang="ko-KR" altLang="ko-KR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을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사용하고, </a:t>
            </a:r>
            <a:r>
              <a:rPr lang="ko-KR" altLang="en-US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각각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ko-KR" b="1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평가값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중 작은 값을 반영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해 과대평가를 줄</a:t>
            </a:r>
            <a:r>
              <a:rPr lang="ko-KR" altLang="en-US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임</a:t>
            </a:r>
            <a:endParaRPr lang="ko-KR" altLang="en-US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276EAB89-FD1B-9800-5B76-C05239461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097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CB61D-B8C0-36FE-AD3B-D2AB55827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DE81DB-B71A-E018-7A76-E633C15FB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③ ANN 가치망을 통한 행동 평가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0E729F-08AE-B7CE-DA3A-62DD5ED18F04}"/>
                  </a:ext>
                </a:extLst>
              </p:cNvPr>
              <p:cNvSpPr txBox="1"/>
              <p:nvPr/>
            </p:nvSpPr>
            <p:spPr>
              <a:xfrm>
                <a:off x="372089" y="2011077"/>
                <a:ext cx="6096000" cy="5934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𝑦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𝑖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𝑟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𝑖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𝛾</m:t>
                          </m:r>
                        </m:e>
                        <m:sub>
                          <m:r>
                            <a:rPr lang="ko-KR" altLang="en-US" i="0">
                              <a:latin typeface="+mn-lt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ko-KR" altLang="en-US" i="0">
                                      <a:latin typeface="+mn-lt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+mn-lt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ko-KR" altLang="en-US" i="1">
                                      <a:latin typeface="+mn-lt"/>
                                    </a:rPr>
                                    <m:t>𝑘</m:t>
                                  </m:r>
                                  <m:r>
                                    <a:rPr lang="ko-KR" altLang="en-US" i="0">
                                      <a:latin typeface="+mn-lt"/>
                                    </a:rPr>
                                    <m:t>∈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ko-KR" altLang="en-US" i="0">
                                          <a:latin typeface="+mn-lt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0">
                                          <a:latin typeface="+mn-lt"/>
                                        </a:rPr>
                                        <m:t>1,2</m:t>
                                      </m:r>
                                    </m:e>
                                  </m:d>
                                </m:lim>
                              </m:limLow>
                            </m:fName>
                            <m:e>
                              <m:sSubSup>
                                <m:sSubSupPr>
                                  <m:ctrlPr>
                                    <a:rPr lang="ko-KR" altLang="en-US" i="1">
                                      <a:latin typeface="+mn-lt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i="1">
                                      <a:latin typeface="+mn-lt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ko-KR" altLang="en-US" i="1">
                                      <a:latin typeface="+mn-lt"/>
                                    </a:rPr>
                                    <m:t>𝑖</m:t>
                                  </m:r>
                                  <m:r>
                                    <a:rPr lang="ko-KR" altLang="en-US" i="0">
                                      <a:latin typeface="+mn-lt"/>
                                    </a:rPr>
                                    <m:t>,</m:t>
                                  </m:r>
                                  <m:r>
                                    <a:rPr lang="ko-KR" altLang="en-US" i="1">
                                      <a:latin typeface="+mn-lt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+mn-lt"/>
                                    </a:rPr>
                                    <m:t>target</m:t>
                                  </m:r>
                                </m:sup>
                              </m:sSubSup>
                            </m:e>
                          </m:func>
                          <m:d>
                            <m:dPr>
                              <m:ctrlPr>
                                <a:rPr lang="ko-KR" altLang="en-US" b="1" i="0">
                                  <a:latin typeface="+mn-lt"/>
                                </a:rPr>
                              </m:ctrlPr>
                            </m:dPr>
                            <m:e>
                              <m:r>
                                <a:rPr lang="ko-KR" altLang="en-US" b="1" i="0">
                                  <a:latin typeface="+mn-lt"/>
                                </a:rPr>
                                <m:t>𝐎</m:t>
                              </m:r>
                              <m:r>
                                <a:rPr lang="ko-KR" altLang="en-US" b="0" i="0">
                                  <a:latin typeface="+mn-lt"/>
                                </a:rPr>
                                <m:t>′,</m:t>
                              </m:r>
                              <m:r>
                                <a:rPr lang="ko-KR" altLang="en-US" b="1" i="0">
                                  <a:latin typeface="+mn-lt"/>
                                </a:rPr>
                                <m:t>𝐀</m:t>
                              </m:r>
                              <m:r>
                                <a:rPr lang="ko-KR" altLang="en-US" b="0" i="0">
                                  <a:latin typeface="+mn-lt"/>
                                </a:rPr>
                                <m:t>′</m:t>
                              </m:r>
                            </m:e>
                          </m:d>
                          <m:r>
                            <a:rPr lang="ko-KR" altLang="en-US" b="0" i="0">
                              <a:latin typeface="+mn-lt"/>
                            </a:rPr>
                            <m:t>−</m:t>
                          </m:r>
                          <m:sSub>
                            <m:sSubPr>
                              <m:ctrlPr>
                                <a:rPr lang="ko-KR" altLang="en-US" b="0" i="1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+mn-lt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+mn-lt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ko-KR" altLang="en-US" b="0" i="0">
                                      <a:latin typeface="+mn-lt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+mn-lt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ko-KR" altLang="en-US" b="0" i="1">
                                      <a:latin typeface="+mn-lt"/>
                                    </a:rPr>
                                    <m:t>𝜋</m:t>
                                  </m:r>
                                </m:e>
                              </m:func>
                            </m:e>
                            <m:sub>
                              <m:r>
                                <a:rPr lang="ko-KR" altLang="en-US" b="0" i="1">
                                  <a:latin typeface="+mn-lt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ko-KR" alt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ko-KR" altLang="en-US" b="1" i="0">
                                      <a:latin typeface="+mn-lt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+mn-lt"/>
                                    </a:rPr>
                                    <m:t>𝐚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+mn-lt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+mn-lt"/>
                                </a:rPr>
                                <m:t>′∣</m:t>
                              </m:r>
                              <m:sSub>
                                <m:sSubPr>
                                  <m:ctrlPr>
                                    <a:rPr lang="ko-KR" altLang="en-US" b="1" i="0">
                                      <a:latin typeface="+mn-lt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0">
                                      <a:latin typeface="+mn-lt"/>
                                    </a:rPr>
                                    <m:t>𝐨</m:t>
                                  </m:r>
                                </m:e>
                                <m:sub>
                                  <m:r>
                                    <a:rPr lang="ko-KR" altLang="en-US" b="0" i="1">
                                      <a:latin typeface="+mn-lt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ko-KR" altLang="en-US" b="0" i="0">
                                  <a:latin typeface="+mn-lt"/>
                                </a:rPr>
                                <m:t>′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0E729F-08AE-B7CE-DA3A-62DD5ED18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89" y="2011077"/>
                <a:ext cx="6096000" cy="5934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B371D4E-69CB-F945-BDD1-F8D86892337D}"/>
                  </a:ext>
                </a:extLst>
              </p:cNvPr>
              <p:cNvSpPr txBox="1"/>
              <p:nvPr/>
            </p:nvSpPr>
            <p:spPr>
              <a:xfrm>
                <a:off x="248264" y="5655430"/>
                <a:ext cx="11395169" cy="10299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행동의 결과로 AUV </a:t>
                </a:r>
                <a14:m>
                  <m:oMath xmlns:m="http://schemas.openxmlformats.org/officeDocument/2006/math">
                    <m:r>
                      <a:rPr lang="ko-KR" altLang="ko-KR" sz="12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가 받은 보상</a:t>
                </a:r>
                <a:r>
                  <a:rPr lang="ko-KR" altLang="en-US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    </a:t>
                </a:r>
                <a14:m>
                  <m:oMath xmlns:m="http://schemas.openxmlformats.org/officeDocument/2006/math">
                    <m:r>
                      <a:rPr lang="ko-KR" altLang="en-US" sz="1200" b="1" dirty="0" smtClean="0">
                        <a:latin typeface="Cambria Math" panose="02040503050406030204" pitchFamily="18" charset="0"/>
                      </a:rPr>
                      <m:t>𝐎</m:t>
                    </m:r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행동을 실행하기 전, 전체 </a:t>
                </a:r>
                <a:r>
                  <a:rPr lang="ko-KR" altLang="ko-KR" sz="1200" dirty="0" err="1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AUV의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관측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 </a:t>
                </a:r>
                <a14:m>
                  <m:oMath xmlns:m="http://schemas.openxmlformats.org/officeDocument/2006/math">
                    <m:r>
                      <a:rPr lang="en-US" altLang="ko-KR" sz="1200" b="1" dirty="0" smtClean="0">
                        <a:latin typeface="Cambria Math" panose="02040503050406030204" pitchFamily="18" charset="0"/>
                      </a:rPr>
                      <m:t>𝐀</m:t>
                    </m:r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전체 </a:t>
                </a:r>
                <a:r>
                  <a:rPr lang="ko-KR" altLang="ko-KR" sz="1200" dirty="0" err="1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AUV가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실행한 행동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   </a:t>
                </a:r>
                <a14:m>
                  <m:oMath xmlns:m="http://schemas.openxmlformats.org/officeDocument/2006/math">
                    <m:r>
                      <a:rPr lang="ko-KR" altLang="ko-KR" sz="1200" b="1" i="1" smtClean="0">
                        <a:latin typeface="Cambria Math" panose="02040503050406030204" pitchFamily="18" charset="0"/>
                      </a:rPr>
                      <m:t>𝐎</m:t>
                    </m:r>
                    <m:r>
                      <a:rPr lang="ko-KR" altLang="ko-KR" sz="1200" b="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행동을 실행한 뒤의 전체 AUV 관측</a:t>
                </a:r>
                <a:endParaRPr lang="en-US" altLang="ko-KR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  <a:p>
                <a:pPr lvl="0"/>
                <a:endParaRPr lang="en-US" altLang="ko-KR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ko-KR" altLang="ko-KR" sz="1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ko-KR" altLang="ko-KR" sz="1200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ko-KR" altLang="ko-KR" sz="1200" b="1" i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ko-KR" sz="1200" b="1" i="0" dirty="0">
                                <a:latin typeface="Cambria Math" panose="02040503050406030204" pitchFamily="18" charset="0"/>
                              </a:rPr>
                              <m:t>𝐚</m:t>
                            </m:r>
                          </m:e>
                          <m:sub>
                            <m:r>
                              <a:rPr lang="ko-KR" altLang="ko-KR" sz="1200" b="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ko-KR" altLang="ko-KR" sz="1200" b="0" i="0" dirty="0">
                            <a:latin typeface="Cambria Math" panose="02040503050406030204" pitchFamily="18" charset="0"/>
                          </a:rPr>
                          <m:t>′∣</m:t>
                        </m:r>
                        <m:sSub>
                          <m:sSubPr>
                            <m:ctrlPr>
                              <a:rPr lang="ko-KR" altLang="ko-KR" sz="1200" b="1" i="0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ko-KR" sz="1200" b="1" i="0" dirty="0">
                                <a:latin typeface="Cambria Math" panose="02040503050406030204" pitchFamily="18" charset="0"/>
                              </a:rPr>
                              <m:t>𝐨</m:t>
                            </m:r>
                          </m:e>
                          <m:sub>
                            <m:r>
                              <a:rPr lang="ko-KR" altLang="ko-KR" sz="1200" b="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ko-KR" altLang="ko-KR" sz="1200" b="0" i="0" dirty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다음 관측에서 샘플링한 행동의 </a:t>
                </a:r>
                <a:r>
                  <a:rPr lang="ko-KR" altLang="ko-KR" sz="1200" b="1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확률밀도</a:t>
                </a:r>
                <a:r>
                  <a:rPr lang="en-US" altLang="ko-KR" sz="1200" b="1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ko-KR" sz="1200" i="1" dirty="0" err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ko-KR" sz="1200" i="1" dirty="0" err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ko-KR" altLang="ko-KR" sz="1200" i="0" dirty="0" err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: 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다음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가치 반영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할인 계수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ko-KR" altLang="en-US" sz="12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엔트로피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반영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:r>
                  <a:rPr lang="ko-KR" altLang="ko-KR" sz="1200" b="1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온도 계수</a:t>
                </a:r>
                <a:r>
                  <a:rPr lang="en-US" altLang="ko-KR" sz="1200" b="1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ko-KR" altLang="en-US" sz="1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예측과 </a:t>
                </a:r>
                <a:r>
                  <a:rPr lang="ko-KR" altLang="ko-KR" sz="1200" dirty="0" err="1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목표값의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차이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       </a:t>
                </a:r>
                <a14:m>
                  <m:oMath xmlns:m="http://schemas.openxmlformats.org/officeDocument/2006/math">
                    <m:r>
                      <a:rPr lang="ko-KR" altLang="en-US" sz="1200" i="1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en-US" sz="1200" dirty="0" err="1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타깃망</a:t>
                </a:r>
                <a:r>
                  <a:rPr lang="ko-KR" altLang="en-US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갱신 비율</a:t>
                </a:r>
                <a:endParaRPr lang="en-US" altLang="ko-KR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  <a:p>
                <a:pPr lvl="0"/>
                <a:endParaRPr lang="en-US" altLang="ko-KR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ko-KR" altLang="ko-KR" sz="12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ko-KR" sz="12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ko-KR" sz="12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en-US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경험 재생에서 선택된 학습 샘플의 중요도 보정 가중치</a:t>
                </a:r>
                <a:endParaRPr lang="ko-KR" altLang="ko-KR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B371D4E-69CB-F945-BDD1-F8D868923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64" y="5655430"/>
                <a:ext cx="11395169" cy="1029962"/>
              </a:xfrm>
              <a:prstGeom prst="rect">
                <a:avLst/>
              </a:prstGeom>
              <a:blipFill>
                <a:blip r:embed="rId3"/>
                <a:stretch>
                  <a:fillRect t="-592" b="-23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D3C4FB6-08BB-E5B8-AF8B-BFF60B4013C8}"/>
              </a:ext>
            </a:extLst>
          </p:cNvPr>
          <p:cNvCxnSpPr>
            <a:cxnSpLocks/>
          </p:cNvCxnSpPr>
          <p:nvPr/>
        </p:nvCxnSpPr>
        <p:spPr>
          <a:xfrm flipV="1">
            <a:off x="3057524" y="2547423"/>
            <a:ext cx="0" cy="1434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D16543B-3383-9D5C-C925-21159F18EDB8}"/>
              </a:ext>
            </a:extLst>
          </p:cNvPr>
          <p:cNvSpPr txBox="1"/>
          <p:nvPr/>
        </p:nvSpPr>
        <p:spPr>
          <a:xfrm>
            <a:off x="1881627" y="2665079"/>
            <a:ext cx="25189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다음 관측행동의 가치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타깃망에서 제공</a:t>
            </a:r>
            <a:r>
              <a:rPr lang="en-US" altLang="ko-KR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endParaRPr lang="ko-KR" altLang="en-US" dirty="0"/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C98511DA-4B6C-E2C4-9F88-AC87BECCA59E}"/>
              </a:ext>
            </a:extLst>
          </p:cNvPr>
          <p:cNvCxnSpPr>
            <a:cxnSpLocks/>
          </p:cNvCxnSpPr>
          <p:nvPr/>
        </p:nvCxnSpPr>
        <p:spPr>
          <a:xfrm flipV="1">
            <a:off x="5172074" y="2547423"/>
            <a:ext cx="0" cy="1434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553B2BB-5D98-2EA5-A9A7-9A6094AE68A4}"/>
              </a:ext>
            </a:extLst>
          </p:cNvPr>
          <p:cNvSpPr txBox="1"/>
          <p:nvPr/>
        </p:nvSpPr>
        <p:spPr>
          <a:xfrm>
            <a:off x="3996177" y="2665079"/>
            <a:ext cx="23517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엔트로피를 반영하는 항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DD09DDD-969C-713F-D382-EE311EBBFA47}"/>
                  </a:ext>
                </a:extLst>
              </p:cNvPr>
              <p:cNvSpPr txBox="1"/>
              <p:nvPr/>
            </p:nvSpPr>
            <p:spPr>
              <a:xfrm>
                <a:off x="6854903" y="2288709"/>
                <a:ext cx="3455470" cy="554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ko-KR" altLang="en-US" b="1" i="0">
                              <a:latin typeface="+mn-lt"/>
                            </a:rPr>
                          </m:ctrlPr>
                        </m:dPr>
                        <m:e>
                          <m:r>
                            <a:rPr lang="ko-KR" altLang="en-US" b="1" i="0">
                              <a:latin typeface="+mn-lt"/>
                            </a:rPr>
                            <m:t>𝐎</m:t>
                          </m:r>
                          <m:r>
                            <a:rPr lang="ko-KR" altLang="en-US" b="0" i="0">
                              <a:latin typeface="+mn-lt"/>
                            </a:rPr>
                            <m:t>,</m:t>
                          </m:r>
                          <m:r>
                            <a:rPr lang="ko-KR" altLang="en-US" b="1" i="0">
                              <a:latin typeface="+mn-lt"/>
                            </a:rPr>
                            <m:t>𝐀</m:t>
                          </m:r>
                        </m:e>
                      </m:d>
                      <m:groupChr>
                        <m:groupChrPr>
                          <m:chr m:val="→"/>
                          <m:pos m:val="bot"/>
                          <m:vertJc m:val="bot"/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box>
                            <m:boxPr>
                              <m:ctrlPr>
                                <a:rPr lang="ko-KR" altLang="en-US" b="0" i="0">
                                  <a:latin typeface="+mn-lt"/>
                                </a:rPr>
                              </m:ctrlPr>
                            </m:boxPr>
                            <m:e>
                              <m:r>
                                <m:rPr>
                                  <m:nor/>
                                </m:rPr>
                                <a:rPr lang="ko-KR" altLang="en-US" b="0" i="0">
                                  <a:latin typeface="+mn-lt"/>
                                </a:rPr>
                                <m:t>환경에서 실행</m:t>
                              </m:r>
                            </m:e>
                          </m:box>
                        </m:e>
                      </m:groupChr>
                      <m:d>
                        <m:d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0" i="1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b="0" i="1">
                                  <a:latin typeface="+mn-lt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+mn-lt"/>
                                </a:rPr>
                                <m:t>𝑖</m:t>
                              </m:r>
                            </m:sub>
                          </m:sSub>
                          <m:r>
                            <a:rPr lang="ko-KR" altLang="en-US" b="0" i="0">
                              <a:latin typeface="+mn-lt"/>
                            </a:rPr>
                            <m:t>,</m:t>
                          </m:r>
                          <m:r>
                            <a:rPr lang="ko-KR" altLang="en-US" b="1" i="0">
                              <a:latin typeface="+mn-lt"/>
                            </a:rPr>
                            <m:t>𝐎</m:t>
                          </m:r>
                          <m:r>
                            <a:rPr lang="ko-KR" altLang="en-US" b="0" i="0">
                              <a:latin typeface="+mn-lt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DD09DDD-969C-713F-D382-EE311EBBF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4903" y="2288709"/>
                <a:ext cx="3455470" cy="55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5E7BA55-AAF1-0ED0-03E9-F31495EEF5E6}"/>
                  </a:ext>
                </a:extLst>
              </p:cNvPr>
              <p:cNvSpPr txBox="1"/>
              <p:nvPr/>
            </p:nvSpPr>
            <p:spPr>
              <a:xfrm>
                <a:off x="4219571" y="2980565"/>
                <a:ext cx="20669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b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b="1">
                              <a:latin typeface="+mn-lt"/>
                            </a:rPr>
                            <m:t>𝐚</m:t>
                          </m:r>
                        </m:e>
                        <m:sub>
                          <m:r>
                            <a:rPr lang="ko-KR" altLang="en-US" b="0" i="1">
                              <a:latin typeface="+mn-lt"/>
                            </a:rPr>
                            <m:t>𝑖</m:t>
                          </m:r>
                        </m:sub>
                      </m:sSub>
                      <m:r>
                        <a:rPr lang="ko-KR" altLang="en-US" b="0" i="0">
                          <a:latin typeface="+mn-lt"/>
                        </a:rPr>
                        <m:t>′∼</m:t>
                      </m:r>
                      <m:sSub>
                        <m:sSubPr>
                          <m:ctrlPr>
                            <a:rPr lang="ko-KR" altLang="en-US" b="0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+mn-lt"/>
                            </a:rPr>
                            <m:t>𝜋</m:t>
                          </m:r>
                        </m:e>
                        <m:sub>
                          <m:r>
                            <a:rPr lang="ko-KR" altLang="en-US" b="0" i="1">
                              <a:latin typeface="+mn-lt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ko-KR" altLang="en-US" b="0" i="0">
                              <a:latin typeface="+mn-lt"/>
                            </a:rPr>
                          </m:ctrlPr>
                        </m:dPr>
                        <m:e>
                          <m:r>
                            <a:rPr lang="ko-KR" altLang="en-US" b="0" i="0">
                              <a:latin typeface="+mn-lt"/>
                            </a:rPr>
                            <m:t> ⋅∣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+mn-lt"/>
                                </a:rPr>
                                <m:t>𝐨</m:t>
                              </m:r>
                            </m:e>
                            <m:sub>
                              <m:r>
                                <a:rPr lang="ko-KR" altLang="en-US" b="0" i="1">
                                  <a:latin typeface="+mn-lt"/>
                                </a:rPr>
                                <m:t>𝑖</m:t>
                              </m:r>
                            </m:sub>
                          </m:sSub>
                          <m:r>
                            <a:rPr lang="ko-KR" altLang="en-US" b="0" i="0">
                              <a:latin typeface="+mn-lt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5E7BA55-AAF1-0ED0-03E9-F31495EEF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9571" y="2980565"/>
                <a:ext cx="2066926" cy="369332"/>
              </a:xfrm>
              <a:prstGeom prst="rect">
                <a:avLst/>
              </a:prstGeom>
              <a:blipFill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EBAEB7F-3EB4-BAA6-8C33-FC22AFB0D3B1}"/>
                  </a:ext>
                </a:extLst>
              </p:cNvPr>
              <p:cNvSpPr txBox="1"/>
              <p:nvPr/>
            </p:nvSpPr>
            <p:spPr>
              <a:xfrm>
                <a:off x="1019175" y="2949147"/>
                <a:ext cx="3457576" cy="414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ko-KR" altLang="en-US" b="1" smtClean="0">
                          <a:latin typeface="+mn-lt"/>
                        </a:rPr>
                        <m:t>𝐀</m:t>
                      </m:r>
                      <m:r>
                        <a:rPr lang="ko-KR" altLang="en-US" b="0" i="0">
                          <a:latin typeface="+mn-lt"/>
                        </a:rPr>
                        <m:t>′=</m:t>
                      </m:r>
                      <m:d>
                        <m:dPr>
                          <m:ctrlPr>
                            <a:rPr lang="ko-KR" alt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0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+mn-lt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+mn-lt"/>
                                </a:rPr>
                                <m:t>1</m:t>
                              </m:r>
                            </m:sub>
                          </m:sSub>
                          <m:r>
                            <a:rPr lang="ko-KR" altLang="en-US" b="0" i="0">
                              <a:latin typeface="+mn-lt"/>
                            </a:rPr>
                            <m:t>′,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+mn-lt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ko-KR" altLang="en-US" b="0" i="0">
                                  <a:latin typeface="+mn-lt"/>
                                </a:rPr>
                                <m:t>2</m:t>
                              </m:r>
                            </m:sub>
                          </m:sSub>
                          <m:r>
                            <a:rPr lang="ko-KR" altLang="en-US" b="0" i="0">
                              <a:latin typeface="+mn-lt"/>
                            </a:rPr>
                            <m:t>′,…,</m:t>
                          </m:r>
                          <m:sSub>
                            <m:sSubPr>
                              <m:ctrlPr>
                                <a:rPr lang="ko-KR" altLang="en-US" b="1" i="0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b="1" i="0">
                                  <a:latin typeface="+mn-lt"/>
                                </a:rPr>
                                <m:t>𝐚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ko-KR" altLang="en-US" b="0" i="1">
                                      <a:latin typeface="+mn-lt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0" i="1">
                                      <a:latin typeface="+mn-lt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+mn-lt"/>
                                    </a:rPr>
                                    <m:t>AUV</m:t>
                                  </m:r>
                                </m:sub>
                              </m:sSub>
                            </m:sub>
                          </m:sSub>
                          <m:r>
                            <a:rPr lang="ko-KR" altLang="en-US" b="0" i="0">
                              <a:latin typeface="+mn-lt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EBAEB7F-3EB4-BAA6-8C33-FC22AFB0D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175" y="2949147"/>
                <a:ext cx="3457576" cy="4146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64FA89-5D58-FB0B-8D89-CCD7232D19B6}"/>
                  </a:ext>
                </a:extLst>
              </p:cNvPr>
              <p:cNvSpPr txBox="1"/>
              <p:nvPr/>
            </p:nvSpPr>
            <p:spPr>
              <a:xfrm>
                <a:off x="3638548" y="3620413"/>
                <a:ext cx="6096000" cy="7087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 i="1"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latin typeface="+mn-lt"/>
                            </a:rPr>
                            <m:t>𝐽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𝑖</m:t>
                          </m:r>
                          <m:r>
                            <a:rPr lang="ko-KR" altLang="en-US" i="0">
                              <a:latin typeface="+mn-lt"/>
                            </a:rPr>
                            <m:t>,</m:t>
                          </m:r>
                          <m:r>
                            <a:rPr lang="ko-KR" altLang="en-US" i="1">
                              <a:latin typeface="+mn-lt"/>
                            </a:rPr>
                            <m:t>𝑘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ko-KR" altLang="en-US" i="0">
                              <a:latin typeface="+mn-lt"/>
                            </a:rPr>
                            <m:t>value</m:t>
                          </m:r>
                        </m:sup>
                      </m:sSubSup>
                      <m:r>
                        <a:rPr lang="ko-KR" altLang="en-US" i="0">
                          <a:latin typeface="+mn-lt"/>
                        </a:rPr>
                        <m:t>=</m:t>
                      </m:r>
                      <m:r>
                        <a:rPr lang="ko-KR" altLang="en-US" i="0">
                          <a:latin typeface="+mn-lt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ko-KR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altLang="ko-KR" b="1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ko-KR" altLang="en-US" i="0">
                                  <a:latin typeface="+mn-lt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ko-KR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ko-KR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ko-KR" altLang="en-US" b="0" i="0">
                                  <a:latin typeface="+mn-lt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ko-KR" altLang="en-US" b="0" i="0">
                          <a:latin typeface="+mn-lt"/>
                        </a:rPr>
                        <m:t>,  </m:t>
                      </m:r>
                      <m:r>
                        <a:rPr lang="ko-KR" altLang="en-US" b="0" i="1">
                          <a:latin typeface="+mn-lt"/>
                        </a:rPr>
                        <m:t>𝑘</m:t>
                      </m:r>
                      <m:r>
                        <a:rPr lang="ko-KR" altLang="en-US" b="0" i="0">
                          <a:latin typeface="+mn-lt"/>
                        </a:rPr>
                        <m:t>=1,2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64FA89-5D58-FB0B-8D89-CCD7232D1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8548" y="3620413"/>
                <a:ext cx="6096000" cy="7087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63C68BF-60C5-0338-833E-D6BFAB1F511E}"/>
                  </a:ext>
                </a:extLst>
              </p:cNvPr>
              <p:cNvSpPr txBox="1"/>
              <p:nvPr/>
            </p:nvSpPr>
            <p:spPr>
              <a:xfrm>
                <a:off x="1784178" y="3874857"/>
                <a:ext cx="2311570" cy="381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𝑒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𝑖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𝑄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ko-KR" altLang="en-US" b="1" i="0">
                              <a:latin typeface="+mn-lt"/>
                            </a:rPr>
                          </m:ctrlPr>
                        </m:dPr>
                        <m:e>
                          <m:r>
                            <a:rPr lang="ko-KR" altLang="en-US" b="1" i="0">
                              <a:latin typeface="+mn-lt"/>
                            </a:rPr>
                            <m:t>𝐎</m:t>
                          </m:r>
                          <m:r>
                            <a:rPr lang="ko-KR" altLang="en-US" b="0" i="0">
                              <a:latin typeface="+mn-lt"/>
                            </a:rPr>
                            <m:t>,</m:t>
                          </m:r>
                          <m:r>
                            <a:rPr lang="ko-KR" altLang="en-US" b="1" i="0">
                              <a:latin typeface="+mn-lt"/>
                            </a:rPr>
                            <m:t>𝐀</m:t>
                          </m:r>
                        </m:e>
                      </m:d>
                      <m:r>
                        <a:rPr lang="ko-KR" altLang="en-US" b="0" i="0">
                          <a:latin typeface="+mn-lt"/>
                        </a:rPr>
                        <m:t>−</m:t>
                      </m:r>
                      <m:sSub>
                        <m:sSubPr>
                          <m:ctrlPr>
                            <a:rPr lang="ko-KR" altLang="en-US" b="0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b="0" i="1">
                              <a:latin typeface="+mn-lt"/>
                            </a:rPr>
                            <m:t>𝑦</m:t>
                          </m:r>
                        </m:e>
                        <m:sub>
                          <m:r>
                            <a:rPr lang="ko-KR" altLang="en-US" b="0" i="1">
                              <a:latin typeface="+mn-lt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63C68BF-60C5-0338-833E-D6BFAB1F5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4178" y="3874857"/>
                <a:ext cx="2311570" cy="381515"/>
              </a:xfrm>
              <a:prstGeom prst="rect">
                <a:avLst/>
              </a:prstGeom>
              <a:blipFill>
                <a:blip r:embed="rId8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10633564-9FA5-29AD-38AB-4212B6D8FC18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3-2 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실제 보상과 다음 상태의 가치로 학습 목표를 만들고, 온라인 가치망의 예측 오차를 줄이도록 학습</a:t>
            </a:r>
            <a:endParaRPr lang="ko-KR" altLang="en-US" b="1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8AFC9FC-7F81-DA6D-0FA9-9C8C0691A451}"/>
                  </a:ext>
                </a:extLst>
              </p:cNvPr>
              <p:cNvSpPr txBox="1"/>
              <p:nvPr/>
            </p:nvSpPr>
            <p:spPr>
              <a:xfrm>
                <a:off x="460201" y="4709687"/>
                <a:ext cx="3873674" cy="4209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 i="1"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latin typeface="+mn-lt"/>
                            </a:rPr>
                            <m:t>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+mn-lt"/>
                            </a:rPr>
                            <m:t>target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ko-KR" altLang="en-US" i="0">
                              <a:latin typeface="+mn-lt"/>
                            </a:rPr>
                            <m:t>new</m:t>
                          </m:r>
                        </m:sup>
                      </m:sSubSup>
                      <m:r>
                        <a:rPr lang="ko-KR" altLang="en-US" i="0">
                          <a:latin typeface="+mn-lt"/>
                        </a:rPr>
                        <m:t>=</m:t>
                      </m:r>
                      <m:d>
                        <m:dPr>
                          <m:ctrlPr>
                            <a:rPr lang="ko-KR" altLang="en-US" i="0">
                              <a:latin typeface="+mn-lt"/>
                            </a:rPr>
                          </m:ctrlPr>
                        </m:dPr>
                        <m:e>
                          <m:r>
                            <a:rPr lang="ko-KR" altLang="en-US" i="0">
                              <a:latin typeface="+mn-lt"/>
                            </a:rPr>
                            <m:t>1−</m:t>
                          </m:r>
                          <m:r>
                            <a:rPr lang="ko-KR" altLang="en-US" i="1">
                              <a:latin typeface="+mn-lt"/>
                            </a:rPr>
                            <m:t>𝜅</m:t>
                          </m:r>
                        </m:e>
                      </m:d>
                      <m:sSubSup>
                        <m:sSubSupPr>
                          <m:ctrlPr>
                            <a:rPr lang="ko-KR" altLang="en-US" i="1">
                              <a:latin typeface="+mn-lt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latin typeface="+mn-lt"/>
                            </a:rPr>
                            <m:t>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+mn-lt"/>
                            </a:rPr>
                            <m:t>target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ko-KR" altLang="en-US" i="0">
                              <a:latin typeface="+mn-lt"/>
                            </a:rPr>
                            <m:t>old</m:t>
                          </m:r>
                        </m:sup>
                      </m:sSubSup>
                      <m:r>
                        <a:rPr lang="ko-KR" altLang="en-US" i="0">
                          <a:latin typeface="+mn-lt"/>
                        </a:rPr>
                        <m:t>+</m:t>
                      </m:r>
                      <m:r>
                        <a:rPr lang="ko-KR" altLang="en-US" i="1">
                          <a:latin typeface="+mn-lt"/>
                        </a:rPr>
                        <m:t>𝜅</m:t>
                      </m:r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o-KR" altLang="en-US" i="0">
                              <a:latin typeface="+mn-lt"/>
                            </a:rPr>
                            <m:t>online</m:t>
                          </m:r>
                        </m:sub>
                      </m:sSub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8AFC9FC-7F81-DA6D-0FA9-9C8C0691A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201" y="4709687"/>
                <a:ext cx="3873674" cy="420949"/>
              </a:xfrm>
              <a:prstGeom prst="rect">
                <a:avLst/>
              </a:prstGeom>
              <a:blipFill>
                <a:blip r:embed="rId9"/>
                <a:stretch>
                  <a:fillRect b="-579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직사각형 50">
            <a:extLst>
              <a:ext uri="{FF2B5EF4-FFF2-40B4-BE49-F238E27FC236}">
                <a16:creationId xmlns:a16="http://schemas.microsoft.com/office/drawing/2014/main" id="{299A2A67-F0E4-FB7E-CD8C-371D52089941}"/>
              </a:ext>
            </a:extLst>
          </p:cNvPr>
          <p:cNvSpPr/>
          <p:nvPr/>
        </p:nvSpPr>
        <p:spPr>
          <a:xfrm>
            <a:off x="372089" y="1900003"/>
            <a:ext cx="10534036" cy="253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54AC4A5-E405-1017-CB13-DF628E6C01F4}"/>
              </a:ext>
            </a:extLst>
          </p:cNvPr>
          <p:cNvSpPr txBox="1"/>
          <p:nvPr/>
        </p:nvSpPr>
        <p:spPr>
          <a:xfrm>
            <a:off x="5143214" y="1753216"/>
            <a:ext cx="120475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가치망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0B60F747-D2A2-88EB-6214-38414FE73E1C}"/>
              </a:ext>
            </a:extLst>
          </p:cNvPr>
          <p:cNvSpPr/>
          <p:nvPr/>
        </p:nvSpPr>
        <p:spPr>
          <a:xfrm>
            <a:off x="372089" y="4619677"/>
            <a:ext cx="10534036" cy="6087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2067D44-5CCB-A6E4-E658-C6AB36114ED9}"/>
              </a:ext>
            </a:extLst>
          </p:cNvPr>
          <p:cNvSpPr txBox="1"/>
          <p:nvPr/>
        </p:nvSpPr>
        <p:spPr>
          <a:xfrm>
            <a:off x="5143214" y="4472890"/>
            <a:ext cx="1204756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200" dirty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타깃망</a:t>
            </a:r>
            <a:endParaRPr lang="en-US" altLang="ko-KR" sz="12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7" name="슬라이드 번호 개체 틀 5">
            <a:extLst>
              <a:ext uri="{FF2B5EF4-FFF2-40B4-BE49-F238E27FC236}">
                <a16:creationId xmlns:a16="http://schemas.microsoft.com/office/drawing/2014/main" id="{74240B00-154D-F8AF-D0E1-68E5F17FE6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3685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2BCDA-499F-5EF4-6414-A0FA32395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E5FDBC-2DCD-5129-A729-A9B909631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④ 경험 재생을 통한 경험 선택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279F10-BFA0-8300-7E75-FCD6A096A015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4-1 환경에서 얻은 경험을 </a:t>
            </a:r>
            <a:r>
              <a:rPr lang="ko-KR" altLang="ko-KR" b="1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단기·장기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기억 풀에 저장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하고,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두 기억 풀에서 학습 경험을 선택</a:t>
            </a:r>
          </a:p>
        </p:txBody>
      </p:sp>
      <p:sp>
        <p:nvSpPr>
          <p:cNvPr id="22" name="슬라이드 번호 개체 틀 5">
            <a:extLst>
              <a:ext uri="{FF2B5EF4-FFF2-40B4-BE49-F238E27FC236}">
                <a16:creationId xmlns:a16="http://schemas.microsoft.com/office/drawing/2014/main" id="{284661DF-EB63-67B6-8FBA-A35A2AAC5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2929E86-0E88-5054-F0CA-BF74FBFD1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587" y="1383796"/>
            <a:ext cx="9688277" cy="51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66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36B44-35AE-E129-9EF6-4E4FD8E3E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1F3A32-F271-4FA7-6A23-D50BB3FF1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④ 경험 재생을 통한 경험 선택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C7FE49-DF03-B8BF-0289-B82BCE9EF965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4-1 환경에서 얻은 경험을 </a:t>
            </a:r>
            <a:r>
              <a:rPr lang="ko-KR" altLang="ko-KR" b="1" dirty="0" err="1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단기·장기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기억 풀에 저장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하고,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두 기억 풀에서 학습 경험을 선택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8FC768-5757-39A4-76C6-2260AFE4E0CF}"/>
                  </a:ext>
                </a:extLst>
              </p:cNvPr>
              <p:cNvSpPr txBox="1"/>
              <p:nvPr/>
            </p:nvSpPr>
            <p:spPr>
              <a:xfrm>
                <a:off x="4805680" y="1943104"/>
                <a:ext cx="2419350" cy="4104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ℰ</m:t>
                          </m:r>
                        </m:e>
                        <m:sub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ko-KR" altLang="en-US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ko-KR" altLang="en-US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1" smtClean="0">
                                  <a:latin typeface="Cambria Math" panose="02040503050406030204" pitchFamily="18" charset="0"/>
                                </a:rPr>
                                <m:t>𝐎</m:t>
                              </m:r>
                            </m:e>
                            <m:sub>
                              <m:r>
                                <a:rPr lang="ko-KR" alt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ko-KR" alt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ko-KR" alt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1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e>
                            <m:sub>
                              <m:r>
                                <a:rPr lang="ko-KR" alt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ko-KR" alt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ko-KR" alt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1" i="1" smtClean="0">
                                  <a:latin typeface="Cambria Math" panose="02040503050406030204" pitchFamily="18" charset="0"/>
                                </a:rPr>
                                <m:t>𝐑</m:t>
                              </m:r>
                            </m:e>
                            <m:sub>
                              <m:r>
                                <a:rPr lang="ko-KR" alt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ko-KR" alt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b="1" i="1" smtClean="0">
                              <a:latin typeface="Cambria Math" panose="02040503050406030204" pitchFamily="18" charset="0"/>
                            </a:rPr>
                            <m:t>𝐎</m:t>
                          </m:r>
                          <m:sSub>
                            <m:sSubPr>
                              <m:ctrlPr>
                                <a:rPr lang="ko-KR" alt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ko-KR" alt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58FC768-5757-39A4-76C6-2260AFE4E0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680" y="1943104"/>
                <a:ext cx="2419350" cy="410497"/>
              </a:xfrm>
              <a:prstGeom prst="rect">
                <a:avLst/>
              </a:prstGeom>
              <a:blipFill>
                <a:blip r:embed="rId2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3BDD1B0-620F-C4BE-E043-8EA5C15FD654}"/>
                  </a:ext>
                </a:extLst>
              </p:cNvPr>
              <p:cNvSpPr txBox="1"/>
              <p:nvPr/>
            </p:nvSpPr>
            <p:spPr>
              <a:xfrm>
                <a:off x="333375" y="6469339"/>
                <a:ext cx="10934700" cy="2912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sz="1200" b="1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200" b="1" i="0">
                            <a:latin typeface="Cambria Math" panose="02040503050406030204" pitchFamily="18" charset="0"/>
                          </a:rPr>
                          <m:t>𝐎</m:t>
                        </m:r>
                      </m:e>
                      <m:sub>
                        <m:r>
                          <a:rPr lang="ko-KR" altLang="en-US" sz="1200" b="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en-US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행동 전 관측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sz="1200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200" b="1">
                            <a:latin typeface="Cambria Math" panose="02040503050406030204" pitchFamily="18" charset="0"/>
                          </a:rPr>
                          <m:t>𝐀</m:t>
                        </m:r>
                      </m:e>
                      <m:sub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en-US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실행한 행동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sz="1200" b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200" b="1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  <m:sub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</a:t>
                </a:r>
                <a:r>
                  <a:rPr lang="ko-KR" altLang="en-US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받은 보상    </a:t>
                </a:r>
                <a:r>
                  <a:rPr lang="ko-KR" altLang="en-US" sz="1200" b="1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14:m>
                  <m:oMath xmlns:m="http://schemas.openxmlformats.org/officeDocument/2006/math">
                    <m:r>
                      <a:rPr lang="ko-KR" altLang="en-US" sz="1200" b="1">
                        <a:latin typeface="Cambria Math" panose="02040503050406030204" pitchFamily="18" charset="0"/>
                      </a:rPr>
                      <m:t>𝐎</m:t>
                    </m:r>
                    <m:sSub>
                      <m:sSubPr>
                        <m:ctrlPr>
                          <a:rPr lang="ko-KR" altLang="en-US" sz="12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20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ko-KR" altLang="en-US" sz="12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:</a:t>
                </a:r>
                <a:r>
                  <a:rPr lang="ko-KR" altLang="en-US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행동 후 관측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ko-KR" altLang="en-US" sz="1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en-US" sz="12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ko-KR" altLang="en-US" sz="1200" i="1" smtClean="0">
                            <a:latin typeface="Cambria Math" panose="02040503050406030204" pitchFamily="18" charset="0"/>
                          </a:rPr>
                          <m:t>𝑡𝑠</m:t>
                        </m:r>
                      </m:sup>
                    </m:sSup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en-US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한번에 선택하는 학습 경험의 </a:t>
                </a:r>
                <a:r>
                  <a:rPr lang="ko-KR" altLang="en-US" sz="1200" dirty="0" err="1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총개수</a:t>
                </a:r>
                <a:r>
                  <a:rPr lang="ko-KR" altLang="en-US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  </a:t>
                </a:r>
                <a14:m>
                  <m:oMath xmlns:m="http://schemas.openxmlformats.org/officeDocument/2006/math">
                    <m:r>
                      <a:rPr lang="ko-KR" altLang="ko-KR" sz="120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장기 기억 풀에서 선택하는 경험의 비율</a:t>
                </a:r>
                <a:endParaRPr lang="ko-KR" altLang="en-US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EF2A9D1-DDD2-E9A2-BA79-4C47FC471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" y="6469339"/>
                <a:ext cx="10934700" cy="291298"/>
              </a:xfrm>
              <a:prstGeom prst="rect">
                <a:avLst/>
              </a:prstGeom>
              <a:blipFill>
                <a:blip r:embed="rId4"/>
                <a:stretch>
                  <a:fillRect b="-1041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5FDD94DA-BBD7-3A7E-5710-CBD9B3C9F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58848"/>
              </p:ext>
            </p:extLst>
          </p:nvPr>
        </p:nvGraphicFramePr>
        <p:xfrm>
          <a:off x="2033905" y="2671172"/>
          <a:ext cx="8269609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8805">
                  <a:extLst>
                    <a:ext uri="{9D8B030D-6E8A-4147-A177-3AD203B41FA5}">
                      <a16:colId xmlns:a16="http://schemas.microsoft.com/office/drawing/2014/main" val="3025897874"/>
                    </a:ext>
                  </a:extLst>
                </a:gridCol>
                <a:gridCol w="3390900">
                  <a:extLst>
                    <a:ext uri="{9D8B030D-6E8A-4147-A177-3AD203B41FA5}">
                      <a16:colId xmlns:a16="http://schemas.microsoft.com/office/drawing/2014/main" val="2177262727"/>
                    </a:ext>
                  </a:extLst>
                </a:gridCol>
                <a:gridCol w="3009904">
                  <a:extLst>
                    <a:ext uri="{9D8B030D-6E8A-4147-A177-3AD203B41FA5}">
                      <a16:colId xmlns:a16="http://schemas.microsoft.com/office/drawing/2014/main" val="109661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저장하는 경험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역할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3287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단기 기억 풀 STM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환경에서 최근에 얻은 경험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최근 상황을 학습에 반영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93433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장기 기억 풀 LTM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단기 기억 풀에서 옮겨 온 과거 경험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이전 경험을 보존하고 반복 활용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269024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60B5191-72E2-3613-F2A8-5A4E30771A7C}"/>
                  </a:ext>
                </a:extLst>
              </p:cNvPr>
              <p:cNvSpPr txBox="1"/>
              <p:nvPr/>
            </p:nvSpPr>
            <p:spPr>
              <a:xfrm>
                <a:off x="1081405" y="3938759"/>
                <a:ext cx="6096000" cy="4817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𝑁</m:t>
                          </m:r>
                        </m:e>
                        <m:sub>
                          <m:r>
                            <a:rPr lang="ko-KR" altLang="en-US" i="0">
                              <a:latin typeface="+mn-lt"/>
                            </a:rPr>
                            <m:t>장기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r>
                        <a:rPr lang="ko-KR" altLang="en-US" i="1">
                          <a:latin typeface="+mn-lt"/>
                        </a:rPr>
                        <m:t>𝛼</m:t>
                      </m:r>
                      <m:sSup>
                        <m:s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𝑡𝑠</m:t>
                          </m:r>
                        </m:sup>
                      </m:sSup>
                      <m:r>
                        <a:rPr lang="ko-KR" altLang="en-US" i="0">
                          <a:latin typeface="+mn-lt"/>
                        </a:rPr>
                        <m:t>,  </m:t>
                      </m:r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𝑁</m:t>
                          </m:r>
                        </m:e>
                        <m:sub>
                          <m:r>
                            <a:rPr lang="ko-KR" altLang="en-US" i="0">
                              <a:latin typeface="+mn-lt"/>
                            </a:rPr>
                            <m:t>단기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d>
                        <m:dPr>
                          <m:ctrlPr>
                            <a:rPr lang="ko-KR" altLang="en-US" i="0">
                              <a:latin typeface="+mn-lt"/>
                            </a:rPr>
                          </m:ctrlPr>
                        </m:dPr>
                        <m:e>
                          <m:r>
                            <a:rPr lang="ko-KR" altLang="en-US" i="0">
                              <a:latin typeface="+mn-lt"/>
                            </a:rPr>
                            <m:t>1−</m:t>
                          </m:r>
                          <m:r>
                            <a:rPr lang="ko-KR" altLang="en-US" i="1">
                              <a:latin typeface="+mn-lt"/>
                            </a:rPr>
                            <m:t>𝛼</m:t>
                          </m:r>
                        </m:e>
                      </m:d>
                      <m:sSup>
                        <m:s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𝑡𝑠</m:t>
                          </m:r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60B5191-72E2-3613-F2A8-5A4E30771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405" y="3938759"/>
                <a:ext cx="6096000" cy="481799"/>
              </a:xfrm>
              <a:prstGeom prst="rect">
                <a:avLst/>
              </a:prstGeom>
              <a:blipFill>
                <a:blip r:embed="rId5"/>
                <a:stretch>
                  <a:fillRect b="-1265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81C35A-F4AC-B97F-261C-93ABB1DD7A11}"/>
                  </a:ext>
                </a:extLst>
              </p:cNvPr>
              <p:cNvSpPr txBox="1"/>
              <p:nvPr/>
            </p:nvSpPr>
            <p:spPr>
              <a:xfrm>
                <a:off x="6168709" y="3924733"/>
                <a:ext cx="353377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dirty="0"/>
                  <a:t>논문 설정</a:t>
                </a:r>
                <a:endParaRPr lang="en-US" altLang="ko-KR" b="0" i="0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ko-KR" alt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ko-KR" altLang="ko-KR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ko-KR" altLang="ko-KR" i="0" dirty="0">
                        <a:latin typeface="Cambria Math" panose="02040503050406030204" pitchFamily="18" charset="0"/>
                      </a:rPr>
                      <m:t>=0.7</m:t>
                    </m:r>
                  </m:oMath>
                </a14:m>
                <a:r>
                  <a:rPr lang="ko-KR" altLang="ko-KR" dirty="0"/>
                  <a:t>,</a:t>
                </a:r>
                <a:r>
                  <a:rPr lang="en-US" altLang="ko-KR" dirty="0"/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ko-KR" alt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ko-KR" altLang="en-US" i="1">
                            <a:latin typeface="Cambria Math" panose="02040503050406030204" pitchFamily="18" charset="0"/>
                          </a:rPr>
                          <m:t>𝑡𝑠</m:t>
                        </m:r>
                      </m:sup>
                    </m:sSup>
                    <m:r>
                      <a:rPr lang="ko-KR" altLang="ko-KR" i="0" dirty="0">
                        <a:latin typeface="Cambria Math" panose="02040503050406030204" pitchFamily="18" charset="0"/>
                      </a:rPr>
                      <m:t>=640</m:t>
                    </m:r>
                  </m:oMath>
                </a14:m>
                <a:endParaRPr lang="ko-KR" alt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81C35A-F4AC-B97F-261C-93ABB1DD7A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709" y="3924733"/>
                <a:ext cx="3533772" cy="646331"/>
              </a:xfrm>
              <a:prstGeom prst="rect">
                <a:avLst/>
              </a:prstGeom>
              <a:blipFill>
                <a:blip r:embed="rId6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A724C94-1E09-21F6-C79D-A87BC0DAB10F}"/>
              </a:ext>
            </a:extLst>
          </p:cNvPr>
          <p:cNvSpPr txBox="1"/>
          <p:nvPr/>
        </p:nvSpPr>
        <p:spPr>
          <a:xfrm>
            <a:off x="2644119" y="4979866"/>
            <a:ext cx="6829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/>
              <a:t>“</a:t>
            </a:r>
            <a:r>
              <a:rPr lang="ko-KR" altLang="ko-KR" dirty="0"/>
              <a:t>최신 경험을 일정 비율로 포함하면서, 과거 경험도 함께 재사용</a:t>
            </a:r>
            <a:r>
              <a:rPr lang="en-US" altLang="ko-KR" dirty="0"/>
              <a:t>”</a:t>
            </a:r>
            <a:endParaRPr lang="ko-KR" altLang="en-US" dirty="0"/>
          </a:p>
        </p:txBody>
      </p:sp>
      <p:sp>
        <p:nvSpPr>
          <p:cNvPr id="22" name="슬라이드 번호 개체 틀 5">
            <a:extLst>
              <a:ext uri="{FF2B5EF4-FFF2-40B4-BE49-F238E27FC236}">
                <a16:creationId xmlns:a16="http://schemas.microsoft.com/office/drawing/2014/main" id="{6D670FF9-D1EB-F720-30E1-FCB4937A2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833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E6C7A-FCBD-4685-E3F7-DC8E0B0A8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01FA01-E161-069E-3BDF-C6C1A92DA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④ 경험 재생을 통한 경험 선택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337FDB-CF40-34FE-7F05-E4BE681D5DDB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4-</a:t>
            </a:r>
            <a:r>
              <a:rPr lang="en-US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2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경험을 동기화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하고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중복 경험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의 우선순위를 </a:t>
            </a:r>
            <a:r>
              <a:rPr lang="ko-KR" altLang="ko-KR" b="1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낮추며</a:t>
            </a:r>
            <a:r>
              <a:rPr lang="ko-KR" altLang="ko-KR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, 우선순위에 따라 학습 경험을 선택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6A8A5BC6-4492-43F0-51DD-29E5A77AA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986258"/>
              </p:ext>
            </p:extLst>
          </p:nvPr>
        </p:nvGraphicFramePr>
        <p:xfrm>
          <a:off x="619125" y="1528604"/>
          <a:ext cx="1051560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6375">
                  <a:extLst>
                    <a:ext uri="{9D8B030D-6E8A-4147-A177-3AD203B41FA5}">
                      <a16:colId xmlns:a16="http://schemas.microsoft.com/office/drawing/2014/main" val="3757117481"/>
                    </a:ext>
                  </a:extLst>
                </a:gridCol>
                <a:gridCol w="5581650">
                  <a:extLst>
                    <a:ext uri="{9D8B030D-6E8A-4147-A177-3AD203B41FA5}">
                      <a16:colId xmlns:a16="http://schemas.microsoft.com/office/drawing/2014/main" val="1892684932"/>
                    </a:ext>
                  </a:extLst>
                </a:gridCol>
                <a:gridCol w="3457575">
                  <a:extLst>
                    <a:ext uri="{9D8B030D-6E8A-4147-A177-3AD203B41FA5}">
                      <a16:colId xmlns:a16="http://schemas.microsoft.com/office/drawing/2014/main" val="35046222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동작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처리 방법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584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경험 동기화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단기 기억의 경험 수가 기준을 넘으면 장기 기억으로 옮기고</a:t>
                      </a:r>
                      <a:endParaRPr lang="en-US" altLang="ko-KR" sz="16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단기 기억 풀을 초기화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최신 경험을 과거 경험으로 축적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7137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경험 망각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장기 경험을 거리 분산 특성으로 군집화</a:t>
                      </a:r>
                      <a:endParaRPr lang="en-US" altLang="ko-KR" sz="16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경험이 많이 모인 군집에서 일부 경험의 우선순위를 낮춤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60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비슷한 경험에 학습이 편중되는 현상 완화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1501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경험 샘플링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60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단기·장기 기억 풀에서 정해진 비율만큼 우선순위에 따라 경험을 추출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sz="1600" dirty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학습할 경험으로 미니배치 구성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99861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645D68-906E-95E8-76EA-F508C7D10DC4}"/>
                  </a:ext>
                </a:extLst>
              </p:cNvPr>
              <p:cNvSpPr txBox="1"/>
              <p:nvPr/>
            </p:nvSpPr>
            <p:spPr>
              <a:xfrm>
                <a:off x="771525" y="3540354"/>
                <a:ext cx="10210800" cy="8286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𝑃𝑅</m:t>
                              </m:r>
                            </m:e>
                          </m:bar>
                        </m:e>
                        <m:sub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ko-KR" altLang="en-US" i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unc>
                                <m:funcPr>
                                  <m:ctrl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TD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ko-KR" alt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groupChr>
                        </m:e>
                        <m:lim>
                          <m:r>
                            <m:rPr>
                              <m:nor/>
                            </m:rPr>
                            <a:rPr lang="ko-KR" altLang="en-US" i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m:t>가치 예측 오차</m:t>
                          </m:r>
                        </m:lim>
                      </m:limLow>
                      <m:r>
                        <a:rPr lang="ko-KR" altLang="en-US" i="0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unc>
                                <m:funcPr>
                                  <m:ctrl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Cambria Math" panose="02040503050406030204" pitchFamily="18" charset="0"/>
                                    </a:rPr>
                                    <m:t>Var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𝐝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keep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func>
                            </m:e>
                          </m:groupChr>
                        </m:e>
                        <m:lim>
                          <m:r>
                            <m:rPr>
                              <m:nor/>
                            </m:rPr>
                            <a:rPr lang="ko-KR" altLang="en-US" b="0" i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m:t>포위 간격의 불균형</m:t>
                          </m:r>
                        </m:lim>
                      </m:limLow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unc>
                                <m:func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Var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𝐝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hunt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func>
                            </m:e>
                          </m:groupChr>
                        </m:e>
                        <m:lim>
                          <m:r>
                            <m:rPr>
                              <m:nor/>
                            </m:rPr>
                            <a:rPr lang="ko-KR" altLang="en-US" b="0" i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m:t>추적 거리의 불균형</m:t>
                          </m:r>
                        </m:lim>
                      </m:limLow>
                      <m:r>
                        <a:rPr lang="ko-KR" altLang="en-US" b="0" i="0"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ko-KR" altLang="en-US" b="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pos m:val="bot"/>
                              <m:vertJc m:val="top"/>
                              <m:ctrlPr>
                                <a:rPr lang="ko-KR" altLang="en-US" b="0" i="1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func>
                                <m:funcPr>
                                  <m:ctrl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ko-KR" altLang="en-US" b="0" i="0">
                                      <a:latin typeface="Cambria Math" panose="02040503050406030204" pitchFamily="18" charset="0"/>
                                    </a:rPr>
                                    <m:t>Mean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ko-KR" alt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ko-KR" altLang="en-US" b="1" i="0">
                                              <a:latin typeface="Cambria Math" panose="02040503050406030204" pitchFamily="18" charset="0"/>
                                            </a:rPr>
                                            <m:t>𝐝</m:t>
                                          </m:r>
                                        </m:e>
                                        <m:sub>
                                          <m:r>
                                            <a:rPr lang="ko-KR" altLang="en-US" b="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ko-KR" altLang="en-US" b="0" i="0">
                                              <a:latin typeface="Cambria Math" panose="02040503050406030204" pitchFamily="18" charset="0"/>
                                            </a:rPr>
                                            <m:t>hunt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func>
                            </m:e>
                          </m:groupChr>
                        </m:e>
                        <m:lim>
                          <m:r>
                            <m:rPr>
                              <m:nor/>
                            </m:rPr>
                            <a:rPr lang="ko-KR" altLang="en-US" b="0" i="0">
                              <a:latin typeface="Pretendard" panose="02000503000000020004" pitchFamily="2" charset="-127"/>
                              <a:ea typeface="Pretendard" panose="02000503000000020004" pitchFamily="2" charset="-127"/>
                              <a:cs typeface="Pretendard" panose="02000503000000020004" pitchFamily="2" charset="-127"/>
                            </a:rPr>
                            <m:t>목표까지의 평균 거리</m:t>
                          </m:r>
                        </m:lim>
                      </m:limLow>
                    </m:oMath>
                  </m:oMathPara>
                </a14:m>
                <a:endParaRPr lang="ko-KR" altLang="en-US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F645D68-906E-95E8-76EA-F508C7D10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25" y="3540354"/>
                <a:ext cx="10210800" cy="828625"/>
              </a:xfrm>
              <a:prstGeom prst="rect">
                <a:avLst/>
              </a:prstGeom>
              <a:blipFill>
                <a:blip r:embed="rId2"/>
                <a:stretch>
                  <a:fillRect b="-441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817104-323B-5D65-E15D-2E0F0C262D41}"/>
                  </a:ext>
                </a:extLst>
              </p:cNvPr>
              <p:cNvSpPr txBox="1"/>
              <p:nvPr/>
            </p:nvSpPr>
            <p:spPr>
              <a:xfrm>
                <a:off x="6209992" y="5159000"/>
                <a:ext cx="6219828" cy="4759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우선순위에 따른 샘플링으로 발생하는 편향을 완화하기 위해, </a:t>
                </a:r>
                <a:endParaRPr lang="en-US" altLang="ko-KR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  <a:p>
                <a:pPr algn="ctr"/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선택된 경험의 중요도 보정 가중치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ko-KR" sz="1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를 학습 손실에 반영</a:t>
                </a:r>
                <a:endParaRPr lang="ko-KR" altLang="en-US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817104-323B-5D65-E15D-2E0F0C262D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9992" y="5159000"/>
                <a:ext cx="6219828" cy="475964"/>
              </a:xfrm>
              <a:prstGeom prst="rect">
                <a:avLst/>
              </a:prstGeom>
              <a:blipFill>
                <a:blip r:embed="rId3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4D528CB-F4F6-446B-181E-96D3693247CE}"/>
                  </a:ext>
                </a:extLst>
              </p:cNvPr>
              <p:cNvSpPr txBox="1"/>
              <p:nvPr/>
            </p:nvSpPr>
            <p:spPr>
              <a:xfrm>
                <a:off x="0" y="5750795"/>
                <a:ext cx="12419985" cy="12875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ko-KR" altLang="ko-KR" sz="1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ko-KR" altLang="ko-KR" sz="1200" i="1" dirty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ko-KR" altLang="ko-KR" sz="1200" i="1" dirty="0">
                                <a:latin typeface="Cambria Math" panose="02040503050406030204" pitchFamily="18" charset="0"/>
                              </a:rPr>
                              <m:t>𝑃𝑅</m:t>
                            </m:r>
                          </m:e>
                        </m:bar>
                      </m:e>
                      <m:sub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경험 </a:t>
                </a:r>
                <a14:m>
                  <m:oMath xmlns:m="http://schemas.openxmlformats.org/officeDocument/2006/math">
                    <m:r>
                      <a:rPr lang="ko-KR" altLang="ko-KR" sz="12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의 갱신된 우선순위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ko-KR" altLang="ko-KR" sz="1200" b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ko-KR" altLang="ko-KR" sz="1200" b="1" dirty="0">
                            <a:latin typeface="Cambria Math" panose="02040503050406030204" pitchFamily="18" charset="0"/>
                          </a:rPr>
                          <m:t>𝐝</m:t>
                        </m:r>
                      </m:e>
                      <m:sub>
                        <m:r>
                          <a:rPr lang="ko-KR" altLang="ko-KR" sz="1200" b="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ko-KR" altLang="ko-KR" sz="1200" b="0" i="0" dirty="0">
                            <a:latin typeface="Cambria Math" panose="02040503050406030204" pitchFamily="18" charset="0"/>
                          </a:rPr>
                          <m:t>keep</m:t>
                        </m:r>
                      </m:sup>
                    </m:sSubSup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AUV 사이의 포위 간격을 나타내는 거리들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ko-KR" altLang="ko-KR" sz="1200" b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ko-KR" altLang="ko-KR" sz="1200" b="1" dirty="0">
                            <a:latin typeface="Cambria Math" panose="02040503050406030204" pitchFamily="18" charset="0"/>
                          </a:rPr>
                          <m:t>𝐝</m:t>
                        </m:r>
                      </m:e>
                      <m:sub>
                        <m:r>
                          <a:rPr lang="ko-KR" altLang="ko-KR" sz="1200" b="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ko-KR" altLang="ko-KR" sz="1200" b="0" i="0" dirty="0">
                            <a:latin typeface="Cambria Math" panose="02040503050406030204" pitchFamily="18" charset="0"/>
                          </a:rPr>
                          <m:t>hunt</m:t>
                        </m:r>
                      </m:sup>
                    </m:sSubSup>
                  </m:oMath>
                </a14:m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각 </a:t>
                </a:r>
                <a:r>
                  <a:rPr lang="ko-KR" altLang="ko-KR" sz="1200" dirty="0" err="1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AUV와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도주 목표 사이의 거리들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</a:t>
                </a:r>
              </a:p>
              <a:p>
                <a:pPr>
                  <a:buNone/>
                </a:pPr>
                <a:endParaRPr lang="en-US" altLang="ko-KR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  <a:p>
                <a:pPr>
                  <a:buNone/>
                </a:pP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14:m>
                  <m:oMath xmlns:m="http://schemas.openxmlformats.org/officeDocument/2006/math">
                    <m:r>
                      <a:rPr lang="ko-KR" altLang="ko-KR" sz="1200" i="1" dirty="0">
                        <a:latin typeface="Cambria Math" panose="02040503050406030204" pitchFamily="18" charset="0"/>
                      </a:rPr>
                      <m:t>𝑃</m:t>
                    </m:r>
                    <m:sSub>
                      <m:sSubPr>
                        <m:ctrlPr>
                          <a:rPr lang="ko-KR" altLang="ko-KR" sz="1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경험 𝑝의 우선순위 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200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ko-KR" sz="120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우선순위를 </a:t>
                </a:r>
                <a:r>
                  <a:rPr lang="ko-KR" altLang="ko-KR" sz="1200" dirty="0" err="1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정규화한</a:t>
                </a: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값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</a:t>
                </a:r>
              </a:p>
              <a:p>
                <a:pPr>
                  <a:buNone/>
                </a:pP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</a:t>
                </a:r>
              </a:p>
              <a:p>
                <a:pPr>
                  <a:buNone/>
                </a:pPr>
                <a:r>
                  <a:rPr lang="ko-KR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ko-KR" altLang="ko-KR" sz="1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ko-KR" altLang="ko-KR" sz="1200" dirty="0">
                            <a:latin typeface="Cambria Math" panose="02040503050406030204" pitchFamily="18" charset="0"/>
                          </a:rPr>
                          <m:t>ts</m:t>
                        </m:r>
                      </m:sup>
                    </m:sSup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</a:t>
                </a:r>
                <a:r>
                  <a:rPr lang="ko-KR" altLang="ko-KR" sz="1200" dirty="0"/>
                  <a:t>한 번에 선택하는 학습 경험의 </a:t>
                </a:r>
                <a:r>
                  <a:rPr lang="ko-KR" altLang="ko-KR" sz="1200" dirty="0" err="1"/>
                  <a:t>총개수</a:t>
                </a:r>
                <a:r>
                  <a:rPr lang="ko-KR" altLang="ko-KR" sz="1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en-US" sz="1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en-US" sz="1200" b="0" i="1" dirty="0" smtClean="0">
                            <a:latin typeface="Cambria Math" panose="02040503050406030204" pitchFamily="18" charset="0"/>
                          </a:rPr>
                          <m:t>         </m:t>
                        </m:r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ko-KR" altLang="ko-KR" sz="1200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 </a:t>
                </a:r>
                <a:r>
                  <a:rPr lang="ko-KR" altLang="ko-KR" sz="1200" dirty="0"/>
                  <a:t>보정 강도 계수. 논문에서는 0.4 사용</a:t>
                </a:r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ko-KR" altLang="ko-KR" sz="1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ko-KR" altLang="ko-KR" sz="1200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ko-KR" sz="1200" dirty="0">
                    <a:latin typeface="Pretendard" panose="02000503000000020004" pitchFamily="2" charset="-127"/>
                    <a:ea typeface="Pretendard" panose="02000503000000020004" pitchFamily="2" charset="-127"/>
                    <a:cs typeface="Pretendard" panose="02000503000000020004" pitchFamily="2" charset="-127"/>
                  </a:rPr>
                  <a:t>:</a:t>
                </a:r>
                <a:r>
                  <a:rPr lang="ko-KR" altLang="ko-KR" sz="1200" dirty="0"/>
                  <a:t>가장 큰 보정 가중치로 나누어 최댓값을 1로 정규화</a:t>
                </a:r>
                <a:endParaRPr lang="ko-KR" altLang="ko-KR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  <a:p>
                <a:pPr lvl="0"/>
                <a:endParaRPr lang="ko-KR" altLang="ko-KR" sz="1200" dirty="0"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4D528CB-F4F6-446B-181E-96D3693247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750795"/>
                <a:ext cx="12419985" cy="12875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A4E6A68-A3E9-2763-08AB-CF4C46EA4607}"/>
                  </a:ext>
                </a:extLst>
              </p:cNvPr>
              <p:cNvSpPr txBox="1"/>
              <p:nvPr/>
            </p:nvSpPr>
            <p:spPr>
              <a:xfrm>
                <a:off x="389910" y="4647353"/>
                <a:ext cx="2314576" cy="7496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𝑃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𝑝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f>
                        <m:fPr>
                          <m:ctrlPr>
                            <a:rPr lang="ko-KR" altLang="en-US" i="1">
                              <a:latin typeface="+mn-lt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latin typeface="+mn-lt"/>
                            </a:rPr>
                            <m:t>𝑃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+mn-lt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ko-KR" altLang="en-US" i="1">
                                  <a:latin typeface="+mn-lt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ko-KR" altLang="en-US" i="1">
                                  <a:latin typeface="+mn-lt"/>
                                </a:rPr>
                              </m:ctrlPr>
                            </m:naryPr>
                            <m:sub>
                              <m:r>
                                <a:rPr lang="ko-KR" altLang="en-US" i="1">
                                  <a:latin typeface="+mn-lt"/>
                                </a:rPr>
                                <m:t>𝑞</m:t>
                              </m:r>
                              <m:r>
                                <a:rPr lang="ko-KR" altLang="en-US" i="0">
                                  <a:latin typeface="+mn-lt"/>
                                </a:rPr>
                                <m:t>=1</m:t>
                              </m:r>
                            </m:sub>
                            <m:sup>
                              <m:sSup>
                                <m:sSupPr>
                                  <m:ctrlPr>
                                    <a:rPr lang="ko-KR" altLang="en-US" i="1">
                                      <a:latin typeface="+mn-lt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i="1">
                                      <a:latin typeface="+mn-lt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+mn-lt"/>
                                    </a:rPr>
                                    <m:t>ts</m:t>
                                  </m:r>
                                </m:sup>
                              </m:sSup>
                            </m:sup>
                            <m:e>
                              <m:r>
                                <a:rPr lang="ko-KR" altLang="en-US" i="1">
                                  <a:latin typeface="+mn-lt"/>
                                </a:rPr>
                                <m:t>𝑃</m:t>
                              </m:r>
                            </m:e>
                          </m:nary>
                          <m:sSub>
                            <m:sSubPr>
                              <m:ctrlPr>
                                <a:rPr lang="ko-KR" altLang="en-US" i="1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+mn-lt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ko-KR" altLang="en-US" i="1">
                                  <a:latin typeface="+mn-lt"/>
                                </a:rPr>
                                <m:t>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A4E6A68-A3E9-2763-08AB-CF4C46EA46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10" y="4647353"/>
                <a:ext cx="2314576" cy="7496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9BF38D25-215A-3B94-DAD6-447B9940A3FF}"/>
              </a:ext>
            </a:extLst>
          </p:cNvPr>
          <p:cNvSpPr txBox="1"/>
          <p:nvPr/>
        </p:nvSpPr>
        <p:spPr>
          <a:xfrm>
            <a:off x="485775" y="4390558"/>
            <a:ext cx="23145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ko-KR" sz="1200" dirty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우선순위를 정규화</a:t>
            </a:r>
            <a:endParaRPr lang="ko-KR" altLang="en-US" sz="1200" dirty="0"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013E78-1898-A6E0-1A9A-361658284145}"/>
                  </a:ext>
                </a:extLst>
              </p:cNvPr>
              <p:cNvSpPr txBox="1"/>
              <p:nvPr/>
            </p:nvSpPr>
            <p:spPr>
              <a:xfrm>
                <a:off x="2800351" y="4815862"/>
                <a:ext cx="2266950" cy="4426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ko-KR" altLang="en-US" i="1">
                                  <a:latin typeface="+mn-lt"/>
                                </a:rPr>
                              </m:ctrlPr>
                            </m:accPr>
                            <m:e>
                              <m:r>
                                <a:rPr lang="ko-KR" altLang="en-US" i="1">
                                  <a:latin typeface="+mn-lt"/>
                                </a:rPr>
                                <m:t>𝜃</m:t>
                              </m:r>
                            </m:e>
                          </m:acc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𝑝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sSup>
                        <m:sSup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ko-KR" altLang="en-US" i="1">
                                      <a:latin typeface="+mn-lt"/>
                                    </a:rPr>
                                  </m:ctrlPr>
                                </m:sSupPr>
                                <m:e>
                                  <m:r>
                                    <a:rPr lang="ko-KR" altLang="en-US" i="1">
                                      <a:latin typeface="+mn-lt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+mn-lt"/>
                                    </a:rPr>
                                    <m:t>ts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ko-KR" altLang="en-US" i="1">
                                      <a:latin typeface="+mn-lt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i="1">
                                      <a:latin typeface="+mn-lt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ko-KR" altLang="en-US" i="1">
                                      <a:latin typeface="+mn-lt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ko-KR" altLang="en-US" i="0">
                              <a:latin typeface="+mn-lt"/>
                            </a:rPr>
                            <m:t>−</m:t>
                          </m:r>
                          <m:sSub>
                            <m:sSubPr>
                              <m:ctrlPr>
                                <a:rPr lang="ko-KR" altLang="en-US" i="1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ko-KR" altLang="en-US" i="1">
                                  <a:latin typeface="+mn-lt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ko-KR" altLang="en-US" i="0">
                                  <a:latin typeface="+mn-lt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013E78-1898-A6E0-1A9A-361658284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351" y="4815862"/>
                <a:ext cx="2266950" cy="442622"/>
              </a:xfrm>
              <a:prstGeom prst="rect">
                <a:avLst/>
              </a:prstGeom>
              <a:blipFill>
                <a:blip r:embed="rId6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63F9775-0AEC-2680-61BF-C4FFD6F9675E}"/>
                  </a:ext>
                </a:extLst>
              </p:cNvPr>
              <p:cNvSpPr txBox="1"/>
              <p:nvPr/>
            </p:nvSpPr>
            <p:spPr>
              <a:xfrm>
                <a:off x="4981575" y="4609556"/>
                <a:ext cx="1562100" cy="8552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ko-KR" altLang="en-US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latin typeface="+mn-lt"/>
                            </a:rPr>
                            <m:t>𝜃</m:t>
                          </m:r>
                        </m:e>
                        <m:sub>
                          <m:r>
                            <a:rPr lang="ko-KR" altLang="en-US" i="1">
                              <a:latin typeface="+mn-lt"/>
                            </a:rPr>
                            <m:t>𝑝</m:t>
                          </m:r>
                        </m:sub>
                      </m:sSub>
                      <m:r>
                        <a:rPr lang="ko-KR" altLang="en-US" i="0">
                          <a:latin typeface="+mn-lt"/>
                        </a:rPr>
                        <m:t>=</m:t>
                      </m:r>
                      <m:f>
                        <m:f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lang="ko-KR" altLang="en-US" i="1">
                                      <a:latin typeface="+mn-lt"/>
                                    </a:rPr>
                                  </m:ctrlPr>
                                </m:accPr>
                                <m:e>
                                  <m:r>
                                    <a:rPr lang="ko-KR" altLang="en-US" i="1">
                                      <a:latin typeface="+mn-lt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ko-KR" altLang="en-US" i="1">
                                  <a:latin typeface="+mn-lt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func>
                            <m:func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ko-KR" altLang="en-US" i="0">
                                      <a:latin typeface="+mn-lt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ko-KR" altLang="en-US" i="0">
                                      <a:latin typeface="+mn-lt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ko-KR" altLang="en-US" i="1">
                                      <a:latin typeface="+mn-lt"/>
                                    </a:rPr>
                                    <m:t>𝑗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ko-KR" altLang="en-US" i="1">
                                          <a:latin typeface="+mn-lt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ko-KR" altLang="en-US" i="1">
                                          <a:latin typeface="+mn-lt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ko-KR" altLang="en-US" i="1">
                                      <a:latin typeface="+mn-lt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func>
                        </m:den>
                      </m:f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63F9775-0AEC-2680-61BF-C4FFD6F96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1575" y="4609556"/>
                <a:ext cx="1562100" cy="85523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슬라이드 번호 개체 틀 5">
            <a:extLst>
              <a:ext uri="{FF2B5EF4-FFF2-40B4-BE49-F238E27FC236}">
                <a16:creationId xmlns:a16="http://schemas.microsoft.com/office/drawing/2014/main" id="{57A0E4E7-B813-24C8-937F-2591272D8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21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E6B55B0-4756-9BF5-4CB4-675D050C4341}"/>
                  </a:ext>
                </a:extLst>
              </p:cNvPr>
              <p:cNvSpPr txBox="1"/>
              <p:nvPr/>
            </p:nvSpPr>
            <p:spPr>
              <a:xfrm>
                <a:off x="7354527" y="4620676"/>
                <a:ext cx="3780198" cy="5717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ko-KR" altLang="en-US" sz="1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sz="14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ko-KR" altLang="en-US" sz="1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ko-KR" altLang="en-US" sz="14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4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ko-KR" altLang="en-US" sz="1400" i="0">
                              <a:latin typeface="Cambria Math" panose="02040503050406030204" pitchFamily="18" charset="0"/>
                            </a:rPr>
                            <m:t>value</m:t>
                          </m:r>
                        </m:sup>
                      </m:sSubSup>
                      <m:r>
                        <a:rPr lang="ko-KR" altLang="en-US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ko-KR" altLang="en-US" sz="1400" i="0"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ko-KR" altLang="en-US" sz="1400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ko-KR" altLang="en-US" sz="1400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sz="1400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sz="1400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ko-KR" altLang="en-US" sz="1400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𝒒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ko-KR" altLang="en-US" sz="14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ko-KR" alt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ko-KR" alt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ko-KR" alt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ko-KR" altLang="en-US" sz="1400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ko-KR" altLang="en-US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altLang="ko-KR" sz="14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ko-KR" sz="1400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ko-KR" altLang="en-US" sz="1400" b="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ko-KR" altLang="en-US" sz="1400" b="0" i="0">
                          <a:latin typeface="Cambria Math" panose="02040503050406030204" pitchFamily="18" charset="0"/>
                        </a:rPr>
                        <m:t>,  </m:t>
                      </m:r>
                      <m:r>
                        <a:rPr lang="ko-KR" altLang="en-US" sz="1400" b="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ko-KR" altLang="en-US" sz="1400" b="0" i="0">
                          <a:latin typeface="Cambria Math" panose="02040503050406030204" pitchFamily="18" charset="0"/>
                        </a:rPr>
                        <m:t>=1,2</m:t>
                      </m:r>
                    </m:oMath>
                  </m:oMathPara>
                </a14:m>
                <a:endParaRPr lang="ko-KR" altLang="en-US" sz="1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E6B55B0-4756-9BF5-4CB4-675D050C4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527" y="4620676"/>
                <a:ext cx="3780198" cy="5717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622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E3FBE-E99C-505F-50CA-D31D3B583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5D5D01-DB5C-EBEF-F38F-6B189D1B7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실험 환경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C7619B-A0DF-C6EA-E758-11407EA28D46}"/>
              </a:ext>
            </a:extLst>
          </p:cNvPr>
          <p:cNvSpPr txBox="1"/>
          <p:nvPr/>
        </p:nvSpPr>
        <p:spPr>
          <a:xfrm>
            <a:off x="248264" y="1014464"/>
            <a:ext cx="118967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해류와 통신 잡음이 존재하는 3차원 환경에서, AUV 4대가 도주 목표를 협력하여 포위·추적하는 성능을 평가</a:t>
            </a:r>
            <a:endParaRPr lang="ko-KR" altLang="ko-KR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9" name="슬라이드 번호 개체 틀 5">
            <a:extLst>
              <a:ext uri="{FF2B5EF4-FFF2-40B4-BE49-F238E27FC236}">
                <a16:creationId xmlns:a16="http://schemas.microsoft.com/office/drawing/2014/main" id="{C248D678-D9D1-28B4-5AA8-252471FA7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22</a:t>
            </a:fld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35A92C8A-684C-03D1-C900-5E77F68B84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3840548"/>
                  </p:ext>
                </p:extLst>
              </p:nvPr>
            </p:nvGraphicFramePr>
            <p:xfrm>
              <a:off x="5245100" y="2050650"/>
              <a:ext cx="6731000" cy="256032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2253317">
                      <a:extLst>
                        <a:ext uri="{9D8B030D-6E8A-4147-A177-3AD203B41FA5}">
                          <a16:colId xmlns:a16="http://schemas.microsoft.com/office/drawing/2014/main" val="3469529406"/>
                        </a:ext>
                      </a:extLst>
                    </a:gridCol>
                    <a:gridCol w="4477683">
                      <a:extLst>
                        <a:ext uri="{9D8B030D-6E8A-4147-A177-3AD203B41FA5}">
                          <a16:colId xmlns:a16="http://schemas.microsoft.com/office/drawing/2014/main" val="1265202998"/>
                        </a:ext>
                      </a:extLst>
                    </a:gridCol>
                  </a:tblGrid>
                  <a:tr h="31956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구분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실험 설정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93181680"/>
                      </a:ext>
                    </a:extLst>
                  </a:tr>
                  <a:tr h="31956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공간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mtClean="0">
                                    <a:latin typeface="Cambria Math" panose="02040503050406030204" pitchFamily="18" charset="0"/>
                                  </a:rPr>
                                  <m:t>180</m:t>
                                </m:r>
                                <m:r>
                                  <a:rPr lang="en-US" altLang="ko-KR" i="0">
                                    <a:latin typeface="Cambria Math" panose="02040503050406030204" pitchFamily="18" charset="0"/>
                                  </a:rPr>
                                  <m:t>×180×180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ko-KR" i="0"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ko-KR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36234183"/>
                      </a:ext>
                    </a:extLst>
                  </a:tr>
                  <a:tr h="31956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구성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추적 AUV 4대, 도주 목표 1개, 구형 장애물 3개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02112397"/>
                      </a:ext>
                    </a:extLst>
                  </a:tr>
                  <a:tr h="31956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환경 영향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해류 2개, 통신 정보에 가우시안 잡음 적용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7758925"/>
                      </a:ext>
                    </a:extLst>
                  </a:tr>
                  <a:tr h="31956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잡음 강도 </a:t>
                          </a:r>
                          <a14:m>
                            <m:oMath xmlns:m="http://schemas.openxmlformats.org/officeDocument/2006/math">
                              <m:r>
                                <a:rPr lang="ko-KR" altLang="en-US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oMath>
                          </a14:m>
                          <a:endParaRPr lang="ko-KR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smtClean="0">
                                    <a:latin typeface="Cambria Math" panose="02040503050406030204" pitchFamily="18" charset="0"/>
                                  </a:rPr>
                                  <m:t>1.0</m:t>
                                </m:r>
                                <m:r>
                                  <a:rPr lang="en-US" altLang="ko-KR" i="0">
                                    <a:latin typeface="Cambria Math" panose="02040503050406030204" pitchFamily="18" charset="0"/>
                                  </a:rPr>
                                  <m:t>, 1.3, 1.6, 1.9</m:t>
                                </m:r>
                              </m:oMath>
                            </m:oMathPara>
                          </a14:m>
                          <a:endParaRPr lang="ko-KR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41483497"/>
                      </a:ext>
                    </a:extLst>
                  </a:tr>
                  <a:tr h="31956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학습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최대 2,000 에피소드, 에피소드당 최대 160단계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0341813"/>
                      </a:ext>
                    </a:extLst>
                  </a:tr>
                  <a:tr h="319564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비교 방법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MADDPG, MATD3, MASAC, SMASAC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9143561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35A92C8A-684C-03D1-C900-5E77F68B84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3840548"/>
                  </p:ext>
                </p:extLst>
              </p:nvPr>
            </p:nvGraphicFramePr>
            <p:xfrm>
              <a:off x="5245100" y="2050650"/>
              <a:ext cx="6731000" cy="256032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2253317">
                      <a:extLst>
                        <a:ext uri="{9D8B030D-6E8A-4147-A177-3AD203B41FA5}">
                          <a16:colId xmlns:a16="http://schemas.microsoft.com/office/drawing/2014/main" val="3469529406"/>
                        </a:ext>
                      </a:extLst>
                    </a:gridCol>
                    <a:gridCol w="4477683">
                      <a:extLst>
                        <a:ext uri="{9D8B030D-6E8A-4147-A177-3AD203B41FA5}">
                          <a16:colId xmlns:a16="http://schemas.microsoft.com/office/drawing/2014/main" val="1265202998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구분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실험 설정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9318168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공간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0476" t="-108333" r="-272" b="-5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3623418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구성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추적 AUV 4대, 도주 목표 1개, 구형 장애물 3개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0211239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환경 영향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해류 2개, 통신 정보에 가우시안 잡음 적용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8775892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70" t="-410000" r="-199189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50476" t="-410000" r="-272" b="-2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148349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학습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최대 2,000 에피소드, 에피소드당 최대 160단계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6034181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비교 방법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MADDPG, MATD3, MASAC, SMASAC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9143561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그림 6">
            <a:extLst>
              <a:ext uri="{FF2B5EF4-FFF2-40B4-BE49-F238E27FC236}">
                <a16:creationId xmlns:a16="http://schemas.microsoft.com/office/drawing/2014/main" id="{D0E40B40-4323-3A32-BFC2-029CE339A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46" y="1802527"/>
            <a:ext cx="4850374" cy="325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38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F228F-7B0B-2F8F-7519-463CB6357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7AF36-5EFA-6ECA-3594-D16810BE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실험 결과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FECA59-2C33-5F02-AEA6-17E4788FAAEF}"/>
              </a:ext>
            </a:extLst>
          </p:cNvPr>
          <p:cNvSpPr txBox="1"/>
          <p:nvPr/>
        </p:nvSpPr>
        <p:spPr>
          <a:xfrm>
            <a:off x="248264" y="1014464"/>
            <a:ext cx="11896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학습 및 포위·추적 성능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BETM은 비교 방법보다 높은 수렴 보상을 보이며, 제시된 추적 사례에서 더 적은 단계로 목표를 포획</a:t>
            </a:r>
            <a:endParaRPr lang="ko-KR" altLang="ko-KR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9" name="슬라이드 번호 개체 틀 5">
            <a:extLst>
              <a:ext uri="{FF2B5EF4-FFF2-40B4-BE49-F238E27FC236}">
                <a16:creationId xmlns:a16="http://schemas.microsoft.com/office/drawing/2014/main" id="{68051F1C-A25C-822D-90D7-3FB3A94F41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23</a:t>
            </a:fld>
            <a:endParaRPr lang="ko-KR" altLang="en-US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DDAC00E7-463D-7DF4-CB87-8D5684122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126032"/>
              </p:ext>
            </p:extLst>
          </p:nvPr>
        </p:nvGraphicFramePr>
        <p:xfrm>
          <a:off x="7122161" y="2327649"/>
          <a:ext cx="3926839" cy="109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8452">
                  <a:extLst>
                    <a:ext uri="{9D8B030D-6E8A-4147-A177-3AD203B41FA5}">
                      <a16:colId xmlns:a16="http://schemas.microsoft.com/office/drawing/2014/main" val="1411598797"/>
                    </a:ext>
                  </a:extLst>
                </a:gridCol>
                <a:gridCol w="1230869">
                  <a:extLst>
                    <a:ext uri="{9D8B030D-6E8A-4147-A177-3AD203B41FA5}">
                      <a16:colId xmlns:a16="http://schemas.microsoft.com/office/drawing/2014/main" val="357580166"/>
                    </a:ext>
                  </a:extLst>
                </a:gridCol>
                <a:gridCol w="817518">
                  <a:extLst>
                    <a:ext uri="{9D8B030D-6E8A-4147-A177-3AD203B41FA5}">
                      <a16:colId xmlns:a16="http://schemas.microsoft.com/office/drawing/2014/main" val="18097828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Fig. 9의 추적 사례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SMASAC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BETM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42602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포획 완료 단계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ko-KR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114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5365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포위 추적 지표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8.2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ko-KR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7.1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6535287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BD48F1A0-AF22-5AD4-A289-E8E6C46BC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77" y="1960880"/>
            <a:ext cx="6321485" cy="43954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1BAA08-8729-A0B0-D143-84BCCDE0DF4F}"/>
              </a:ext>
            </a:extLst>
          </p:cNvPr>
          <p:cNvSpPr txBox="1"/>
          <p:nvPr/>
        </p:nvSpPr>
        <p:spPr>
          <a:xfrm>
            <a:off x="7122161" y="3945885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ko-KR" altLang="en-US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획 성공률: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높을수록 좋음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lvl="0"/>
            <a:endParaRPr lang="ko-KR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lvl="0"/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포위 추적 지표: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포위 간격과 목표까지 거리의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lvl="0"/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	       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불균형을 평가하며, 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낮을수록 좋음</a:t>
            </a:r>
            <a:endParaRPr lang="ko-KR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338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139E5-D27D-13B7-B51C-3AD4AB49C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BF06C78-EA6E-7C25-625B-CEF02FC98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실험 결과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F21CB1-F726-757E-C565-C18082484BAC}"/>
              </a:ext>
            </a:extLst>
          </p:cNvPr>
          <p:cNvSpPr txBox="1"/>
          <p:nvPr/>
        </p:nvSpPr>
        <p:spPr>
          <a:xfrm>
            <a:off x="248264" y="1014464"/>
            <a:ext cx="11896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통신 잡음에 따른 성능 비교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통신 잡음이 증가하면 모든 방법의 성능이 저하되지만, BETM은 비교한 모든 잡음 조건에서 가장 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높은 포획 성공률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유지</a:t>
            </a:r>
            <a:endParaRPr lang="ko-KR" altLang="ko-KR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9" name="슬라이드 번호 개체 틀 5">
            <a:extLst>
              <a:ext uri="{FF2B5EF4-FFF2-40B4-BE49-F238E27FC236}">
                <a16:creationId xmlns:a16="http://schemas.microsoft.com/office/drawing/2014/main" id="{85E406DE-6FA2-799D-B164-F2F19C956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24</a:t>
            </a:fld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5F7A06B4-E563-7F26-9F53-3AB5C43B8E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42978"/>
                  </p:ext>
                </p:extLst>
              </p:nvPr>
            </p:nvGraphicFramePr>
            <p:xfrm>
              <a:off x="320038" y="1955081"/>
              <a:ext cx="5374640" cy="13716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101914">
                      <a:extLst>
                        <a:ext uri="{9D8B030D-6E8A-4147-A177-3AD203B41FA5}">
                          <a16:colId xmlns:a16="http://schemas.microsoft.com/office/drawing/2014/main" val="607752803"/>
                        </a:ext>
                      </a:extLst>
                    </a:gridCol>
                    <a:gridCol w="950406">
                      <a:extLst>
                        <a:ext uri="{9D8B030D-6E8A-4147-A177-3AD203B41FA5}">
                          <a16:colId xmlns:a16="http://schemas.microsoft.com/office/drawing/2014/main" val="289410100"/>
                        </a:ext>
                      </a:extLst>
                    </a:gridCol>
                    <a:gridCol w="894080">
                      <a:extLst>
                        <a:ext uri="{9D8B030D-6E8A-4147-A177-3AD203B41FA5}">
                          <a16:colId xmlns:a16="http://schemas.microsoft.com/office/drawing/2014/main" val="1067959233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1394612398"/>
                        </a:ext>
                      </a:extLst>
                    </a:gridCol>
                    <a:gridCol w="979386">
                      <a:extLst>
                        <a:ext uri="{9D8B030D-6E8A-4147-A177-3AD203B41FA5}">
                          <a16:colId xmlns:a16="http://schemas.microsoft.com/office/drawing/2014/main" val="1225044187"/>
                        </a:ext>
                      </a:extLst>
                    </a:gridCol>
                    <a:gridCol w="686854">
                      <a:extLst>
                        <a:ext uri="{9D8B030D-6E8A-4147-A177-3AD203B41FA5}">
                          <a16:colId xmlns:a16="http://schemas.microsoft.com/office/drawing/2014/main" val="202530128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잡음 강도 </a:t>
                          </a:r>
                          <a14:m>
                            <m:oMath xmlns:m="http://schemas.openxmlformats.org/officeDocument/2006/math">
                              <m:r>
                                <a:rPr lang="ko-KR" altLang="en-US" sz="1200" b="1" i="1" smtClean="0">
                                  <a:latin typeface="Cambria Math" panose="02040503050406030204" pitchFamily="18" charset="0"/>
                                </a:rPr>
                                <m:t>𝜹</m:t>
                              </m:r>
                            </m:oMath>
                          </a14:m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MADDPG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MATD3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SMASAC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BETM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344705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69.3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73.3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81.6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85.2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226503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63.2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66.3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70.2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77.2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81.1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137675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58.4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62.1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67.8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72.3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77.6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370532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53.1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58.2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63.4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69.2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74.2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426236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표 3">
                <a:extLst>
                  <a:ext uri="{FF2B5EF4-FFF2-40B4-BE49-F238E27FC236}">
                    <a16:creationId xmlns:a16="http://schemas.microsoft.com/office/drawing/2014/main" id="{5F7A06B4-E563-7F26-9F53-3AB5C43B8E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542978"/>
                  </p:ext>
                </p:extLst>
              </p:nvPr>
            </p:nvGraphicFramePr>
            <p:xfrm>
              <a:off x="320038" y="1955081"/>
              <a:ext cx="5374640" cy="13716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101914">
                      <a:extLst>
                        <a:ext uri="{9D8B030D-6E8A-4147-A177-3AD203B41FA5}">
                          <a16:colId xmlns:a16="http://schemas.microsoft.com/office/drawing/2014/main" val="607752803"/>
                        </a:ext>
                      </a:extLst>
                    </a:gridCol>
                    <a:gridCol w="950406">
                      <a:extLst>
                        <a:ext uri="{9D8B030D-6E8A-4147-A177-3AD203B41FA5}">
                          <a16:colId xmlns:a16="http://schemas.microsoft.com/office/drawing/2014/main" val="289410100"/>
                        </a:ext>
                      </a:extLst>
                    </a:gridCol>
                    <a:gridCol w="894080">
                      <a:extLst>
                        <a:ext uri="{9D8B030D-6E8A-4147-A177-3AD203B41FA5}">
                          <a16:colId xmlns:a16="http://schemas.microsoft.com/office/drawing/2014/main" val="1067959233"/>
                        </a:ext>
                      </a:extLst>
                    </a:gridCol>
                    <a:gridCol w="762000">
                      <a:extLst>
                        <a:ext uri="{9D8B030D-6E8A-4147-A177-3AD203B41FA5}">
                          <a16:colId xmlns:a16="http://schemas.microsoft.com/office/drawing/2014/main" val="1394612398"/>
                        </a:ext>
                      </a:extLst>
                    </a:gridCol>
                    <a:gridCol w="979386">
                      <a:extLst>
                        <a:ext uri="{9D8B030D-6E8A-4147-A177-3AD203B41FA5}">
                          <a16:colId xmlns:a16="http://schemas.microsoft.com/office/drawing/2014/main" val="1225044187"/>
                        </a:ext>
                      </a:extLst>
                    </a:gridCol>
                    <a:gridCol w="686854">
                      <a:extLst>
                        <a:ext uri="{9D8B030D-6E8A-4147-A177-3AD203B41FA5}">
                          <a16:colId xmlns:a16="http://schemas.microsoft.com/office/drawing/2014/main" val="2025301288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552" t="-6667" r="-39116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MADDPG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MATD3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SMASAC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BETM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3447052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67.5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69.3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73.3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81.6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85.2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2265039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63.2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66.3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70.2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77.2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81.1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1376752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58.4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62.1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67.8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72.3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77.6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370532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53.1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58.2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63.4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69.2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74.2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426236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04B24DC-8015-05C6-073F-AA6A4862ED01}"/>
              </a:ext>
            </a:extLst>
          </p:cNvPr>
          <p:cNvSpPr txBox="1"/>
          <p:nvPr/>
        </p:nvSpPr>
        <p:spPr>
          <a:xfrm>
            <a:off x="1434770" y="3429000"/>
            <a:ext cx="3145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잡음 강도에 따른 </a:t>
            </a:r>
            <a:r>
              <a:rPr lang="ko-KR" altLang="ko-KR" sz="1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포획 성공률</a:t>
            </a:r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표 7">
                <a:extLst>
                  <a:ext uri="{FF2B5EF4-FFF2-40B4-BE49-F238E27FC236}">
                    <a16:creationId xmlns:a16="http://schemas.microsoft.com/office/drawing/2014/main" id="{2AD73061-285D-4DC5-99C9-30974EAA72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3726803"/>
                  </p:ext>
                </p:extLst>
              </p:nvPr>
            </p:nvGraphicFramePr>
            <p:xfrm>
              <a:off x="6196622" y="1955081"/>
              <a:ext cx="5374639" cy="13716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101915">
                      <a:extLst>
                        <a:ext uri="{9D8B030D-6E8A-4147-A177-3AD203B41FA5}">
                          <a16:colId xmlns:a16="http://schemas.microsoft.com/office/drawing/2014/main" val="607752803"/>
                        </a:ext>
                      </a:extLst>
                    </a:gridCol>
                    <a:gridCol w="940245">
                      <a:extLst>
                        <a:ext uri="{9D8B030D-6E8A-4147-A177-3AD203B41FA5}">
                          <a16:colId xmlns:a16="http://schemas.microsoft.com/office/drawing/2014/main" val="289410100"/>
                        </a:ext>
                      </a:extLst>
                    </a:gridCol>
                    <a:gridCol w="904240">
                      <a:extLst>
                        <a:ext uri="{9D8B030D-6E8A-4147-A177-3AD203B41FA5}">
                          <a16:colId xmlns:a16="http://schemas.microsoft.com/office/drawing/2014/main" val="1067959233"/>
                        </a:ext>
                      </a:extLst>
                    </a:gridCol>
                    <a:gridCol w="751840">
                      <a:extLst>
                        <a:ext uri="{9D8B030D-6E8A-4147-A177-3AD203B41FA5}">
                          <a16:colId xmlns:a16="http://schemas.microsoft.com/office/drawing/2014/main" val="1394612398"/>
                        </a:ext>
                      </a:extLst>
                    </a:gridCol>
                    <a:gridCol w="989546">
                      <a:extLst>
                        <a:ext uri="{9D8B030D-6E8A-4147-A177-3AD203B41FA5}">
                          <a16:colId xmlns:a16="http://schemas.microsoft.com/office/drawing/2014/main" val="1225044187"/>
                        </a:ext>
                      </a:extLst>
                    </a:gridCol>
                    <a:gridCol w="686853">
                      <a:extLst>
                        <a:ext uri="{9D8B030D-6E8A-4147-A177-3AD203B41FA5}">
                          <a16:colId xmlns:a16="http://schemas.microsoft.com/office/drawing/2014/main" val="2025301288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잡음 강도 </a:t>
                          </a:r>
                          <a14:m>
                            <m:oMath xmlns:m="http://schemas.openxmlformats.org/officeDocument/2006/math">
                              <m:r>
                                <a:rPr lang="ko-KR" altLang="en-US" sz="1200" b="1" i="1" smtClean="0">
                                  <a:latin typeface="Cambria Math" panose="02040503050406030204" pitchFamily="18" charset="0"/>
                                </a:rPr>
                                <m:t>𝜹</m:t>
                              </m:r>
                            </m:oMath>
                          </a14:m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MADDPG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MATD3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SMASAC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BETM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344705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9.3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8.8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8.6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8.2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7.1</a:t>
                          </a:r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226503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10.3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9.4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8.9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8.8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7.5</a:t>
                          </a:r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137675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11.2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10.1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9.6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9.4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8.4</a:t>
                          </a:r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370532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11.8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10.8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10.2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9.9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8.9</a:t>
                          </a:r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4262361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표 7">
                <a:extLst>
                  <a:ext uri="{FF2B5EF4-FFF2-40B4-BE49-F238E27FC236}">
                    <a16:creationId xmlns:a16="http://schemas.microsoft.com/office/drawing/2014/main" id="{2AD73061-285D-4DC5-99C9-30974EAA72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63726803"/>
                  </p:ext>
                </p:extLst>
              </p:nvPr>
            </p:nvGraphicFramePr>
            <p:xfrm>
              <a:off x="6196622" y="1955081"/>
              <a:ext cx="5374639" cy="137160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101915">
                      <a:extLst>
                        <a:ext uri="{9D8B030D-6E8A-4147-A177-3AD203B41FA5}">
                          <a16:colId xmlns:a16="http://schemas.microsoft.com/office/drawing/2014/main" val="607752803"/>
                        </a:ext>
                      </a:extLst>
                    </a:gridCol>
                    <a:gridCol w="940245">
                      <a:extLst>
                        <a:ext uri="{9D8B030D-6E8A-4147-A177-3AD203B41FA5}">
                          <a16:colId xmlns:a16="http://schemas.microsoft.com/office/drawing/2014/main" val="289410100"/>
                        </a:ext>
                      </a:extLst>
                    </a:gridCol>
                    <a:gridCol w="904240">
                      <a:extLst>
                        <a:ext uri="{9D8B030D-6E8A-4147-A177-3AD203B41FA5}">
                          <a16:colId xmlns:a16="http://schemas.microsoft.com/office/drawing/2014/main" val="1067959233"/>
                        </a:ext>
                      </a:extLst>
                    </a:gridCol>
                    <a:gridCol w="751840">
                      <a:extLst>
                        <a:ext uri="{9D8B030D-6E8A-4147-A177-3AD203B41FA5}">
                          <a16:colId xmlns:a16="http://schemas.microsoft.com/office/drawing/2014/main" val="1394612398"/>
                        </a:ext>
                      </a:extLst>
                    </a:gridCol>
                    <a:gridCol w="989546">
                      <a:extLst>
                        <a:ext uri="{9D8B030D-6E8A-4147-A177-3AD203B41FA5}">
                          <a16:colId xmlns:a16="http://schemas.microsoft.com/office/drawing/2014/main" val="1225044187"/>
                        </a:ext>
                      </a:extLst>
                    </a:gridCol>
                    <a:gridCol w="686853">
                      <a:extLst>
                        <a:ext uri="{9D8B030D-6E8A-4147-A177-3AD203B41FA5}">
                          <a16:colId xmlns:a16="http://schemas.microsoft.com/office/drawing/2014/main" val="2025301288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52" t="-6667" r="-391160" b="-4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MADDPG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MATD3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SMASAC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BETM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3447052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9.3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8.8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8.6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8.2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7.1</a:t>
                          </a:r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2265039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10.3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9.4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8.9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8.8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7.5</a:t>
                          </a:r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851376752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11.2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10.1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9.6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9.4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8.4</a:t>
                          </a:r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6370532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1.9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11.8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10.8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10.2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9.9</a:t>
                          </a:r>
                          <a:endParaRPr lang="ko-KR" sz="1200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r">
                            <a:buNone/>
                          </a:pPr>
                          <a:r>
                            <a:rPr lang="en-US" altLang="ko-KR" sz="1200" b="1"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8.9</a:t>
                          </a:r>
                          <a:endParaRPr lang="ko-KR" sz="1200" b="1"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4262361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3659100-9FC6-473E-F8FD-31ECF5A5FA4B}"/>
              </a:ext>
            </a:extLst>
          </p:cNvPr>
          <p:cNvSpPr txBox="1"/>
          <p:nvPr/>
        </p:nvSpPr>
        <p:spPr>
          <a:xfrm>
            <a:off x="7467596" y="3471583"/>
            <a:ext cx="3145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잡음 강도에 따른 </a:t>
            </a:r>
            <a:r>
              <a:rPr lang="ko-KR" altLang="ko-KR" sz="1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포</a:t>
            </a:r>
            <a:r>
              <a:rPr lang="ko-KR" altLang="en-US" sz="1800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 추적 지표</a:t>
            </a:r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90F21AB-5586-CC08-5202-2FBC27314E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106783"/>
              </p:ext>
            </p:extLst>
          </p:nvPr>
        </p:nvGraphicFramePr>
        <p:xfrm>
          <a:off x="1434770" y="4687940"/>
          <a:ext cx="8784293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29894">
                  <a:extLst>
                    <a:ext uri="{9D8B030D-6E8A-4147-A177-3AD203B41FA5}">
                      <a16:colId xmlns:a16="http://schemas.microsoft.com/office/drawing/2014/main" val="3612971157"/>
                    </a:ext>
                  </a:extLst>
                </a:gridCol>
                <a:gridCol w="1757680">
                  <a:extLst>
                    <a:ext uri="{9D8B030D-6E8A-4147-A177-3AD203B41FA5}">
                      <a16:colId xmlns:a16="http://schemas.microsoft.com/office/drawing/2014/main" val="1404946481"/>
                    </a:ext>
                  </a:extLst>
                </a:gridCol>
                <a:gridCol w="1696719">
                  <a:extLst>
                    <a:ext uri="{9D8B030D-6E8A-4147-A177-3AD203B41FA5}">
                      <a16:colId xmlns:a16="http://schemas.microsoft.com/office/drawing/2014/main" val="30751353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실험 구성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포획 성공률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포위 추적 지표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221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적응형 순환 뉴런을 일반 </a:t>
                      </a:r>
                      <a:r>
                        <a:rPr lang="en-US" alt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LIF </a:t>
                      </a:r>
                      <a:r>
                        <a:rPr lang="ko-KR" altLang="en-US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뉴런으로 변경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alt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78.1%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alt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8.6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132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생체 모방 경험 재생을 일반 우선순위 경험 재생으로 변경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alt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74.3%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alt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9.2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1690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보상에서 포위 간격</a:t>
                      </a:r>
                      <a:r>
                        <a:rPr lang="en-US" alt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·</a:t>
                      </a:r>
                      <a:r>
                        <a:rPr lang="ko-KR" altLang="en-US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추적 거리의 분산 항 제거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alt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69.5%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alt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9.8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3769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ko-KR" altLang="en-US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모든 구성 요소를 적용한 </a:t>
                      </a:r>
                      <a:r>
                        <a:rPr lang="en-US" altLang="ko-KR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BETM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altLang="ko-KR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85.2%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altLang="ko-KR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7.1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75119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940FE03-40D7-CFBB-9542-A6ADE5434487}"/>
              </a:ext>
            </a:extLst>
          </p:cNvPr>
          <p:cNvSpPr txBox="1"/>
          <p:nvPr/>
        </p:nvSpPr>
        <p:spPr>
          <a:xfrm>
            <a:off x="320038" y="3872019"/>
            <a:ext cx="11896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3.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성 요소별 기여 분석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구성 요소를 각각 변경한 절제 실험을 통해, 적응형 순환 뉴런과 생체 모방 경험 재생의 기여를 평가</a:t>
            </a:r>
            <a:endParaRPr lang="ko-KR" altLang="ko-KR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5826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BEAEB-2B4F-5974-556C-231E03586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B1ED76-7320-0903-37A0-C350A9193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연구 기여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AC0828-6E5B-110F-2332-06A042798A92}"/>
              </a:ext>
            </a:extLst>
          </p:cNvPr>
          <p:cNvSpPr txBox="1"/>
          <p:nvPr/>
        </p:nvSpPr>
        <p:spPr>
          <a:xfrm>
            <a:off x="248264" y="1014464"/>
            <a:ext cx="118967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1.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통신 잡음에 대응하기 위한 적응형 순환 뉴런 설계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LIF 뉴런에 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순환 연결과 학습 가능한 발화 임계값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도입 과거의 신경 활동을 활용하고, 학습을 통해 발화 민감도를 조절하여 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통신 잡음이 있는 환경에서 SNN 정책망의 적응성을 높이도록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설계</a:t>
            </a:r>
            <a:endParaRPr lang="ko-KR" altLang="ko-KR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9" name="슬라이드 번호 개체 틀 5">
            <a:extLst>
              <a:ext uri="{FF2B5EF4-FFF2-40B4-BE49-F238E27FC236}">
                <a16:creationId xmlns:a16="http://schemas.microsoft.com/office/drawing/2014/main" id="{E82267AA-FD6D-86B5-1125-785991BCD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25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E7073EB-7978-EE94-01CD-68B3512611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47" b="6284"/>
          <a:stretch>
            <a:fillRect/>
          </a:stretch>
        </p:blipFill>
        <p:spPr>
          <a:xfrm>
            <a:off x="248264" y="2154321"/>
            <a:ext cx="11512731" cy="398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09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ABB75-32D1-8D2A-419F-01D1820F8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E92EC5-E937-6B71-929A-AB7404FD5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47610"/>
            <a:ext cx="10515600" cy="666854"/>
          </a:xfrm>
        </p:spPr>
        <p:txBody>
          <a:bodyPr>
            <a:normAutofit fontScale="90000"/>
          </a:bodyPr>
          <a:lstStyle/>
          <a:p>
            <a:r>
              <a:rPr lang="ko-KR" altLang="en-US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연구 기여</a:t>
            </a:r>
            <a:endParaRPr lang="en-US" altLang="ko-KR" dirty="0">
              <a:solidFill>
                <a:srgbClr val="000000"/>
              </a:solidFill>
              <a:latin typeface="Pretendard" panose="02000503000000020004" pitchFamily="2" charset="-127"/>
              <a:ea typeface="Pretendard" panose="02000503000000020004" pitchFamily="2" charset="-127"/>
              <a:cs typeface="Pretendard" panose="02000503000000020004" pitchFamily="2" charset="-127"/>
            </a:endParaRPr>
          </a:p>
        </p:txBody>
      </p:sp>
      <p:sp>
        <p:nvSpPr>
          <p:cNvPr id="29" name="슬라이드 번호 개체 틀 5">
            <a:extLst>
              <a:ext uri="{FF2B5EF4-FFF2-40B4-BE49-F238E27FC236}">
                <a16:creationId xmlns:a16="http://schemas.microsoft.com/office/drawing/2014/main" id="{0788439D-430A-B020-B4D7-AD79FA2CF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0B6F77A-CE99-4AA3-9010-DF0DB6760256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3809AD-D278-55A9-7AEC-81B432F7D6B8}"/>
              </a:ext>
            </a:extLst>
          </p:cNvPr>
          <p:cNvSpPr txBox="1"/>
          <p:nvPr/>
        </p:nvSpPr>
        <p:spPr>
          <a:xfrm>
            <a:off x="248264" y="1095744"/>
            <a:ext cx="116630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2.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경험의 최신성과 다양성을 고려한 생체 모방 경험 재생</a:t>
            </a:r>
            <a:endParaRPr lang="en-US" altLang="ko-KR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단기 기억 풀과 장기 기억 풀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을 구성해 최근 경험과 과거 경험을 함께 학습에 사용</a:t>
            </a:r>
            <a:r>
              <a:rPr lang="ko-KR" altLang="en-US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하고 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경험 동기화, 혼합 샘플링, 군집 기반 망각을 통해 유사한 경험의 과도한 축적을 줄이고, </a:t>
            </a:r>
            <a:r>
              <a:rPr lang="ko-KR" altLang="ko-KR" b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최신성과 다양성을 갖춘 학습 경험을 확보하도록</a:t>
            </a:r>
            <a:r>
              <a:rPr lang="ko-KR" altLang="ko-KR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설계</a:t>
            </a:r>
            <a:endParaRPr lang="ko-KR" altLang="ko-KR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8AE6438-5C51-30D4-EA8B-3BECFB582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387" y="2019074"/>
            <a:ext cx="8474813" cy="453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46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5729</TotalTime>
  <Words>1980</Words>
  <Application>Microsoft Office PowerPoint</Application>
  <PresentationFormat>와이드스크린</PresentationFormat>
  <Paragraphs>471</Paragraphs>
  <Slides>26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1" baseType="lpstr">
      <vt:lpstr>Pretendard</vt:lpstr>
      <vt:lpstr>맑은 고딕</vt:lpstr>
      <vt:lpstr>Arial</vt:lpstr>
      <vt:lpstr>Cambria Math</vt:lpstr>
      <vt:lpstr>Office 테마</vt:lpstr>
      <vt:lpstr>BETM (Bio-inspired Encirclement Tracking Method) A bio-inspired multiple autonomous underwater vehicle encirclement tracking method  Adaptive recurrent neuron and bio-inspired experience replay mechanism</vt:lpstr>
      <vt:lpstr>저널 및 저자 정보</vt:lpstr>
      <vt:lpstr>연구 목표</vt:lpstr>
      <vt:lpstr>문제점 : 통신 잡음으로 인한 데이터 불신</vt:lpstr>
      <vt:lpstr>문제점 : 학습 경험의 최신성·다양성 부족</vt:lpstr>
      <vt:lpstr>핵심 아이디어 : BETM</vt:lpstr>
      <vt:lpstr>① SNN 정책망을 통한 행동 선택</vt:lpstr>
      <vt:lpstr>① SNN 정책망을 통한 행동 선택</vt:lpstr>
      <vt:lpstr>① SNN 정책망을 통한 행동 선택</vt:lpstr>
      <vt:lpstr>① SNN 정책망을 통한 행동 선택</vt:lpstr>
      <vt:lpstr>① SNN 정책망을 통한 행동 선택</vt:lpstr>
      <vt:lpstr>② 적응형 순환 뉴런의 학습</vt:lpstr>
      <vt:lpstr>② 적응형 순환 뉴런의 학습</vt:lpstr>
      <vt:lpstr>② 적응형 순환 뉴런의 학습</vt:lpstr>
      <vt:lpstr>② 적응형 순환 뉴런의 학습</vt:lpstr>
      <vt:lpstr>② 적응형 순환 뉴런의 학습</vt:lpstr>
      <vt:lpstr>③ ANN 가치망을 통한 행동 평가</vt:lpstr>
      <vt:lpstr>③ ANN 가치망을 통한 행동 평가</vt:lpstr>
      <vt:lpstr>④ 경험 재생을 통한 경험 선택</vt:lpstr>
      <vt:lpstr>④ 경험 재생을 통한 경험 선택</vt:lpstr>
      <vt:lpstr>④ 경험 재생을 통한 경험 선택</vt:lpstr>
      <vt:lpstr>실험 환경</vt:lpstr>
      <vt:lpstr>실험 결과</vt:lpstr>
      <vt:lpstr>실험 결과</vt:lpstr>
      <vt:lpstr>연구 기여</vt:lpstr>
      <vt:lpstr>연구 기여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문종인</dc:creator>
  <cp:lastModifiedBy>문종인</cp:lastModifiedBy>
  <cp:revision>200</cp:revision>
  <dcterms:created xsi:type="dcterms:W3CDTF">2026-04-09T07:05:20Z</dcterms:created>
  <dcterms:modified xsi:type="dcterms:W3CDTF">2026-10-30T01:12:22Z</dcterms:modified>
</cp:coreProperties>
</file>