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6" r:id="rId3"/>
    <p:sldId id="257" r:id="rId4"/>
    <p:sldId id="263" r:id="rId5"/>
    <p:sldId id="264" r:id="rId6"/>
    <p:sldId id="265" r:id="rId7"/>
    <p:sldId id="266" r:id="rId8"/>
    <p:sldId id="267" r:id="rId9"/>
    <p:sldId id="268" r:id="rId10"/>
    <p:sldId id="278" r:id="rId11"/>
    <p:sldId id="277" r:id="rId12"/>
    <p:sldId id="280" r:id="rId13"/>
    <p:sldId id="279" r:id="rId14"/>
    <p:sldId id="281" r:id="rId15"/>
    <p:sldId id="282" r:id="rId16"/>
    <p:sldId id="283" r:id="rId17"/>
    <p:sldId id="284" r:id="rId18"/>
    <p:sldId id="272" r:id="rId19"/>
    <p:sldId id="285" r:id="rId20"/>
    <p:sldId id="286" r:id="rId21"/>
    <p:sldId id="287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6242" autoAdjust="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157DA-F33B-41B9-943A-C5C56994E04E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43A07-E2E9-4B0A-BF31-77C4806C8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62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634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8C8DB-F67E-1399-BDBA-7C164C6F1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0F8E27C-2CCD-C4F1-C1FF-75F228CA89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E71A365-F75A-A1C3-78D3-21EE077A9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DDC9C21-E88B-0F1A-B7B0-76E922ADB6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8455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750DE-6823-B05A-8AC7-17C4F52E9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3571F2C-B295-B2A8-E248-AF5467A69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C578319-CD1F-ED47-70CF-1401C28A1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02BE0DF-B34C-E5F2-EB29-52717DD20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187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B8754-CA5F-E0F9-3715-1E1DE224A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001FC08-C689-F377-0872-56F31BC51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FA3A3E8-9A64-3F3A-6430-218E0C42D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084D843-AAA9-4EB7-A996-69EB2C2FD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050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3048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8667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2406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AA56E-1C36-DF72-1CC3-70F8183D9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E868076-3867-ACD7-8CEA-1C7558885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5E505E7-0AA8-650F-21FF-24C0D4B5F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824EB5-D4A7-2FC0-A802-61A89C43B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3252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9DB6D-C868-8B98-05D8-A217B4FF9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38D0AA3-63E2-6108-1284-E67C99BE9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5D0B446-EA87-05D0-1E53-DBD2388C8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0C9D807-CC54-0EDC-F281-2C5643AD68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19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B9F3E-638B-EDF3-E717-94EFD837F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35C3E36-B07B-95EA-5AE3-4427C9DB1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946E5C7-EF39-326F-E2A7-72F5CAE7BB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6728CE0-F6B8-ABC1-EA36-3330AB102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41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9115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7F909-8712-FBF2-E914-90A9BE355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39B4230-7649-E165-116B-6FDF9E2A2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34A512C-90FD-C621-6438-96ACF6082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7AD12E6-D18D-29C1-B4C6-900B07E5F0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840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7940A1-0E4F-FDBE-F15E-07927B720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523F846-AE69-8E56-23FB-87A11B150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58DC5F-1DE9-C9A4-E51F-8220B6AB8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93EF7F-51FB-BFFE-C95E-4D5CDA7E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8F5B33-48EC-EEE9-EFBF-26DE0EA8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80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5F7FB8-7B9F-119D-4650-D489411D2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AE3D07E-C919-7EE5-A189-9A1A6552A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4FA6176-6B2A-66B5-5E81-9E622F871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CAF920-8AEA-4C27-3493-57EAF3DF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B77F35F-A14C-EB64-9675-A2D200680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05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7F4D6E-6EB2-BCA6-BB78-9E11C040C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572A18B-A91B-9E2F-B4D2-BD243DE974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6CBADF-3441-8B7F-A2FD-9F691567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7BE036-8D96-1AF1-A353-5C9D10A92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8CD095-6424-4B4A-8E01-D0A9C1DD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57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CC06D7-548D-B676-367A-76C7C542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7277CC-011F-71BE-31D6-12F5B2E5C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45E186-13EF-E3AF-49D2-D5DF9408B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7C6A3A-C2E7-6B7B-C677-F6575CDE2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4C56C5-1285-B4AE-5B7F-48E9CC40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9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6BE95C-6D2D-A7CD-1597-79098F42D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4B863C-E1F9-24C9-24A7-49E50692B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D3E03A-2BEF-8A3B-D6A6-ABBB99FB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1B22057-6560-EE3F-192C-910E141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4258FCC-472E-ECAF-01A1-99AB46F08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836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CF4E12-0AD4-CA26-8287-D316B3B7F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035674-8249-C4A9-99DE-B8386A85E0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DDB6B3C-4D53-3D4A-A717-9D0EC4517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EDEA03A-2164-C1DE-5188-271D43CC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C359E9-1BE9-9AB6-DF84-34AB42D78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64B2C74-EE10-7495-DCD7-2DBFD010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667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B050D5-8FAD-A9D4-3D52-072175ECB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586530-FA28-E787-F0C5-2656A9841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4EAFFA1-7F72-8D8E-9561-4E23C9B96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9F30AA4-1447-E566-7D6D-30B3A575F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BE578FF-8C22-3AEF-CDAD-CB89D8768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9868149-5087-6575-B67A-F5A8DB1D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CCC8AD-A7F2-CD4E-B2CC-0A018A7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9FFBBD8-2A75-3938-0CC8-6FCC1688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686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C5FD49-6D7E-DF74-E127-449A6CF43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56D20B6-D741-75A7-775B-4DE0CB37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D0D7F19-981A-016F-FFA1-412C85FB1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86ABBEA-B46E-D0B6-FE04-5CF13355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1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43CB1D3-BA32-4837-51A1-2867B5ED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047FA17-B011-DBB3-240D-1F2A0F0BC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9AE54D0-07C0-B2BB-BC69-E6797960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7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507DF9-3C0A-05E2-D2A2-C10BE0A2B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C74533-64A2-A63F-AC59-D595F7B08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287C9D7-3253-E75A-0436-B9AD12824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BD3E5C-2254-E9F7-0A04-431AA7E6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4E98115-F6A3-80D8-1034-01CC124A1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EDA8F93-01A2-BBEE-805F-DBB90119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379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2EFB24-921F-4E80-8488-B8036D2B3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C0006DB-F520-0351-0A8D-A7B8EA7402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8B9E6E4-86C3-2415-5223-45361B326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1D1D4B-BFF6-10A9-B40E-4A183DE8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40A528A-8DE9-57AB-EE8D-EF67B5E1E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9E75842-1388-C91B-D8E0-AB16B2426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506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E74879E-76BF-0486-7E2E-703E9F513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504020-891B-0603-6502-E53AFCB21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0AF26D3-D453-6A11-424E-36F66041C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7D423-A2D2-4355-944F-E10B72E454FF}" type="datetimeFigureOut">
              <a:rPr lang="ko-KR" altLang="en-US" smtClean="0"/>
              <a:t>2026-09-07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ADD946-8C34-4038-4D37-0E8184899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1CA496-9B64-4E8C-2A63-40E4E29F8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49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8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6.jpe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8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>
            <a:extLst>
              <a:ext uri="{FF2B5EF4-FFF2-40B4-BE49-F238E27FC236}">
                <a16:creationId xmlns:a16="http://schemas.microsoft.com/office/drawing/2014/main" id="{B4B97562-6D04-0A40-C220-003E8453F8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D76166C-D592-2333-9BBB-1E0CA598D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47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4764A-A352-8F0F-073B-5C9CB8E36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림 35">
            <a:extLst>
              <a:ext uri="{FF2B5EF4-FFF2-40B4-BE49-F238E27FC236}">
                <a16:creationId xmlns:a16="http://schemas.microsoft.com/office/drawing/2014/main" id="{D029901F-3F06-2083-8BCD-995A97720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489" y="1697089"/>
            <a:ext cx="3667637" cy="571580"/>
          </a:xfrm>
          <a:prstGeom prst="rect">
            <a:avLst/>
          </a:prstGeom>
        </p:spPr>
      </p:pic>
      <p:sp>
        <p:nvSpPr>
          <p:cNvPr id="6" name="제목 1">
            <a:extLst>
              <a:ext uri="{FF2B5EF4-FFF2-40B4-BE49-F238E27FC236}">
                <a16:creationId xmlns:a16="http://schemas.microsoft.com/office/drawing/2014/main" id="{E76088D0-D6AD-E910-2BB8-79CDEE9BD017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Autograd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PINN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물리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Loss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정의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D7B3186-ADD3-6744-9F4B-86EA228BB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9059" y="4598462"/>
            <a:ext cx="2015844" cy="139393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6B2FFF44-A9EE-3BE9-340A-E6C72B1E39E2}"/>
              </a:ext>
            </a:extLst>
          </p:cNvPr>
          <p:cNvSpPr/>
          <p:nvPr/>
        </p:nvSpPr>
        <p:spPr>
          <a:xfrm>
            <a:off x="6702996" y="1631269"/>
            <a:ext cx="963186" cy="6564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Picture 5" descr="뉴턴 운동 제2 법칙 : 가속도의 법칙">
            <a:extLst>
              <a:ext uri="{FF2B5EF4-FFF2-40B4-BE49-F238E27FC236}">
                <a16:creationId xmlns:a16="http://schemas.microsoft.com/office/drawing/2014/main" id="{8C956F70-FDC7-ACA0-50C5-B558200EC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6" t="16121" r="14624" b="24208"/>
          <a:stretch>
            <a:fillRect/>
          </a:stretch>
        </p:blipFill>
        <p:spPr bwMode="auto">
          <a:xfrm>
            <a:off x="6096000" y="4880834"/>
            <a:ext cx="1707126" cy="98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D0EF5B5-EFAF-A9B7-E1E5-E1C7FC7BDF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0" r="25000"/>
          <a:stretch>
            <a:fillRect/>
          </a:stretch>
        </p:blipFill>
        <p:spPr>
          <a:xfrm>
            <a:off x="3502444" y="4598462"/>
            <a:ext cx="1707126" cy="1710905"/>
          </a:xfrm>
          <a:prstGeom prst="rect">
            <a:avLst/>
          </a:prstGeom>
        </p:spPr>
      </p:pic>
      <p:pic>
        <p:nvPicPr>
          <p:cNvPr id="21" name="Picture 2" descr="유체 역학의 압축성 이해">
            <a:extLst>
              <a:ext uri="{FF2B5EF4-FFF2-40B4-BE49-F238E27FC236}">
                <a16:creationId xmlns:a16="http://schemas.microsoft.com/office/drawing/2014/main" id="{F225D09D-042E-3FA8-7521-91D296AAE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07" y="4542856"/>
            <a:ext cx="2445666" cy="171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26244DCC-5E07-AD09-16C0-24C81B88A744}"/>
              </a:ext>
            </a:extLst>
          </p:cNvPr>
          <p:cNvCxnSpPr>
            <a:cxnSpLocks/>
          </p:cNvCxnSpPr>
          <p:nvPr/>
        </p:nvCxnSpPr>
        <p:spPr>
          <a:xfrm flipV="1">
            <a:off x="2170120" y="3359147"/>
            <a:ext cx="2038544" cy="12393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6DEF8E79-D202-209D-26A4-94AF03D2CDBC}"/>
              </a:ext>
            </a:extLst>
          </p:cNvPr>
          <p:cNvCxnSpPr>
            <a:cxnSpLocks/>
          </p:cNvCxnSpPr>
          <p:nvPr/>
        </p:nvCxnSpPr>
        <p:spPr>
          <a:xfrm flipV="1">
            <a:off x="4410862" y="3285387"/>
            <a:ext cx="1261989" cy="12393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71C333E5-DE17-062F-272B-CC7555474A13}"/>
              </a:ext>
            </a:extLst>
          </p:cNvPr>
          <p:cNvCxnSpPr>
            <a:cxnSpLocks/>
          </p:cNvCxnSpPr>
          <p:nvPr/>
        </p:nvCxnSpPr>
        <p:spPr>
          <a:xfrm flipV="1">
            <a:off x="6926442" y="3359147"/>
            <a:ext cx="397994" cy="12393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44E94593-17E4-3F79-7832-182B5FEE7E44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3285387"/>
            <a:ext cx="1094519" cy="10914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그림 37">
            <a:extLst>
              <a:ext uri="{FF2B5EF4-FFF2-40B4-BE49-F238E27FC236}">
                <a16:creationId xmlns:a16="http://schemas.microsoft.com/office/drawing/2014/main" id="{E9C7DCE3-42DD-9FEC-20FB-EE318A15FA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6945" y="2718717"/>
            <a:ext cx="6192114" cy="476316"/>
          </a:xfrm>
          <a:prstGeom prst="rect">
            <a:avLst/>
          </a:prstGeom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5FB665E3-7DA0-CA46-EB75-E4A6B4F9A995}"/>
              </a:ext>
            </a:extLst>
          </p:cNvPr>
          <p:cNvSpPr/>
          <p:nvPr/>
        </p:nvSpPr>
        <p:spPr>
          <a:xfrm>
            <a:off x="2503055" y="2555205"/>
            <a:ext cx="6548580" cy="6564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731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BE0AD-FCA2-A4EC-2675-D4CF0DB3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3971F8B3-C975-1919-1854-FE5C62B3CFD7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Pre-differential PINN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AFFA8755-F3FE-1C3D-9E9B-44D42E8646DB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446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Pre-differential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은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PDE에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필요한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미분값을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사전에 계산하고, 이를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참조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하여 물리 손실을 구성</a:t>
            </a:r>
            <a:endParaRPr lang="ko-KR" altLang="en-US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58DCD5-ABFA-C59E-0290-76CCDC8A2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14" y="1483442"/>
            <a:ext cx="10749116" cy="537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46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95F03-77A4-B1A2-5999-102FDFB9F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1AE68C76-3AF5-CD80-D5EF-A1F7FB0DC71A}"/>
              </a:ext>
            </a:extLst>
          </p:cNvPr>
          <p:cNvSpPr txBox="1">
            <a:spLocks/>
          </p:cNvSpPr>
          <p:nvPr/>
        </p:nvSpPr>
        <p:spPr>
          <a:xfrm>
            <a:off x="233516" y="244668"/>
            <a:ext cx="10515600" cy="8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Pre-differential PINN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Loss </a:t>
            </a:r>
            <a:endParaRPr lang="ko-KR" altLang="en-US" dirty="0"/>
          </a:p>
        </p:txBody>
      </p:sp>
      <p:sp>
        <p:nvSpPr>
          <p:cNvPr id="27" name="내용 개체 틀 2">
            <a:extLst>
              <a:ext uri="{FF2B5EF4-FFF2-40B4-BE49-F238E27FC236}">
                <a16:creationId xmlns:a16="http://schemas.microsoft.com/office/drawing/2014/main" id="{3A9396D5-3392-A82E-1DBF-824AB4375530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Autogard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은 신경망이 계산한 미분을 물리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 사용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Pre-differential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은 입력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CFD(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전산유체역학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데이터를 직접 사용한 </a:t>
            </a:r>
            <a:r>
              <a:rPr lang="ko-KR" altLang="en-US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미분값을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사용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7EE21837-BF96-AD8A-78CF-BD118E465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88" y="2214664"/>
            <a:ext cx="5347086" cy="319072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29D3F0FD-92BA-740C-324B-2E23620E4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4755" y="2115333"/>
            <a:ext cx="4862482" cy="3554858"/>
          </a:xfrm>
          <a:prstGeom prst="rect">
            <a:avLst/>
          </a:prstGeom>
        </p:spPr>
      </p:pic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60834297-69C7-51DB-5A03-D74483D487BE}"/>
              </a:ext>
            </a:extLst>
          </p:cNvPr>
          <p:cNvCxnSpPr/>
          <p:nvPr/>
        </p:nvCxnSpPr>
        <p:spPr>
          <a:xfrm>
            <a:off x="5574112" y="6133322"/>
            <a:ext cx="10437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4" descr="World's Top 12 Computational Fluid Dynamics (CFD) Companies">
            <a:extLst>
              <a:ext uri="{FF2B5EF4-FFF2-40B4-BE49-F238E27FC236}">
                <a16:creationId xmlns:a16="http://schemas.microsoft.com/office/drawing/2014/main" id="{D0BFE8E7-235C-7E50-B6D9-5A79AAB9C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639" y="690715"/>
            <a:ext cx="1992080" cy="117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0F70AE4C-DBC6-704E-4516-A6DCC3E42380}"/>
              </a:ext>
            </a:extLst>
          </p:cNvPr>
          <p:cNvCxnSpPr>
            <a:cxnSpLocks/>
          </p:cNvCxnSpPr>
          <p:nvPr/>
        </p:nvCxnSpPr>
        <p:spPr>
          <a:xfrm flipH="1">
            <a:off x="10008143" y="2031219"/>
            <a:ext cx="669093" cy="8115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4EF4CD0-CB39-9D64-839B-32D7BAFCEF72}"/>
              </a:ext>
            </a:extLst>
          </p:cNvPr>
          <p:cNvSpPr txBox="1"/>
          <p:nvPr/>
        </p:nvSpPr>
        <p:spPr>
          <a:xfrm>
            <a:off x="10504425" y="1991370"/>
            <a:ext cx="1669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CFD Data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22F3A5-A06B-F762-8ED4-BAAA19567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6179" y="5843538"/>
            <a:ext cx="5012644" cy="59970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E5A497A-3105-956E-BE10-D6A018942B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280" y="5843537"/>
            <a:ext cx="5132007" cy="59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01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636E6-ED8A-D60F-BE8C-704D84706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0EFF0A63-00ED-57FA-1D2B-C37EC079F88D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ko-KR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Gradient-Supervised</a:t>
            </a:r>
            <a:r>
              <a:rPr lang="ko-KR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PINN</a:t>
            </a:r>
            <a:endParaRPr lang="ko-KR" altLang="en-US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5EB17FC4-8436-66E9-5D3E-63055B61993E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934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자동미분으로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구한 예측 미분과 사전 계산된 참조 </a:t>
            </a:r>
            <a:r>
              <a:rPr lang="ko-KR" altLang="en-US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미분를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비교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하여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GS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손실을 구성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데이터 손실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+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Autograd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물리 손실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+ GS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손실을 함께 최소화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5E2DFE0-3068-D2CC-D9E7-4928BB6F2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165" y="1752600"/>
            <a:ext cx="10111267" cy="501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34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CA8C-1E42-949D-4590-D33FA3579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림 36">
            <a:extLst>
              <a:ext uri="{FF2B5EF4-FFF2-40B4-BE49-F238E27FC236}">
                <a16:creationId xmlns:a16="http://schemas.microsoft.com/office/drawing/2014/main" id="{20D798A0-2AB3-ABA3-6D3B-AACE246B1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40" y="2918683"/>
            <a:ext cx="11593543" cy="562053"/>
          </a:xfrm>
          <a:prstGeom prst="rect">
            <a:avLst/>
          </a:prstGeom>
        </p:spPr>
      </p:pic>
      <p:sp>
        <p:nvSpPr>
          <p:cNvPr id="6" name="제목 1">
            <a:extLst>
              <a:ext uri="{FF2B5EF4-FFF2-40B4-BE49-F238E27FC236}">
                <a16:creationId xmlns:a16="http://schemas.microsoft.com/office/drawing/2014/main" id="{DFB49872-0F12-FE6F-5ED0-3DEE550D0F4F}"/>
              </a:ext>
            </a:extLst>
          </p:cNvPr>
          <p:cNvSpPr txBox="1">
            <a:spLocks/>
          </p:cNvSpPr>
          <p:nvPr/>
        </p:nvSpPr>
        <p:spPr>
          <a:xfrm>
            <a:off x="233516" y="244668"/>
            <a:ext cx="10515600" cy="8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ko-KR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Gradient-Supervised</a:t>
            </a:r>
            <a:r>
              <a:rPr lang="ko-KR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ko-KR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Loss </a:t>
            </a:r>
            <a:endParaRPr lang="ko-KR" altLang="en-US" dirty="0"/>
          </a:p>
        </p:txBody>
      </p:sp>
      <p:sp>
        <p:nvSpPr>
          <p:cNvPr id="27" name="내용 개체 틀 2">
            <a:extLst>
              <a:ext uri="{FF2B5EF4-FFF2-40B4-BE49-F238E27FC236}">
                <a16:creationId xmlns:a16="http://schemas.microsoft.com/office/drawing/2014/main" id="{8565CA60-8343-D3AA-BE46-C9C7E309285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Gradient-Supervised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은 입력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CFD(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전산유체역학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데이터를 직접 사용한 </a:t>
            </a:r>
            <a:r>
              <a:rPr lang="ko-KR" altLang="en-US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미분값과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신경망이 계산한 미분을 </a:t>
            </a:r>
            <a:r>
              <a:rPr lang="en-US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Autogard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값을 비교한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를 추가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D262C6E-5593-E6AB-29A3-8FE93177A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05" y="4488717"/>
            <a:ext cx="1888647" cy="44401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94B9056-9F14-8A2D-2D7C-507EB84F3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287" y="1989340"/>
            <a:ext cx="8383170" cy="600159"/>
          </a:xfrm>
          <a:prstGeom prst="rect">
            <a:avLst/>
          </a:prstGeom>
        </p:spPr>
      </p:pic>
      <p:sp>
        <p:nvSpPr>
          <p:cNvPr id="9" name="화살표: 아래쪽 8">
            <a:extLst>
              <a:ext uri="{FF2B5EF4-FFF2-40B4-BE49-F238E27FC236}">
                <a16:creationId xmlns:a16="http://schemas.microsoft.com/office/drawing/2014/main" id="{56919CD0-B783-FFF2-0D5B-FA9F952023C4}"/>
              </a:ext>
            </a:extLst>
          </p:cNvPr>
          <p:cNvSpPr/>
          <p:nvPr/>
        </p:nvSpPr>
        <p:spPr>
          <a:xfrm>
            <a:off x="5500254" y="2522839"/>
            <a:ext cx="193964" cy="323250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11298568-4B6D-83C1-632D-05DA5B2D46AA}"/>
              </a:ext>
            </a:extLst>
          </p:cNvPr>
          <p:cNvCxnSpPr>
            <a:cxnSpLocks/>
          </p:cNvCxnSpPr>
          <p:nvPr/>
        </p:nvCxnSpPr>
        <p:spPr>
          <a:xfrm>
            <a:off x="8525163" y="3440575"/>
            <a:ext cx="356206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내용 개체 틀 2">
            <a:extLst>
              <a:ext uri="{FF2B5EF4-FFF2-40B4-BE49-F238E27FC236}">
                <a16:creationId xmlns:a16="http://schemas.microsoft.com/office/drawing/2014/main" id="{DCE71C5F-44A5-169E-02BF-E6CD311DC201}"/>
              </a:ext>
            </a:extLst>
          </p:cNvPr>
          <p:cNvSpPr txBox="1">
            <a:spLocks/>
          </p:cNvSpPr>
          <p:nvPr/>
        </p:nvSpPr>
        <p:spPr>
          <a:xfrm>
            <a:off x="3304784" y="3800326"/>
            <a:ext cx="558242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예시 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차 미분의 요소가 있을 경우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35A3C06C-3714-671C-6152-DB56923B3808}"/>
              </a:ext>
            </a:extLst>
          </p:cNvPr>
          <p:cNvSpPr txBox="1">
            <a:spLocks/>
          </p:cNvSpPr>
          <p:nvPr/>
        </p:nvSpPr>
        <p:spPr>
          <a:xfrm>
            <a:off x="3740088" y="3704892"/>
            <a:ext cx="1005863" cy="475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8" name="내용 개체 틀 2">
            <a:extLst>
              <a:ext uri="{FF2B5EF4-FFF2-40B4-BE49-F238E27FC236}">
                <a16:creationId xmlns:a16="http://schemas.microsoft.com/office/drawing/2014/main" id="{5433C740-4737-0B95-F9F8-9D375BC2A4AD}"/>
              </a:ext>
            </a:extLst>
          </p:cNvPr>
          <p:cNvSpPr txBox="1">
            <a:spLocks/>
          </p:cNvSpPr>
          <p:nvPr/>
        </p:nvSpPr>
        <p:spPr>
          <a:xfrm>
            <a:off x="11467628" y="2907895"/>
            <a:ext cx="1005863" cy="475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…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6002EDEA-1A6A-44D6-36E5-2278AB5BA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8821" y="4427286"/>
            <a:ext cx="4113672" cy="49274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F4BC2DB-B913-EEDC-6C86-75BCF1890E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5397" y="4329276"/>
            <a:ext cx="4403950" cy="87599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395EA81-8AA1-C7E9-B209-AE853C3243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905" y="5442871"/>
            <a:ext cx="6182588" cy="110505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E5A3F44-E7D3-9492-B642-7A44DF60E2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5397" y="5590529"/>
            <a:ext cx="2105319" cy="8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72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1DB40-43E1-5F83-35E0-B88E179FA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70E1012A-C583-3EC3-4E75-1713F8BCF290}"/>
              </a:ext>
            </a:extLst>
          </p:cNvPr>
          <p:cNvSpPr txBox="1">
            <a:spLocks/>
          </p:cNvSpPr>
          <p:nvPr/>
        </p:nvSpPr>
        <p:spPr>
          <a:xfrm>
            <a:off x="233516" y="244668"/>
            <a:ext cx="10515600" cy="8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의 가중치 탐색 방법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3251A6D-BAE1-E77A-36C8-CE84FD138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82" y="1535995"/>
            <a:ext cx="4895115" cy="230258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87C8294-E633-087A-EB7A-1FF0E3F9B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3517" y="1361697"/>
            <a:ext cx="5256898" cy="262844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AF99556-0DD8-CC66-CDF3-B029C46AA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640" y="4182077"/>
            <a:ext cx="4389211" cy="219460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E7B390B-047A-BD5D-3F6D-4314DED2C3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4701" y="4053686"/>
            <a:ext cx="5162772" cy="255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19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1C2BA-4543-A467-08A8-06DE129AA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0F6C7131-6C51-C5F9-45B4-5143D9518454}"/>
              </a:ext>
            </a:extLst>
          </p:cNvPr>
          <p:cNvSpPr txBox="1">
            <a:spLocks/>
          </p:cNvSpPr>
          <p:nvPr/>
        </p:nvSpPr>
        <p:spPr>
          <a:xfrm>
            <a:off x="233516" y="244668"/>
            <a:ext cx="10515600" cy="8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의 가중치 탐색 방법</a:t>
            </a:r>
            <a:endParaRPr lang="ko-KR" altLang="en-US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23CD0C8-CD5A-BE48-FCE9-9903C53089DF}"/>
              </a:ext>
            </a:extLst>
          </p:cNvPr>
          <p:cNvGrpSpPr/>
          <p:nvPr/>
        </p:nvGrpSpPr>
        <p:grpSpPr>
          <a:xfrm>
            <a:off x="598457" y="5711682"/>
            <a:ext cx="11593543" cy="562053"/>
            <a:chOff x="233516" y="1232758"/>
            <a:chExt cx="11593543" cy="562053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D83DE578-DF13-E876-D915-17390B37A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516" y="1232758"/>
              <a:ext cx="11593543" cy="562053"/>
            </a:xfrm>
            <a:prstGeom prst="rect">
              <a:avLst/>
            </a:prstGeom>
          </p:spPr>
        </p:pic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834F0A0F-DB64-EBA7-FDA0-AFF900E0E6BD}"/>
                </a:ext>
              </a:extLst>
            </p:cNvPr>
            <p:cNvCxnSpPr>
              <a:cxnSpLocks/>
            </p:cNvCxnSpPr>
            <p:nvPr/>
          </p:nvCxnSpPr>
          <p:spPr>
            <a:xfrm>
              <a:off x="1162338" y="1716550"/>
              <a:ext cx="58073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5132C1B9-2145-9556-68E3-0CEDC0DB0FBB}"/>
                </a:ext>
              </a:extLst>
            </p:cNvPr>
            <p:cNvCxnSpPr>
              <a:cxnSpLocks/>
            </p:cNvCxnSpPr>
            <p:nvPr/>
          </p:nvCxnSpPr>
          <p:spPr>
            <a:xfrm>
              <a:off x="2600613" y="1707025"/>
              <a:ext cx="58073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586F23D1-7B01-87B9-D045-F0064C4F5766}"/>
                </a:ext>
              </a:extLst>
            </p:cNvPr>
            <p:cNvCxnSpPr>
              <a:cxnSpLocks/>
            </p:cNvCxnSpPr>
            <p:nvPr/>
          </p:nvCxnSpPr>
          <p:spPr>
            <a:xfrm>
              <a:off x="3981738" y="1728125"/>
              <a:ext cx="58073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B2D03048-AE75-B80F-856E-A26DC5BA1869}"/>
                </a:ext>
              </a:extLst>
            </p:cNvPr>
            <p:cNvCxnSpPr>
              <a:cxnSpLocks/>
            </p:cNvCxnSpPr>
            <p:nvPr/>
          </p:nvCxnSpPr>
          <p:spPr>
            <a:xfrm>
              <a:off x="5439063" y="1707025"/>
              <a:ext cx="58073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BB4429D5-AFCC-F2EB-BB82-9F8242D1BF85}"/>
                </a:ext>
              </a:extLst>
            </p:cNvPr>
            <p:cNvCxnSpPr>
              <a:cxnSpLocks/>
            </p:cNvCxnSpPr>
            <p:nvPr/>
          </p:nvCxnSpPr>
          <p:spPr>
            <a:xfrm>
              <a:off x="6982113" y="1728125"/>
              <a:ext cx="58073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55A39B8D-0272-E1CE-2FF4-6B6940FEEC72}"/>
                </a:ext>
              </a:extLst>
            </p:cNvPr>
            <p:cNvCxnSpPr>
              <a:cxnSpLocks/>
            </p:cNvCxnSpPr>
            <p:nvPr/>
          </p:nvCxnSpPr>
          <p:spPr>
            <a:xfrm>
              <a:off x="8420388" y="1728125"/>
              <a:ext cx="58073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4D5AA956-E5D0-F8C4-D0F6-71FAC5EC7D87}"/>
                </a:ext>
              </a:extLst>
            </p:cNvPr>
            <p:cNvCxnSpPr>
              <a:cxnSpLocks/>
            </p:cNvCxnSpPr>
            <p:nvPr/>
          </p:nvCxnSpPr>
          <p:spPr>
            <a:xfrm>
              <a:off x="10277763" y="1707025"/>
              <a:ext cx="58073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내용 개체 틀 2">
            <a:extLst>
              <a:ext uri="{FF2B5EF4-FFF2-40B4-BE49-F238E27FC236}">
                <a16:creationId xmlns:a16="http://schemas.microsoft.com/office/drawing/2014/main" id="{B48D2A56-306A-4A60-3938-327349CC5949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PINN의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전체 손실은 여러 손실의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가중합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가중치가 너무 작으면 해당 물리 제약이 거의 작동하지 않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고 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너무 크면 물리 손실이 데이터 학습을 방해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1" name="그림 20" descr="Machine Learning] 인공신경망의 오버 피팅과 Regularization의 이해 - Shryu8902's Blog">
            <a:extLst>
              <a:ext uri="{FF2B5EF4-FFF2-40B4-BE49-F238E27FC236}">
                <a16:creationId xmlns:a16="http://schemas.microsoft.com/office/drawing/2014/main" id="{5D8B4686-8A66-7EFB-5C22-A51ACC505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3027" y="2204892"/>
            <a:ext cx="5076066" cy="322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25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8FA47-C464-4D09-E82A-1F5F3E2B8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718D3506-8C3D-9231-788C-386B7B116169}"/>
              </a:ext>
            </a:extLst>
          </p:cNvPr>
          <p:cNvSpPr txBox="1">
            <a:spLocks/>
          </p:cNvSpPr>
          <p:nvPr/>
        </p:nvSpPr>
        <p:spPr>
          <a:xfrm>
            <a:off x="233516" y="244668"/>
            <a:ext cx="10515600" cy="8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의 가중치 탐색 방법</a:t>
            </a:r>
            <a:endParaRPr lang="ko-KR" altLang="en-US" dirty="0"/>
          </a:p>
        </p:txBody>
      </p:sp>
      <p:sp>
        <p:nvSpPr>
          <p:cNvPr id="20" name="내용 개체 틀 2">
            <a:extLst>
              <a:ext uri="{FF2B5EF4-FFF2-40B4-BE49-F238E27FC236}">
                <a16:creationId xmlns:a16="http://schemas.microsoft.com/office/drawing/2014/main" id="{553966A6-604D-9B84-3C1C-F36EEDAC2B39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1.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로그 공간으로 영역으로 전역 탐색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로그 공간으로 가중치 탐색 구간에서 값의 </a:t>
            </a:r>
            <a:r>
              <a:rPr lang="ko-KR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절대적인 차이보다 몇 배 차이인지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를 기준으로 탐색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1B84DB9C-C672-0B28-148A-2045F892A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702" y="2142055"/>
            <a:ext cx="2457793" cy="51442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2FD67515-F644-F4BD-2C85-BD62C246F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151" y="2045763"/>
            <a:ext cx="1810003" cy="55252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74CC394-C6D2-7553-FC56-742B86B09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9301" y="2083868"/>
            <a:ext cx="2029108" cy="476316"/>
          </a:xfrm>
          <a:prstGeom prst="rect">
            <a:avLst/>
          </a:prstGeom>
        </p:spPr>
      </p:pic>
      <p:sp>
        <p:nvSpPr>
          <p:cNvPr id="33" name="내용 개체 틀 2">
            <a:extLst>
              <a:ext uri="{FF2B5EF4-FFF2-40B4-BE49-F238E27FC236}">
                <a16:creationId xmlns:a16="http://schemas.microsoft.com/office/drawing/2014/main" id="{838AE7BF-B5C0-8DE5-091D-7F2C6B2CD083}"/>
              </a:ext>
            </a:extLst>
          </p:cNvPr>
          <p:cNvSpPr txBox="1">
            <a:spLocks/>
          </p:cNvSpPr>
          <p:nvPr/>
        </p:nvSpPr>
        <p:spPr>
          <a:xfrm>
            <a:off x="1726281" y="2628027"/>
            <a:ext cx="1830634" cy="448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실제 탐색 범위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4" name="내용 개체 틀 2">
            <a:extLst>
              <a:ext uri="{FF2B5EF4-FFF2-40B4-BE49-F238E27FC236}">
                <a16:creationId xmlns:a16="http://schemas.microsoft.com/office/drawing/2014/main" id="{A183E1DF-47D8-0971-5384-2BE3D7D1BE14}"/>
              </a:ext>
            </a:extLst>
          </p:cNvPr>
          <p:cNvSpPr txBox="1">
            <a:spLocks/>
          </p:cNvSpPr>
          <p:nvPr/>
        </p:nvSpPr>
        <p:spPr>
          <a:xfrm>
            <a:off x="4887151" y="2613801"/>
            <a:ext cx="1830634" cy="448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로그 공간 변환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5" name="내용 개체 틀 2">
            <a:extLst>
              <a:ext uri="{FF2B5EF4-FFF2-40B4-BE49-F238E27FC236}">
                <a16:creationId xmlns:a16="http://schemas.microsoft.com/office/drawing/2014/main" id="{9DFDE1D5-BD52-3BD3-106C-602E1848C259}"/>
              </a:ext>
            </a:extLst>
          </p:cNvPr>
          <p:cNvSpPr txBox="1">
            <a:spLocks/>
          </p:cNvSpPr>
          <p:nvPr/>
        </p:nvSpPr>
        <p:spPr>
          <a:xfrm>
            <a:off x="7674959" y="2613801"/>
            <a:ext cx="2457792" cy="663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로그 </a:t>
            </a:r>
            <a:r>
              <a:rPr lang="ko-KR" altLang="en-US" sz="200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공간 탐색 범위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36" name="내용 개체 틀 2">
            <a:extLst>
              <a:ext uri="{FF2B5EF4-FFF2-40B4-BE49-F238E27FC236}">
                <a16:creationId xmlns:a16="http://schemas.microsoft.com/office/drawing/2014/main" id="{EB634218-2C1B-82D2-41CB-3ED4A4B93946}"/>
              </a:ext>
            </a:extLst>
          </p:cNvPr>
          <p:cNvSpPr txBox="1">
            <a:spLocks/>
          </p:cNvSpPr>
          <p:nvPr/>
        </p:nvSpPr>
        <p:spPr>
          <a:xfrm>
            <a:off x="291280" y="3337724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2.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전역 탐색 결과를 기준으로 후보를 나누어 미세 탐색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상위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validation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pressure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RMSE 후보군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을 기준으로 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가장 좋은 후보를 첫 영역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,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첫 영역에서 충분히 멀리 떨어진 후보 선택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선택된 구간에서 충분히 멀리 떨어진 영역 선택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반복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..</a:t>
            </a:r>
          </a:p>
        </p:txBody>
      </p: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23F5F798-6FE8-2D32-9EBB-362431C186E3}"/>
              </a:ext>
            </a:extLst>
          </p:cNvPr>
          <p:cNvCxnSpPr/>
          <p:nvPr/>
        </p:nvCxnSpPr>
        <p:spPr>
          <a:xfrm>
            <a:off x="895927" y="5869709"/>
            <a:ext cx="1011381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3273A5D3-B5CF-66D4-4AF9-F597E88C5289}"/>
              </a:ext>
            </a:extLst>
          </p:cNvPr>
          <p:cNvCxnSpPr/>
          <p:nvPr/>
        </p:nvCxnSpPr>
        <p:spPr>
          <a:xfrm>
            <a:off x="5792152" y="5509491"/>
            <a:ext cx="0" cy="3602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내용 개체 틀 2">
            <a:extLst>
              <a:ext uri="{FF2B5EF4-FFF2-40B4-BE49-F238E27FC236}">
                <a16:creationId xmlns:a16="http://schemas.microsoft.com/office/drawing/2014/main" id="{8428175D-C0DA-2CF1-0FBC-94D9E3C356F7}"/>
              </a:ext>
            </a:extLst>
          </p:cNvPr>
          <p:cNvSpPr txBox="1">
            <a:spLocks/>
          </p:cNvSpPr>
          <p:nvPr/>
        </p:nvSpPr>
        <p:spPr>
          <a:xfrm>
            <a:off x="4806483" y="6076537"/>
            <a:ext cx="1830634" cy="448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로그 공간 변환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49" name="내용 개체 틀 2">
            <a:extLst>
              <a:ext uri="{FF2B5EF4-FFF2-40B4-BE49-F238E27FC236}">
                <a16:creationId xmlns:a16="http://schemas.microsoft.com/office/drawing/2014/main" id="{1470BAAA-6481-F535-1150-269AE7BEB375}"/>
              </a:ext>
            </a:extLst>
          </p:cNvPr>
          <p:cNvSpPr txBox="1">
            <a:spLocks/>
          </p:cNvSpPr>
          <p:nvPr/>
        </p:nvSpPr>
        <p:spPr>
          <a:xfrm>
            <a:off x="4876835" y="5082835"/>
            <a:ext cx="1830634" cy="448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solidFill>
                  <a:srgbClr val="FF000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첫 후보</a:t>
            </a:r>
            <a:endParaRPr lang="en-US" altLang="ko-KR" sz="2000" dirty="0">
              <a:solidFill>
                <a:srgbClr val="FF000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0B883C56-93A7-56F2-41A9-5455C85F1270}"/>
              </a:ext>
            </a:extLst>
          </p:cNvPr>
          <p:cNvCxnSpPr/>
          <p:nvPr/>
        </p:nvCxnSpPr>
        <p:spPr>
          <a:xfrm>
            <a:off x="5339570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9EA2AB1F-06B4-4641-C459-5926A7058A1D}"/>
              </a:ext>
            </a:extLst>
          </p:cNvPr>
          <p:cNvCxnSpPr/>
          <p:nvPr/>
        </p:nvCxnSpPr>
        <p:spPr>
          <a:xfrm>
            <a:off x="4619134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352FD76A-85C6-0D9E-43AC-3A78E6A9DBE6}"/>
              </a:ext>
            </a:extLst>
          </p:cNvPr>
          <p:cNvCxnSpPr/>
          <p:nvPr/>
        </p:nvCxnSpPr>
        <p:spPr>
          <a:xfrm>
            <a:off x="3307571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93CB7BCF-EAB0-7660-99E0-06C3AE829D42}"/>
              </a:ext>
            </a:extLst>
          </p:cNvPr>
          <p:cNvCxnSpPr/>
          <p:nvPr/>
        </p:nvCxnSpPr>
        <p:spPr>
          <a:xfrm>
            <a:off x="2180734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A68D661B-25E0-3169-4CD7-72DA58DCFF19}"/>
              </a:ext>
            </a:extLst>
          </p:cNvPr>
          <p:cNvCxnSpPr/>
          <p:nvPr/>
        </p:nvCxnSpPr>
        <p:spPr>
          <a:xfrm>
            <a:off x="1220153" y="5531236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A8EC167B-4CA0-409D-9259-6ECA5E7E7ABA}"/>
              </a:ext>
            </a:extLst>
          </p:cNvPr>
          <p:cNvCxnSpPr/>
          <p:nvPr/>
        </p:nvCxnSpPr>
        <p:spPr>
          <a:xfrm>
            <a:off x="6290916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2C6F5521-5816-6E3F-39CF-3F66DE57B894}"/>
              </a:ext>
            </a:extLst>
          </p:cNvPr>
          <p:cNvCxnSpPr/>
          <p:nvPr/>
        </p:nvCxnSpPr>
        <p:spPr>
          <a:xfrm>
            <a:off x="6983643" y="5509491"/>
            <a:ext cx="0" cy="36021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B0545CF3-C162-65FA-6B51-848FFFF3B0F7}"/>
              </a:ext>
            </a:extLst>
          </p:cNvPr>
          <p:cNvCxnSpPr/>
          <p:nvPr/>
        </p:nvCxnSpPr>
        <p:spPr>
          <a:xfrm>
            <a:off x="7899489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1D66C5BB-FD68-7769-E896-67CAC948DB65}"/>
              </a:ext>
            </a:extLst>
          </p:cNvPr>
          <p:cNvCxnSpPr/>
          <p:nvPr/>
        </p:nvCxnSpPr>
        <p:spPr>
          <a:xfrm>
            <a:off x="9063271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96252CE2-D32A-A9E2-76A3-C132A84D5583}"/>
              </a:ext>
            </a:extLst>
          </p:cNvPr>
          <p:cNvCxnSpPr/>
          <p:nvPr/>
        </p:nvCxnSpPr>
        <p:spPr>
          <a:xfrm>
            <a:off x="10125913" y="5509491"/>
            <a:ext cx="0" cy="360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ED496E97-BE96-F3C2-6A3F-ED2152001BC0}"/>
              </a:ext>
            </a:extLst>
          </p:cNvPr>
          <p:cNvSpPr/>
          <p:nvPr/>
        </p:nvSpPr>
        <p:spPr>
          <a:xfrm>
            <a:off x="4553523" y="5398656"/>
            <a:ext cx="2364509" cy="4927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내용 개체 틀 2">
            <a:extLst>
              <a:ext uri="{FF2B5EF4-FFF2-40B4-BE49-F238E27FC236}">
                <a16:creationId xmlns:a16="http://schemas.microsoft.com/office/drawing/2014/main" id="{54994C51-1001-8030-92AF-5316335ACFCF}"/>
              </a:ext>
            </a:extLst>
          </p:cNvPr>
          <p:cNvSpPr txBox="1">
            <a:spLocks/>
          </p:cNvSpPr>
          <p:nvPr/>
        </p:nvSpPr>
        <p:spPr>
          <a:xfrm>
            <a:off x="3490462" y="4957905"/>
            <a:ext cx="1830634" cy="448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solidFill>
                  <a:srgbClr val="FFC00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첫 최소 거리 구간</a:t>
            </a:r>
            <a:endParaRPr lang="en-US" altLang="ko-KR" sz="2000" dirty="0">
              <a:solidFill>
                <a:srgbClr val="FFC00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 algn="ctr">
              <a:buNone/>
            </a:pPr>
            <a:endParaRPr lang="en-US" altLang="ko-KR" sz="2000" dirty="0">
              <a:solidFill>
                <a:srgbClr val="FF000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6" name="내용 개체 틀 2">
            <a:extLst>
              <a:ext uri="{FF2B5EF4-FFF2-40B4-BE49-F238E27FC236}">
                <a16:creationId xmlns:a16="http://schemas.microsoft.com/office/drawing/2014/main" id="{E7C78E06-DE26-C3D3-B1CD-BBA38A317634}"/>
              </a:ext>
            </a:extLst>
          </p:cNvPr>
          <p:cNvSpPr txBox="1">
            <a:spLocks/>
          </p:cNvSpPr>
          <p:nvPr/>
        </p:nvSpPr>
        <p:spPr>
          <a:xfrm>
            <a:off x="6049852" y="5082835"/>
            <a:ext cx="1830634" cy="448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solidFill>
                  <a:schemeClr val="accent3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두번째 후보</a:t>
            </a:r>
            <a:endParaRPr lang="en-US" altLang="ko-KR" sz="2000" dirty="0">
              <a:solidFill>
                <a:schemeClr val="accent3">
                  <a:lumMod val="75000"/>
                </a:schemeClr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CDA86C6-52B8-1C99-5538-378537E5C065}"/>
              </a:ext>
            </a:extLst>
          </p:cNvPr>
          <p:cNvSpPr/>
          <p:nvPr/>
        </p:nvSpPr>
        <p:spPr>
          <a:xfrm>
            <a:off x="5773148" y="5663339"/>
            <a:ext cx="1210495" cy="206367"/>
          </a:xfrm>
          <a:prstGeom prst="rect">
            <a:avLst/>
          </a:prstGeom>
          <a:solidFill>
            <a:srgbClr val="00B050">
              <a:alpha val="34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B44C14E6-630D-59F9-7706-A48E3C316FEA}"/>
              </a:ext>
            </a:extLst>
          </p:cNvPr>
          <p:cNvCxnSpPr>
            <a:cxnSpLocks/>
          </p:cNvCxnSpPr>
          <p:nvPr/>
        </p:nvCxnSpPr>
        <p:spPr>
          <a:xfrm>
            <a:off x="4359564" y="5278582"/>
            <a:ext cx="193959" cy="14274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내용 개체 틀 2">
            <a:extLst>
              <a:ext uri="{FF2B5EF4-FFF2-40B4-BE49-F238E27FC236}">
                <a16:creationId xmlns:a16="http://schemas.microsoft.com/office/drawing/2014/main" id="{E6364331-7249-1DB9-020B-ED68BDAFD6CB}"/>
              </a:ext>
            </a:extLst>
          </p:cNvPr>
          <p:cNvSpPr txBox="1">
            <a:spLocks/>
          </p:cNvSpPr>
          <p:nvPr/>
        </p:nvSpPr>
        <p:spPr>
          <a:xfrm>
            <a:off x="7024162" y="6214050"/>
            <a:ext cx="1830634" cy="448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 dirty="0">
                <a:solidFill>
                  <a:srgbClr val="00B05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두번째 후보 구간</a:t>
            </a:r>
            <a:endParaRPr lang="en-US" altLang="ko-KR" sz="2000" dirty="0">
              <a:solidFill>
                <a:srgbClr val="00B05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 algn="ctr">
              <a:buNone/>
            </a:pPr>
            <a:endParaRPr lang="en-US" altLang="ko-KR" sz="2000" dirty="0">
              <a:solidFill>
                <a:srgbClr val="FF000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72" name="직선 화살표 연결선 71">
            <a:extLst>
              <a:ext uri="{FF2B5EF4-FFF2-40B4-BE49-F238E27FC236}">
                <a16:creationId xmlns:a16="http://schemas.microsoft.com/office/drawing/2014/main" id="{C0C4780A-EB86-BF66-4582-66CD1ADDF88A}"/>
              </a:ext>
            </a:extLst>
          </p:cNvPr>
          <p:cNvCxnSpPr>
            <a:cxnSpLocks/>
          </p:cNvCxnSpPr>
          <p:nvPr/>
        </p:nvCxnSpPr>
        <p:spPr>
          <a:xfrm flipH="1" flipV="1">
            <a:off x="7012838" y="5891454"/>
            <a:ext cx="168237" cy="25534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56AA10B9-E8F4-F08D-2DA2-4D68AC569521}"/>
              </a:ext>
            </a:extLst>
          </p:cNvPr>
          <p:cNvSpPr/>
          <p:nvPr/>
        </p:nvSpPr>
        <p:spPr>
          <a:xfrm>
            <a:off x="3987128" y="5475805"/>
            <a:ext cx="4607576" cy="39008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내용 개체 틀 2">
            <a:extLst>
              <a:ext uri="{FF2B5EF4-FFF2-40B4-BE49-F238E27FC236}">
                <a16:creationId xmlns:a16="http://schemas.microsoft.com/office/drawing/2014/main" id="{4E986072-7E03-D439-8E9F-21707705431C}"/>
              </a:ext>
            </a:extLst>
          </p:cNvPr>
          <p:cNvSpPr txBox="1">
            <a:spLocks/>
          </p:cNvSpPr>
          <p:nvPr/>
        </p:nvSpPr>
        <p:spPr>
          <a:xfrm>
            <a:off x="7662179" y="4830919"/>
            <a:ext cx="2228423" cy="448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2000">
                <a:solidFill>
                  <a:srgbClr val="7030A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두번째 </a:t>
            </a:r>
            <a:r>
              <a:rPr lang="ko-KR" altLang="en-US" sz="2000" dirty="0">
                <a:solidFill>
                  <a:srgbClr val="7030A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최소 거리 구간</a:t>
            </a:r>
            <a:endParaRPr lang="en-US" altLang="ko-KR" sz="2000" dirty="0">
              <a:solidFill>
                <a:srgbClr val="7030A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 algn="ctr">
              <a:buNone/>
            </a:pPr>
            <a:endParaRPr lang="en-US" altLang="ko-KR" sz="2000" dirty="0">
              <a:solidFill>
                <a:srgbClr val="FF000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79" name="직선 화살표 연결선 78">
            <a:extLst>
              <a:ext uri="{FF2B5EF4-FFF2-40B4-BE49-F238E27FC236}">
                <a16:creationId xmlns:a16="http://schemas.microsoft.com/office/drawing/2014/main" id="{C3B6F56F-FC84-7735-8086-687057481795}"/>
              </a:ext>
            </a:extLst>
          </p:cNvPr>
          <p:cNvCxnSpPr>
            <a:cxnSpLocks/>
          </p:cNvCxnSpPr>
          <p:nvPr/>
        </p:nvCxnSpPr>
        <p:spPr>
          <a:xfrm flipH="1">
            <a:off x="8609242" y="5151269"/>
            <a:ext cx="83574" cy="31690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476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DDB2-5D37-CEBF-BE49-C8ED98539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00F4357B-FC54-47D7-C8FA-733E1FC24785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F6B9AD8-0437-DA0B-095D-CAA47A24F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283" y="1498600"/>
            <a:ext cx="8717433" cy="5359400"/>
          </a:xfrm>
          <a:prstGeom prst="rect">
            <a:avLst/>
          </a:prstGeom>
        </p:spPr>
      </p:pic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6742F9BF-7FDD-ED3F-AAD0-177D198306CB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AD91CAF8-D80D-9590-2165-D91948723A42}"/>
              </a:ext>
            </a:extLst>
          </p:cNvPr>
          <p:cNvSpPr txBox="1">
            <a:spLocks/>
          </p:cNvSpPr>
          <p:nvPr/>
        </p:nvSpPr>
        <p:spPr>
          <a:xfrm>
            <a:off x="349044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단순 지표는 그래프 구간 차이가 좁아 보기 힘들어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DNN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과 실제 몇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%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성능차가 나는지 비교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8289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45EE8-DA5A-62D0-9FF4-03D5420C8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80BC8267-23D1-F2B9-20AD-F7C65F0261FA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251472B-DA40-A917-D96A-2E1444481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11" y="1469169"/>
            <a:ext cx="8793490" cy="5388831"/>
          </a:xfrm>
          <a:prstGeom prst="rect">
            <a:avLst/>
          </a:prstGeom>
        </p:spPr>
      </p:pic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33CAFEBB-5736-75E6-CB4D-0B43ADC052ED}"/>
              </a:ext>
            </a:extLst>
          </p:cNvPr>
          <p:cNvSpPr txBox="1">
            <a:spLocks/>
          </p:cNvSpPr>
          <p:nvPr/>
        </p:nvSpPr>
        <p:spPr>
          <a:xfrm>
            <a:off x="349044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Gradient-Supervised PINN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방식이 전체적으로 우수하며 저 데이터 구간에서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DNN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대비 특히 우수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9060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BCD28-266D-D6C8-2FBA-48E9686BD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D79F4219-AEF6-90EF-BDE8-457D1891F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66" y="1892160"/>
            <a:ext cx="8070570" cy="4777777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F8ECF26-111C-2A88-801C-73C2E215360F}"/>
              </a:ext>
            </a:extLst>
          </p:cNvPr>
          <p:cNvGrpSpPr/>
          <p:nvPr/>
        </p:nvGrpSpPr>
        <p:grpSpPr>
          <a:xfrm>
            <a:off x="7275226" y="5357914"/>
            <a:ext cx="4203562" cy="731100"/>
            <a:chOff x="1394681" y="2766007"/>
            <a:chExt cx="4203562" cy="73110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2C06E408-10D4-9394-A934-7467B9A34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70710"/>
            <a:stretch>
              <a:fillRect/>
            </a:stretch>
          </p:blipFill>
          <p:spPr>
            <a:xfrm>
              <a:off x="1394681" y="2766007"/>
              <a:ext cx="3048014" cy="731100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0C29AD94-7455-994E-6413-9D5787290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" r="86799"/>
            <a:stretch>
              <a:fillRect/>
            </a:stretch>
          </p:blipFill>
          <p:spPr>
            <a:xfrm>
              <a:off x="4442695" y="2901873"/>
              <a:ext cx="1155548" cy="554835"/>
            </a:xfrm>
            <a:prstGeom prst="rect">
              <a:avLst/>
            </a:prstGeom>
          </p:spPr>
        </p:pic>
      </p:grpSp>
      <p:sp>
        <p:nvSpPr>
          <p:cNvPr id="9" name="제목 1">
            <a:extLst>
              <a:ext uri="{FF2B5EF4-FFF2-40B4-BE49-F238E27FC236}">
                <a16:creationId xmlns:a16="http://schemas.microsoft.com/office/drawing/2014/main" id="{6E08450B-F682-29A0-D1D3-6609D66B74E3}"/>
              </a:ext>
            </a:extLst>
          </p:cNvPr>
          <p:cNvSpPr txBox="1">
            <a:spLocks/>
          </p:cNvSpPr>
          <p:nvPr/>
        </p:nvSpPr>
        <p:spPr>
          <a:xfrm>
            <a:off x="215044" y="271190"/>
            <a:ext cx="10515600" cy="731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4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background review</a:t>
            </a:r>
            <a:endParaRPr lang="ko-KR" altLang="en-US" sz="44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내용 개체 틀 2">
            <a:extLst>
              <a:ext uri="{FF2B5EF4-FFF2-40B4-BE49-F238E27FC236}">
                <a16:creationId xmlns:a16="http://schemas.microsoft.com/office/drawing/2014/main" id="{0B2E2345-EC90-143B-D0C6-E550E4A282F7}"/>
              </a:ext>
            </a:extLst>
          </p:cNvPr>
          <p:cNvSpPr txBox="1">
            <a:spLocks/>
          </p:cNvSpPr>
          <p:nvPr/>
        </p:nvSpPr>
        <p:spPr>
          <a:xfrm>
            <a:off x="233515" y="1014463"/>
            <a:ext cx="11958485" cy="1031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PINN(</a:t>
            </a:r>
            <a:r>
              <a:rPr lang="ko-KR" altLang="ko-KR" sz="2000" b="1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Physics-Informed</a:t>
            </a:r>
            <a:r>
              <a:rPr lang="ko-KR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ko-KR" sz="2000" b="1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Neural</a:t>
            </a:r>
            <a:r>
              <a:rPr lang="ko-KR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Network, 물리정보 신경망)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l"/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인공신경망 학습 과정에서 관측 데이터뿐만 아니라 시스템을 지배하는 물리 법칙(미분방정식)까지 함께 만족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하는 신경망</a:t>
            </a:r>
          </a:p>
        </p:txBody>
      </p:sp>
    </p:spTree>
    <p:extLst>
      <p:ext uri="{BB962C8B-B14F-4D97-AF65-F5344CB8AC3E}">
        <p14:creationId xmlns:p14="http://schemas.microsoft.com/office/powerpoint/2010/main" val="1931627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637B1-F2CD-D395-485C-435870DD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AD14DC3C-1965-4D63-F80B-61759569B994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C6309F2-5008-10E7-C385-3A59FF911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887" y="1420638"/>
            <a:ext cx="8718814" cy="5341356"/>
          </a:xfrm>
          <a:prstGeom prst="rect">
            <a:avLst/>
          </a:prstGeom>
        </p:spPr>
      </p:pic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41CAD1F3-DB6F-9341-0657-6B5EA04B26AD}"/>
              </a:ext>
            </a:extLst>
          </p:cNvPr>
          <p:cNvSpPr txBox="1">
            <a:spLocks/>
          </p:cNvSpPr>
          <p:nvPr/>
        </p:nvSpPr>
        <p:spPr>
          <a:xfrm>
            <a:off x="349044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물리 정보에 자주 사용되지 않는 난류 점성 계수는 성능이 다소 빈약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853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E820C-5027-DE88-841F-B5DB61FF1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15C88A74-A5FD-B464-12A7-1E4ADCDF9452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0D46BC4-A70C-7160-10C4-FA8272808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85" y="1610267"/>
            <a:ext cx="5937514" cy="363746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8BFF191-AFAE-A18D-3BD6-8CD3110B2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10267"/>
            <a:ext cx="5937515" cy="3637465"/>
          </a:xfrm>
          <a:prstGeom prst="rect">
            <a:avLst/>
          </a:prstGeom>
        </p:spPr>
      </p:pic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C81FD635-0F44-B0C8-33AD-35C824B0191E}"/>
              </a:ext>
            </a:extLst>
          </p:cNvPr>
          <p:cNvSpPr txBox="1">
            <a:spLocks/>
          </p:cNvSpPr>
          <p:nvPr/>
        </p:nvSpPr>
        <p:spPr>
          <a:xfrm>
            <a:off x="349044" y="1014462"/>
            <a:ext cx="11609439" cy="203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속도 성분들의 경우도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Gradient-Supervised PINN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방식이 전체적으로 우수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6642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483A36-C481-5F6A-F2FB-924BF954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16" y="255188"/>
            <a:ext cx="10515600" cy="815188"/>
          </a:xfrm>
        </p:spPr>
        <p:txBody>
          <a:bodyPr/>
          <a:lstStyle/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AirfRANS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93EAF7-12A2-1957-4B65-794E9F7CD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15" y="1014463"/>
            <a:ext cx="11609439" cy="873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AirfRANS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차원 </a:t>
            </a:r>
            <a:r>
              <a:rPr lang="ko-KR" altLang="en-US" sz="2000" b="1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주변의 유동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을 대상으로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비압축성 정상상태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해석 결과를 모아 만든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데이터셋</a:t>
            </a:r>
            <a:endParaRPr lang="ko-KR" altLang="en-US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pic>
        <p:nvPicPr>
          <p:cNvPr id="1026" name="Picture 2" descr="ML4CFD NeurIPS 2024 challenge: &quot;Harnessing Machine Learning for  Computational Fluid Dynamics in Airfoil Design&quot; - Systemx">
            <a:extLst>
              <a:ext uri="{FF2B5EF4-FFF2-40B4-BE49-F238E27FC236}">
                <a16:creationId xmlns:a16="http://schemas.microsoft.com/office/drawing/2014/main" id="{6763B228-A501-DDA2-6BF0-1B025F84B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255" y="4933533"/>
            <a:ext cx="4125232" cy="129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rld's Top 12 Computational Fluid Dynamics (CFD) Companies">
            <a:extLst>
              <a:ext uri="{FF2B5EF4-FFF2-40B4-BE49-F238E27FC236}">
                <a16:creationId xmlns:a16="http://schemas.microsoft.com/office/drawing/2014/main" id="{5D3A577A-E786-C187-7BED-00E38D5BE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011" y="2262673"/>
            <a:ext cx="3963448" cy="233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143E94F8-FD9C-1995-5CB5-093ADEB3E464}"/>
              </a:ext>
            </a:extLst>
          </p:cNvPr>
          <p:cNvSpPr txBox="1">
            <a:spLocks/>
          </p:cNvSpPr>
          <p:nvPr/>
        </p:nvSpPr>
        <p:spPr>
          <a:xfrm>
            <a:off x="291541" y="1921718"/>
            <a:ext cx="10515600" cy="1984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 / y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각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메쉬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노드의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좌표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 y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좌표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nx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/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ny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표면의 법선 벡터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 y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위가 아닌 점에서는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0)</a:t>
            </a:r>
            <a:endParaRPr lang="en-US" altLang="ko-KR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u_in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/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v_in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해당 시뮬레이션의 입구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속도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속도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dist_airfoil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에어포일까지의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거리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is_airfoil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그 노드가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 위의 점인지 알려주는 값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(True/ False)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DCB685-8D20-7C66-7308-2E982DE20719}"/>
              </a:ext>
            </a:extLst>
          </p:cNvPr>
          <p:cNvSpPr txBox="1"/>
          <p:nvPr/>
        </p:nvSpPr>
        <p:spPr>
          <a:xfrm>
            <a:off x="233513" y="4406042"/>
            <a:ext cx="80381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u / v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노드에서의 유동 속도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 y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p_over_rho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압력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밀도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m²/s²)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nu_t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난류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운동점성계수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m²/s)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         </a:t>
            </a:r>
            <a:r>
              <a: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난류 유동 내에서 점성 계수 </a:t>
            </a: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유체가 섞이는 정도</a:t>
            </a: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50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0AEB9-09A1-08E7-71A0-138DA8254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E4E34658-7BE2-9A1F-298D-8A466240DCCF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Baseline DNN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9C5A089B-5576-9463-BAA2-FC0F2745BED2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1987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일반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DNN은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이후 세 가지 </a:t>
            </a:r>
            <a:r>
              <a:rPr lang="ko-KR" altLang="ko-KR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PINN과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동일한 MLP 구조를 사용하며, 데이터 손실만으로 학습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모델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1BE9769-F262-5611-DFEB-EA4411DAF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7" y="1409700"/>
            <a:ext cx="11582683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48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6E42-5868-812A-6832-C2D008D30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D13FB7E0-4141-36FE-C016-AFE67EBBAE8D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Autograd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PINN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6C14196D-0B24-E9DB-096E-A83139B9490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101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Autogard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은 학습할 때 데이터 손실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+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손실을 함께 최소화 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가중치 업데이트시 사용한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자동미분을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이용해 물리 손실 구성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30C7A7F6-4C5E-A37E-12D2-D56D8952C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41" y="1819564"/>
            <a:ext cx="10076870" cy="503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46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06F3C-8156-074D-010C-091FF48C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1BD146F4-FCD8-16E5-207F-7DB56154F156}"/>
              </a:ext>
            </a:extLst>
          </p:cNvPr>
          <p:cNvSpPr txBox="1">
            <a:spLocks/>
          </p:cNvSpPr>
          <p:nvPr/>
        </p:nvSpPr>
        <p:spPr>
          <a:xfrm>
            <a:off x="233516" y="244668"/>
            <a:ext cx="10515600" cy="8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Autograd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PINN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물리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Loss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F580BA9C-210E-1E1E-2A70-B8A3FE4A7584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3190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1. Continuity loss 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Continuity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질량보존을 어기지 않게 만드는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한 점에서 유체가 갑자기 생기거나 사라지지 않아야 한다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비압축성 유동에서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이는 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1026" name="Picture 2" descr="유체 역학의 압축성 이해">
            <a:extLst>
              <a:ext uri="{FF2B5EF4-FFF2-40B4-BE49-F238E27FC236}">
                <a16:creationId xmlns:a16="http://schemas.microsoft.com/office/drawing/2014/main" id="{A1CD00F6-0062-6682-3998-53E6A38FC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23" y="2419158"/>
            <a:ext cx="5310540" cy="371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3741E99-438E-924F-3A83-BDF85606A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15" y="2764818"/>
            <a:ext cx="1907432" cy="105134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C66603C-D13C-CCD4-CB92-BFB01923B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037" y="4204755"/>
            <a:ext cx="2904820" cy="86688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18BFDF4-E709-F75C-3B14-74A1CCA117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037" y="5135341"/>
            <a:ext cx="2904821" cy="6417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2AE4F2-F112-9B32-C97D-19663DF6325E}"/>
              </a:ext>
            </a:extLst>
          </p:cNvPr>
          <p:cNvSpPr txBox="1"/>
          <p:nvPr/>
        </p:nvSpPr>
        <p:spPr>
          <a:xfrm>
            <a:off x="73941" y="6003644"/>
            <a:ext cx="21427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공간좌표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공간좌표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</p:txBody>
      </p:sp>
    </p:spTree>
    <p:extLst>
      <p:ext uri="{BB962C8B-B14F-4D97-AF65-F5344CB8AC3E}">
        <p14:creationId xmlns:p14="http://schemas.microsoft.com/office/powerpoint/2010/main" val="3276318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59467-A426-7F83-26A2-C92EB432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6ECBF130-F708-61F6-FD67-0C8FFEC4BD57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Autograd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PINN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물리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Loss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2A5831DD-D9CA-5D07-2623-AC7D01AC107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2. Boundary loss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Boundary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속도 조건을 어기지 않게 만드는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</a:t>
            </a:r>
            <a:r>
              <a:rPr lang="ko-KR" altLang="en-US" sz="2000" b="1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에어포일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벽면에서 속도가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0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이어야 한다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65F4E4A-ED58-BE22-C71B-7931BB928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0" r="25000"/>
          <a:stretch>
            <a:fillRect/>
          </a:stretch>
        </p:blipFill>
        <p:spPr>
          <a:xfrm>
            <a:off x="7398328" y="2233383"/>
            <a:ext cx="3602182" cy="361015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4B749E7-E1D8-2F53-A79F-BBBFA44E1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1" y="2991867"/>
            <a:ext cx="2904820" cy="43713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5A9F3DC-A4C8-E0FD-A6E9-E110B7287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551" y="4353926"/>
            <a:ext cx="2773067" cy="449687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077CA270-73BB-5C07-1858-304D1698A67D}"/>
              </a:ext>
            </a:extLst>
          </p:cNvPr>
          <p:cNvGrpSpPr/>
          <p:nvPr/>
        </p:nvGrpSpPr>
        <p:grpSpPr>
          <a:xfrm>
            <a:off x="877457" y="4923660"/>
            <a:ext cx="3713016" cy="604764"/>
            <a:chOff x="1071421" y="4841118"/>
            <a:chExt cx="3713016" cy="604764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92EFE682-E6B5-43DD-2931-2A8EC10A1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6944"/>
            <a:stretch>
              <a:fillRect/>
            </a:stretch>
          </p:blipFill>
          <p:spPr>
            <a:xfrm>
              <a:off x="1551709" y="4841118"/>
              <a:ext cx="3232728" cy="60476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5206EFE3-1AC6-7E8D-DC44-C04A0D6ED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1421" y="4929448"/>
              <a:ext cx="476316" cy="40963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9FC1FC3-B617-7B96-8300-8399F0D34491}"/>
              </a:ext>
            </a:extLst>
          </p:cNvPr>
          <p:cNvSpPr txBox="1"/>
          <p:nvPr/>
        </p:nvSpPr>
        <p:spPr>
          <a:xfrm>
            <a:off x="73941" y="6003644"/>
            <a:ext cx="21427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</p:txBody>
      </p:sp>
    </p:spTree>
    <p:extLst>
      <p:ext uri="{BB962C8B-B14F-4D97-AF65-F5344CB8AC3E}">
        <p14:creationId xmlns:p14="http://schemas.microsoft.com/office/powerpoint/2010/main" val="865284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BC44F-48BE-D72C-CDB7-696D347E7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09CEE9A4-B9CA-1732-830D-3A1C7FCF8F99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Autograd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PINN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물리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Loss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7E7422B5-0E1E-772F-A609-CBCEAB499640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3. Momentum loss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Momentum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운동량 방정식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모멘텀 방정식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을 만족하도록 강제하는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뉴턴 제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법칙을 만족해야 한다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이는 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3077" name="Picture 5" descr="뉴턴 운동 제2 법칙 : 가속도의 법칙">
            <a:extLst>
              <a:ext uri="{FF2B5EF4-FFF2-40B4-BE49-F238E27FC236}">
                <a16:creationId xmlns:a16="http://schemas.microsoft.com/office/drawing/2014/main" id="{A062B5CD-5B81-A992-59D2-CEDFB0AB0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6" t="16121" r="14624" b="24208"/>
          <a:stretch>
            <a:fillRect/>
          </a:stretch>
        </p:blipFill>
        <p:spPr bwMode="auto">
          <a:xfrm>
            <a:off x="4058383" y="2202216"/>
            <a:ext cx="2865865" cy="166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BCA134-8D40-B268-269E-369C5170B8F5}"/>
              </a:ext>
            </a:extLst>
          </p:cNvPr>
          <p:cNvSpPr txBox="1"/>
          <p:nvPr/>
        </p:nvSpPr>
        <p:spPr>
          <a:xfrm>
            <a:off x="105638" y="5866733"/>
            <a:ext cx="243436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x,y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공간 좌표</a:t>
            </a:r>
          </a:p>
          <a:p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u: x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방향 속도</a:t>
            </a:r>
          </a:p>
          <a:p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v: y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방향 속도</a:t>
            </a:r>
          </a:p>
          <a:p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q: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압력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밀도</a:t>
            </a:r>
            <a:endParaRPr lang="en-US" altLang="ko-KR" sz="11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r>
              <a:rPr lang="el-GR" altLang="ko-KR" sz="1100" dirty="0"/>
              <a:t>ν: </a:t>
            </a:r>
            <a:r>
              <a:rPr lang="ko-KR" altLang="en-US" sz="1100" dirty="0" err="1"/>
              <a:t>동점성계수</a:t>
            </a:r>
            <a:r>
              <a:rPr lang="ko-KR" altLang="en-US" sz="1100" dirty="0"/>
              <a:t> </a:t>
            </a:r>
            <a:r>
              <a:rPr lang="en-US" altLang="ko-KR" sz="1100" dirty="0"/>
              <a:t>(</a:t>
            </a:r>
            <a:r>
              <a:rPr lang="ko-KR" altLang="en-US" sz="1100" dirty="0"/>
              <a:t>공기의 경우</a:t>
            </a:r>
            <a:r>
              <a:rPr lang="en-US" altLang="ko-KR" sz="1100" dirty="0"/>
              <a:t>1.56e-5)</a:t>
            </a:r>
            <a:endParaRPr lang="ko-KR" altLang="en-US" sz="11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B2E615D-A58F-DC8E-F93E-FC4D3ED91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25" y="4236085"/>
            <a:ext cx="7278116" cy="83831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9357F90-2428-0869-F18B-F8BC3A1D1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325" y="5189528"/>
            <a:ext cx="3962953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64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BD03A-B034-5C5E-BF77-EFD02D1D0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B2A43DB5-4742-BE83-240B-B63567881A9B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Autograd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PINN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물리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Loss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0E4C7D81-1C6D-403F-079B-FECDAB6EFBE9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4. Far-field loss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Far-field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계산영역의 바깥쪽 경계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에서는 유동이 </a:t>
            </a:r>
            <a:r>
              <a:rPr lang="ko-KR" altLang="en-US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에어포일의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영향에서 거의 벗어나서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다시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입구 </a:t>
            </a:r>
            <a:r>
              <a:rPr lang="ko-KR" altLang="en-US" sz="2000" b="1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자유류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속도와 비슷해야 하는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외곽 경계에서는 속도가 입구 유입속도와 같아진다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이는 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FB16CD-D392-B703-BEED-BA9804816445}"/>
              </a:ext>
            </a:extLst>
          </p:cNvPr>
          <p:cNvSpPr txBox="1"/>
          <p:nvPr/>
        </p:nvSpPr>
        <p:spPr>
          <a:xfrm>
            <a:off x="105635" y="6085463"/>
            <a:ext cx="388649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ko-KR" sz="1100" dirty="0"/>
              <a:t>Γ</a:t>
            </a:r>
            <a:r>
              <a:rPr lang="en-US" altLang="ko-KR" sz="1100" dirty="0"/>
              <a:t>ff​: far-field boundary, </a:t>
            </a:r>
            <a:r>
              <a:rPr lang="ko-KR" altLang="en-US" sz="1100" dirty="0"/>
              <a:t>즉 계산영역의 바깥쪽 경계</a:t>
            </a:r>
            <a:endParaRPr lang="en-US" altLang="ko-KR" sz="1100" dirty="0"/>
          </a:p>
          <a:p>
            <a:r>
              <a:rPr lang="en-US" altLang="ko-KR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u_in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해당 시뮬레이션의 입구 속도 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성분 </a:t>
            </a:r>
          </a:p>
          <a:p>
            <a:r>
              <a:rPr lang="en-US" altLang="ko-KR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v_in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해당 시뮬레이션의 입구 속도 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성분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7587A8-6665-F8B3-B053-2B75FF784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66" y="3190568"/>
            <a:ext cx="3105218" cy="40558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4C32BDA4-219C-F7C7-6134-6F22B6000770}"/>
              </a:ext>
            </a:extLst>
          </p:cNvPr>
          <p:cNvGrpSpPr/>
          <p:nvPr/>
        </p:nvGrpSpPr>
        <p:grpSpPr>
          <a:xfrm>
            <a:off x="874237" y="4158936"/>
            <a:ext cx="2349297" cy="1042500"/>
            <a:chOff x="736166" y="3958443"/>
            <a:chExt cx="2349297" cy="1042500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F06FDB7A-BE54-79C5-4EF0-2E89CD8CE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6166" y="3958443"/>
              <a:ext cx="2349297" cy="1042500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B46F70B5-7AD5-6C5D-D6E5-D80743714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22218" y="4007423"/>
              <a:ext cx="401970" cy="355589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4C689D56-ED25-63D8-5834-4832D0570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22218" y="4618429"/>
              <a:ext cx="401970" cy="318804"/>
            </a:xfrm>
            <a:prstGeom prst="rect">
              <a:avLst/>
            </a:prstGeom>
          </p:spPr>
        </p:pic>
      </p:grpSp>
      <p:pic>
        <p:nvPicPr>
          <p:cNvPr id="17" name="그림 16">
            <a:extLst>
              <a:ext uri="{FF2B5EF4-FFF2-40B4-BE49-F238E27FC236}">
                <a16:creationId xmlns:a16="http://schemas.microsoft.com/office/drawing/2014/main" id="{A2467D6A-60AB-3F93-54B3-6896B25DA8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6482" y="2940230"/>
            <a:ext cx="5100103" cy="35266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18833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813</Words>
  <Application>Microsoft Office PowerPoint</Application>
  <PresentationFormat>와이드스크린</PresentationFormat>
  <Paragraphs>122</Paragraphs>
  <Slides>21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5" baseType="lpstr">
      <vt:lpstr>Pretendard</vt:lpstr>
      <vt:lpstr>맑은 고딕</vt:lpstr>
      <vt:lpstr>Arial</vt:lpstr>
      <vt:lpstr>Office 테마</vt:lpstr>
      <vt:lpstr>PowerPoint 프레젠테이션</vt:lpstr>
      <vt:lpstr>PowerPoint 프레젠테이션</vt:lpstr>
      <vt:lpstr>AirfRANS 데이터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문종인</dc:creator>
  <cp:lastModifiedBy>문종인</cp:lastModifiedBy>
  <cp:revision>38</cp:revision>
  <dcterms:created xsi:type="dcterms:W3CDTF">2026-04-09T14:17:24Z</dcterms:created>
  <dcterms:modified xsi:type="dcterms:W3CDTF">2026-09-07T02:13:31Z</dcterms:modified>
</cp:coreProperties>
</file>