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888" r:id="rId15"/>
  </p:sldMasterIdLst>
  <p:notesMasterIdLst>
    <p:notesMasterId r:id="rId19"/>
  </p:notesMasterIdLst>
  <p:handoutMasterIdLst>
    <p:handoutMasterId r:id="rId17"/>
  </p:handoutMasterIdLst>
  <p:sldIdLst>
    <p:sldId id="256" r:id="rId21"/>
    <p:sldId id="257" r:id="rId23"/>
    <p:sldId id="259" r:id="rId24"/>
    <p:sldId id="300" r:id="rId25"/>
    <p:sldId id="301" r:id="rId26"/>
    <p:sldId id="302" r:id="rId27"/>
    <p:sldId id="303" r:id="rId28"/>
    <p:sldId id="304" r:id="rId29"/>
    <p:sldId id="260" r:id="rId30"/>
    <p:sldId id="262" r:id="rId31"/>
    <p:sldId id="263" r:id="rId32"/>
    <p:sldId id="265" r:id="rId33"/>
    <p:sldId id="266" r:id="rId34"/>
    <p:sldId id="267" r:id="rId35"/>
    <p:sldId id="272" r:id="rId36"/>
    <p:sldId id="274" r:id="rId37"/>
    <p:sldId id="275" r:id="rId38"/>
    <p:sldId id="276" r:id="rId39"/>
    <p:sldId id="277" r:id="rId40"/>
    <p:sldId id="278" r:id="rId41"/>
    <p:sldId id="268" r:id="rId42"/>
    <p:sldId id="271" r:id="rId43"/>
    <p:sldId id="287" r:id="rId44"/>
    <p:sldId id="306" r:id="rId45"/>
    <p:sldId id="285" r:id="rId46"/>
    <p:sldId id="294" r:id="rId47"/>
    <p:sldId id="295" r:id="rId48"/>
    <p:sldId id="290" r:id="rId49"/>
    <p:sldId id="281" r:id="rId50"/>
    <p:sldId id="289" r:id="rId51"/>
    <p:sldId id="279" r:id="rId52"/>
    <p:sldId id="291" r:id="rId53"/>
    <p:sldId id="298" r:id="rId54"/>
    <p:sldId id="296" r:id="rId55"/>
    <p:sldId id="299" r:id="rId56"/>
    <p:sldId id="297" r:id="rId57"/>
    <p:sldId id="307" r:id="rId58"/>
    <p:sldId id="308" r:id="rId59"/>
    <p:sldId id="311" r:id="rId60"/>
    <p:sldId id="283" r:id="rId61"/>
    <p:sldId id="310" r:id="rId62"/>
    <p:sldId id="273" r:id="rId6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D2243-0DA1-4C1D-97BF-A9EC18A65592}" v="9" dt="2025-08-12T04:06:25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8001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9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microsoft.com/office/2016/11/relationships/changesInfo" Target="changesInfos/changesInfo1.xml"></Relationship><Relationship Id="rId2" Type="http://schemas.openxmlformats.org/officeDocument/2006/relationships/tableStyles" Target="tableStyles.xml"></Relationship><Relationship Id="rId3" Type="http://schemas.microsoft.com/office/2015/10/relationships/revisionInfo" Target="revisionInfo.xml"></Relationship><Relationship Id="rId15" Type="http://schemas.openxmlformats.org/officeDocument/2006/relationships/slideMaster" Target="slideMasters/slideMaster1.xml"></Relationship><Relationship Id="rId16" Type="http://schemas.openxmlformats.org/officeDocument/2006/relationships/theme" Target="theme/theme1.xml"></Relationship><Relationship Id="rId17" Type="http://schemas.openxmlformats.org/officeDocument/2006/relationships/handoutMaster" Target="handoutMasters/handoutMaster1.xml"></Relationship><Relationship Id="rId19" Type="http://schemas.openxmlformats.org/officeDocument/2006/relationships/notesMaster" Target="notesMasters/notesMaster1.xml"></Relationship><Relationship Id="rId21" Type="http://schemas.openxmlformats.org/officeDocument/2006/relationships/slide" Target="slides/slide1.xml"></Relationship><Relationship Id="rId23" Type="http://schemas.openxmlformats.org/officeDocument/2006/relationships/slide" Target="slides/slide2.xml"></Relationship><Relationship Id="rId24" Type="http://schemas.openxmlformats.org/officeDocument/2006/relationships/slide" Target="slides/slide3.xml"></Relationship><Relationship Id="rId25" Type="http://schemas.openxmlformats.org/officeDocument/2006/relationships/slide" Target="slides/slide4.xml"></Relationship><Relationship Id="rId26" Type="http://schemas.openxmlformats.org/officeDocument/2006/relationships/slide" Target="slides/slide5.xml"></Relationship><Relationship Id="rId27" Type="http://schemas.openxmlformats.org/officeDocument/2006/relationships/slide" Target="slides/slide6.xml"></Relationship><Relationship Id="rId28" Type="http://schemas.openxmlformats.org/officeDocument/2006/relationships/slide" Target="slides/slide7.xml"></Relationship><Relationship Id="rId29" Type="http://schemas.openxmlformats.org/officeDocument/2006/relationships/slide" Target="slides/slide8.xml"></Relationship><Relationship Id="rId30" Type="http://schemas.openxmlformats.org/officeDocument/2006/relationships/slide" Target="slides/slide9.xml"></Relationship><Relationship Id="rId31" Type="http://schemas.openxmlformats.org/officeDocument/2006/relationships/slide" Target="slides/slide10.xml"></Relationship><Relationship Id="rId32" Type="http://schemas.openxmlformats.org/officeDocument/2006/relationships/slide" Target="slides/slide11.xml"></Relationship><Relationship Id="rId33" Type="http://schemas.openxmlformats.org/officeDocument/2006/relationships/slide" Target="slides/slide12.xml"></Relationship><Relationship Id="rId34" Type="http://schemas.openxmlformats.org/officeDocument/2006/relationships/slide" Target="slides/slide13.xml"></Relationship><Relationship Id="rId35" Type="http://schemas.openxmlformats.org/officeDocument/2006/relationships/slide" Target="slides/slide14.xml"></Relationship><Relationship Id="rId36" Type="http://schemas.openxmlformats.org/officeDocument/2006/relationships/slide" Target="slides/slide15.xml"></Relationship><Relationship Id="rId37" Type="http://schemas.openxmlformats.org/officeDocument/2006/relationships/slide" Target="slides/slide16.xml"></Relationship><Relationship Id="rId38" Type="http://schemas.openxmlformats.org/officeDocument/2006/relationships/slide" Target="slides/slide17.xml"></Relationship><Relationship Id="rId39" Type="http://schemas.openxmlformats.org/officeDocument/2006/relationships/slide" Target="slides/slide18.xml"></Relationship><Relationship Id="rId40" Type="http://schemas.openxmlformats.org/officeDocument/2006/relationships/slide" Target="slides/slide19.xml"></Relationship><Relationship Id="rId41" Type="http://schemas.openxmlformats.org/officeDocument/2006/relationships/slide" Target="slides/slide20.xml"></Relationship><Relationship Id="rId42" Type="http://schemas.openxmlformats.org/officeDocument/2006/relationships/slide" Target="slides/slide21.xml"></Relationship><Relationship Id="rId43" Type="http://schemas.openxmlformats.org/officeDocument/2006/relationships/slide" Target="slides/slide22.xml"></Relationship><Relationship Id="rId44" Type="http://schemas.openxmlformats.org/officeDocument/2006/relationships/slide" Target="slides/slide23.xml"></Relationship><Relationship Id="rId45" Type="http://schemas.openxmlformats.org/officeDocument/2006/relationships/slide" Target="slides/slide24.xml"></Relationship><Relationship Id="rId46" Type="http://schemas.openxmlformats.org/officeDocument/2006/relationships/slide" Target="slides/slide25.xml"></Relationship><Relationship Id="rId47" Type="http://schemas.openxmlformats.org/officeDocument/2006/relationships/slide" Target="slides/slide26.xml"></Relationship><Relationship Id="rId48" Type="http://schemas.openxmlformats.org/officeDocument/2006/relationships/slide" Target="slides/slide27.xml"></Relationship><Relationship Id="rId49" Type="http://schemas.openxmlformats.org/officeDocument/2006/relationships/slide" Target="slides/slide28.xml"></Relationship><Relationship Id="rId50" Type="http://schemas.openxmlformats.org/officeDocument/2006/relationships/slide" Target="slides/slide29.xml"></Relationship><Relationship Id="rId51" Type="http://schemas.openxmlformats.org/officeDocument/2006/relationships/slide" Target="slides/slide30.xml"></Relationship><Relationship Id="rId52" Type="http://schemas.openxmlformats.org/officeDocument/2006/relationships/slide" Target="slides/slide31.xml"></Relationship><Relationship Id="rId53" Type="http://schemas.openxmlformats.org/officeDocument/2006/relationships/slide" Target="slides/slide32.xml"></Relationship><Relationship Id="rId54" Type="http://schemas.openxmlformats.org/officeDocument/2006/relationships/slide" Target="slides/slide33.xml"></Relationship><Relationship Id="rId55" Type="http://schemas.openxmlformats.org/officeDocument/2006/relationships/slide" Target="slides/slide34.xml"></Relationship><Relationship Id="rId56" Type="http://schemas.openxmlformats.org/officeDocument/2006/relationships/slide" Target="slides/slide35.xml"></Relationship><Relationship Id="rId57" Type="http://schemas.openxmlformats.org/officeDocument/2006/relationships/slide" Target="slides/slide36.xml"></Relationship><Relationship Id="rId58" Type="http://schemas.openxmlformats.org/officeDocument/2006/relationships/slide" Target="slides/slide37.xml"></Relationship><Relationship Id="rId59" Type="http://schemas.openxmlformats.org/officeDocument/2006/relationships/slide" Target="slides/slide38.xml"></Relationship><Relationship Id="rId60" Type="http://schemas.openxmlformats.org/officeDocument/2006/relationships/slide" Target="slides/slide39.xml"></Relationship><Relationship Id="rId61" Type="http://schemas.openxmlformats.org/officeDocument/2006/relationships/slide" Target="slides/slide40.xml"></Relationship><Relationship Id="rId62" Type="http://schemas.openxmlformats.org/officeDocument/2006/relationships/slide" Target="slides/slide41.xml"></Relationship><Relationship Id="rId63" Type="http://schemas.openxmlformats.org/officeDocument/2006/relationships/slide" Target="slides/slide42.xml"></Relationship><Relationship Id="rId64" Type="http://schemas.openxmlformats.org/officeDocument/2006/relationships/viewProps" Target="viewProps.xml"></Relationship><Relationship Id="rId65" Type="http://schemas.openxmlformats.org/officeDocument/2006/relationships/presProps" Target="presProps.xml"></Relationship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승환 유" userId="7f1decc06d7cb1b7" providerId="Windows Live" clId="Web-{2B1D2243-0DA1-4C1D-97BF-A9EC18A65592}"/>
    <pc:docChg chg="modSld">
      <pc:chgData name="승환 유" userId="7f1decc06d7cb1b7" providerId="Windows Live" clId="Web-{2B1D2243-0DA1-4C1D-97BF-A9EC18A65592}" dt="2025-08-12T04:06:25.295" v="8" actId="20577"/>
      <pc:docMkLst>
        <pc:docMk/>
      </pc:docMkLst>
      <pc:sldChg chg="modSp">
        <pc:chgData name="승환 유" userId="7f1decc06d7cb1b7" providerId="Windows Live" clId="Web-{2B1D2243-0DA1-4C1D-97BF-A9EC18A65592}" dt="2025-08-12T04:06:25.295" v="8" actId="20577"/>
        <pc:sldMkLst>
          <pc:docMk/>
          <pc:sldMk cId="0" sldId="257"/>
        </pc:sldMkLst>
        <pc:spChg chg="mod">
          <ac:chgData name="승환 유" userId="7f1decc06d7cb1b7" providerId="Windows Live" clId="Web-{2B1D2243-0DA1-4C1D-97BF-A9EC18A65592}" dt="2025-08-12T04:06:25.295" v="8" actId="20577"/>
          <ac:spMkLst>
            <pc:docMk/>
            <pc:sldMk cId="0" sldId="257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214C1-2863-45BA-A7C5-D5EA3C3D4C30}" type="datetimeFigureOut">
              <a:rPr lang="ko-KR" altLang="en-US" smtClean="0"/>
              <a:t>2025-08-11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20B9-F693-4639-BB27-7B1AD87C61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427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3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3C85-90F6-445D-9B5B-8ABB00FB3043}" type="datetimeFigureOut">
              <a:rPr lang="ko-KR" altLang="en-US" smtClean="0"/>
              <a:t>2025-08-11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16B34-ED2F-4269-81E8-097D50C90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8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.xml"></Relationship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6B34-ED2F-4269-81E8-097D50C9027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45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2025-08-11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47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2025-08-11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57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2025-08-11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011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2025-08-11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265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2025-08-11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65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2025-08-11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48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2025-08-11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07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2025-08-11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91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2025-08-11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46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2025-08-11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47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2025-08-11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59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D09F3-42FA-4000-BA19-9FDED2BD3142}" type="datetimeFigureOut">
              <a:rPr lang="ko-KR" altLang="en-US" smtClean="0"/>
              <a:t>2025-08-11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49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2" Type="http://schemas.openxmlformats.org/officeDocument/2006/relationships/notesSlide" Target="../notesSlides/notesSlide1.xml"></Relationship><Relationship Id="rId1" Type="http://schemas.openxmlformats.org/officeDocument/2006/relationships/slideLayout" Target="../slideLayouts/slideLayout1.xml"></Relationship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ctrTitle"/>
          </p:nvPr>
        </p:nvSpPr>
        <p:spPr>
          <a:xfrm>
            <a:off x="1524000" y="1134110"/>
            <a:ext cx="9145270" cy="238887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>
              <a:buFontTx/>
              <a:buNone/>
            </a:pPr>
            <a:r>
              <a:rPr lang="ko-KR" altLang="en-US" sz="6000" b="1">
                <a:solidFill>
                  <a:schemeClr val="bg1"/>
                </a:solidFill>
                <a:latin typeface="맑은 고딕" charset="0"/>
                <a:ea typeface="맑은 고딕" charset="0"/>
              </a:rPr>
              <a:t>The Road to Transformers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9145270" cy="1656715"/>
          </a:xfr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>
              <a:buFontTx/>
              <a:buNone/>
            </a:pPr>
            <a:r>
              <a:rPr lang="ko-KR" altLang="en-US">
                <a:solidFill>
                  <a:srgbClr val="FFFFFF"/>
                </a:solidFill>
              </a:rPr>
              <a:t>A journey Through Attention in NLP</a:t>
            </a:r>
          </a:p>
          <a:p>
            <a:pPr marL="0" indent="0">
              <a:buFontTx/>
              <a:buNone/>
            </a:pPr>
            <a:endParaRPr lang="ko-KR" altLang="en-US"/>
          </a:p>
          <a:p>
            <a:pPr marL="0" indent="0">
              <a:buFontTx/>
              <a:buNone/>
            </a:pPr>
            <a:r>
              <a:rPr lang="ko-KR" altLang="en-US" b="1">
                <a:solidFill>
                  <a:srgbClr val="FCCC00"/>
                </a:solidFill>
              </a:rPr>
              <a:t>C289039 유승환</a:t>
            </a:r>
          </a:p>
        </p:txBody>
      </p:sp>
    </p:spTree>
    <p:extLst>
      <p:ext uri="{BB962C8B-B14F-4D97-AF65-F5344CB8AC3E}">
        <p14:creationId xmlns:p14="http://schemas.microsoft.com/office/powerpoint/2010/main" val="922031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I-2. RNN, LSTM, GRU: Learning from  SEQ </a:t>
            </a:r>
            <a:endParaRPr lang="ko-KR" altLang="en-US" sz="3500" b="1">
              <a:solidFill>
                <a:srgbClr val="FFFFFF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5" y="1992630"/>
            <a:ext cx="5703570" cy="3405505"/>
          </a:xfrm>
          <a:prstGeom prst="rect">
            <a:avLst/>
          </a:prstGeom>
          <a:noFill/>
        </p:spPr>
      </p:pic>
      <p:pic>
        <p:nvPicPr>
          <p:cNvPr id="5" name="그림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40" y="2369185"/>
            <a:ext cx="4699635" cy="2654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I-3. Seq2Seq</a:t>
            </a:r>
            <a:endParaRPr lang="ko-KR" altLang="en-US" sz="3500" b="1">
              <a:solidFill>
                <a:srgbClr val="FFFFFF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그림 11" descr="/Users/yuseunghwan/Library/Group Containers/L48J367XN4.com.infraware.PolarisOffice/EngineTemp/65282/fImage532541954700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55" y="2000250"/>
            <a:ext cx="6099810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I-3. Seq2Seq</a:t>
            </a:r>
            <a:endParaRPr lang="ko-KR" altLang="en-US" sz="3500" b="1">
              <a:solidFill>
                <a:srgbClr val="FFFFFF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그림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2885440"/>
            <a:ext cx="7734935" cy="2223135"/>
          </a:xfrm>
          <a:prstGeom prst="rect">
            <a:avLst/>
          </a:prstGeom>
          <a:noFill/>
        </p:spPr>
      </p:pic>
      <p:pic>
        <p:nvPicPr>
          <p:cNvPr id="5" name="그림 22" descr="/Users/yuseunghwan/Library/Group Containers/L48J367XN4.com.infraware.PolarisOffice/EngineTemp/65282/fImage166696240480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695" y="1744345"/>
            <a:ext cx="5259070" cy="4662170"/>
          </a:xfrm>
          <a:prstGeom prst="rect">
            <a:avLst/>
          </a:prstGeom>
          <a:noFill/>
        </p:spPr>
      </p:pic>
      <p:cxnSp>
        <p:nvCxnSpPr>
          <p:cNvPr id="6" name="도형 60"/>
          <p:cNvCxnSpPr/>
          <p:nvPr/>
        </p:nvCxnSpPr>
        <p:spPr>
          <a:xfrm rot="16200000" flipH="1">
            <a:off x="2905760" y="3412490"/>
            <a:ext cx="3573145" cy="1106805"/>
          </a:xfrm>
          <a:prstGeom prst="bentConnector3">
            <a:avLst>
              <a:gd name="adj1" fmla="val 49977"/>
            </a:avLst>
          </a:prstGeom>
          <a:ln w="127000" cap="flat" cmpd="sng">
            <a:solidFill>
              <a:srgbClr val="FCCC00">
                <a:alpha val="100000"/>
              </a:srgbClr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I-4. The Emergence of Attention</a:t>
            </a:r>
            <a:endParaRPr lang="ko-KR" altLang="en-US" sz="3500" b="1">
              <a:solidFill>
                <a:srgbClr val="FFFFFF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그림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5" y="2178685"/>
            <a:ext cx="4229735" cy="3391535"/>
          </a:xfrm>
          <a:prstGeom prst="rect">
            <a:avLst/>
          </a:prstGeom>
          <a:noFill/>
        </p:spPr>
      </p:pic>
      <p:pic>
        <p:nvPicPr>
          <p:cNvPr id="5" name="그림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40" y="2181225"/>
            <a:ext cx="4561840" cy="3338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I-4. The Emergence of Attention</a:t>
            </a:r>
            <a:endParaRPr lang="ko-KR" altLang="en-US" sz="3500" b="1">
              <a:solidFill>
                <a:srgbClr val="FFFFFF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그림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2403475"/>
            <a:ext cx="5215890" cy="3773170"/>
          </a:xfrm>
          <a:prstGeom prst="rect">
            <a:avLst/>
          </a:prstGeom>
          <a:noFill/>
        </p:spPr>
      </p:pic>
      <p:pic>
        <p:nvPicPr>
          <p:cNvPr id="5" name="그림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30" y="2753995"/>
            <a:ext cx="4441190" cy="483235"/>
          </a:xfrm>
          <a:prstGeom prst="rect">
            <a:avLst/>
          </a:prstGeom>
          <a:noFill/>
        </p:spPr>
      </p:pic>
      <p:pic>
        <p:nvPicPr>
          <p:cNvPr id="6" name="그림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990" y="4957445"/>
            <a:ext cx="4432935" cy="1016635"/>
          </a:xfrm>
          <a:prstGeom prst="rect">
            <a:avLst/>
          </a:prstGeom>
          <a:noFill/>
        </p:spPr>
      </p:pic>
      <p:sp>
        <p:nvSpPr>
          <p:cNvPr id="7" name="텍스트 상자 19"/>
          <p:cNvSpPr txBox="1">
            <a:spLocks/>
          </p:cNvSpPr>
          <p:nvPr/>
        </p:nvSpPr>
        <p:spPr>
          <a:xfrm>
            <a:off x="433705" y="1680210"/>
            <a:ext cx="4940935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hangingPunct="1"/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Dot-Product Attention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I-4. The Emergence of Attention</a:t>
            </a:r>
            <a:endParaRPr lang="ko-KR" altLang="en-US" sz="3500" b="1">
              <a:solidFill>
                <a:srgbClr val="FFFFFF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Picture 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95" y="2428875"/>
            <a:ext cx="4595495" cy="3703955"/>
          </a:xfrm>
          <a:prstGeom prst="rect">
            <a:avLst/>
          </a:prstGeom>
          <a:noFill/>
        </p:spPr>
      </p:pic>
      <p:sp>
        <p:nvSpPr>
          <p:cNvPr id="5" name="텍스트 상자 23"/>
          <p:cNvSpPr txBox="1">
            <a:spLocks/>
          </p:cNvSpPr>
          <p:nvPr/>
        </p:nvSpPr>
        <p:spPr>
          <a:xfrm>
            <a:off x="834390" y="1558290"/>
            <a:ext cx="3676015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anchor="t">
            <a:spAutoFit/>
          </a:bodyPr>
          <a:lstStyle/>
          <a:p>
            <a:pPr marL="0" indent="0" algn="l" hangingPunct="1"/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Step 1. Calculate Attention Score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  <p:pic>
        <p:nvPicPr>
          <p:cNvPr id="6" name="그림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90" y="2981960"/>
            <a:ext cx="4184650" cy="1013460"/>
          </a:xfrm>
          <a:prstGeom prst="rect">
            <a:avLst/>
          </a:prstGeom>
          <a:noFill/>
        </p:spPr>
      </p:pic>
      <p:pic>
        <p:nvPicPr>
          <p:cNvPr id="7" name="그림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25" y="5044440"/>
            <a:ext cx="4185285" cy="809625"/>
          </a:xfrm>
          <a:prstGeom prst="rect">
            <a:avLst/>
          </a:prstGeom>
          <a:noFill/>
        </p:spPr>
      </p:pic>
      <p:sp>
        <p:nvSpPr>
          <p:cNvPr id="8" name="텍스트 상자 26"/>
          <p:cNvSpPr txBox="1">
            <a:spLocks/>
          </p:cNvSpPr>
          <p:nvPr/>
        </p:nvSpPr>
        <p:spPr>
          <a:xfrm>
            <a:off x="6587490" y="2514600"/>
            <a:ext cx="6755130" cy="647065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>
              <a:buFontTx/>
              <a:buNone/>
            </a:pPr>
            <a:r>
              <a:rPr sz="1800">
                <a:solidFill>
                  <a:schemeClr val="bg1"/>
                </a:solidFill>
                <a:latin typeface="나눔고딕" charset="0"/>
                <a:ea typeface="나눔고딕" charset="0"/>
              </a:rPr>
              <a:t>a = 디코더의 은닉 상태 </a:t>
            </a:r>
            <a:r>
              <a:rPr sz="1800">
                <a:solidFill>
                  <a:schemeClr val="bg1"/>
                </a:solidFill>
              </a:rPr>
              <a:t>· 인코더의 모든 은닉상태</a:t>
            </a:r>
            <a:endParaRPr lang="ko-KR" altLang="en-US" sz="1800">
              <a:solidFill>
                <a:schemeClr val="bg1"/>
              </a:solidFill>
            </a:endParaRPr>
          </a:p>
          <a:p>
            <a:pPr marL="228600" indent="-228600"/>
            <a:r>
              <a:rPr sz="1800">
                <a:latin typeface="나눔고딕" charset="0"/>
                <a:ea typeface="나눔고딕" charset="0"/>
              </a:rPr>
              <a:t> </a:t>
            </a:r>
            <a:endParaRPr lang="ko-KR" altLang="en-US" sz="1800">
              <a:latin typeface="나눔고딕" charset="0"/>
              <a:ea typeface="나눔고딕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I-4. The Emergence of Attention</a:t>
            </a:r>
            <a:endParaRPr lang="ko-KR" altLang="en-US" sz="3500" b="1">
              <a:solidFill>
                <a:srgbClr val="FFFFFF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1419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>
            <a:off x="856615" y="1558290"/>
            <a:ext cx="5712460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anchor="t">
            <a:spAutoFit/>
          </a:bodyPr>
          <a:lstStyle/>
          <a:p>
            <a:pPr marL="0" indent="0" algn="l" hangingPunct="1"/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Step 2. Calculate Attention Distribution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>
            <a:off x="6587490" y="2514600"/>
            <a:ext cx="6755130" cy="647065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>
              <a:buFontTx/>
              <a:buNone/>
            </a:pPr>
            <a:endParaRPr lang="ko-KR" altLang="en-US" sz="1800">
              <a:solidFill>
                <a:schemeClr val="bg1"/>
              </a:solidFill>
            </a:endParaRPr>
          </a:p>
          <a:p>
            <a:pPr marL="228600" indent="-228600"/>
            <a:r>
              <a:rPr sz="1800">
                <a:latin typeface="나눔고딕" charset="0"/>
                <a:ea typeface="나눔고딕" charset="0"/>
              </a:rPr>
              <a:t> </a:t>
            </a:r>
            <a:endParaRPr lang="ko-KR" altLang="en-US" sz="1800">
              <a:latin typeface="나눔고딕" charset="0"/>
              <a:ea typeface="나눔고딕" charset="0"/>
            </a:endParaRPr>
          </a:p>
        </p:txBody>
      </p:sp>
      <p:pic>
        <p:nvPicPr>
          <p:cNvPr id="9" name="그림 27" descr="/Users/yuseunghwan/Library/Group Containers/L48J367XN4.com.infraware.PolarisOffice/EngineTemp/53304/fImage143446253956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175" y="2198370"/>
            <a:ext cx="5831205" cy="3888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I-4. The Emergence of Attention</a:t>
            </a:r>
            <a:endParaRPr lang="ko-KR" altLang="en-US" sz="3500" b="1">
              <a:solidFill>
                <a:srgbClr val="FFFFFF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1419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>
            <a:off x="856615" y="1558290"/>
            <a:ext cx="4843780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anchor="t">
            <a:spAutoFit/>
          </a:bodyPr>
          <a:lstStyle/>
          <a:p>
            <a:pPr marL="0" indent="0" algn="l" hangingPunct="1"/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Step 3. Calculate Attention Value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>
            <a:off x="6587490" y="2514600"/>
            <a:ext cx="6755130" cy="647065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>
              <a:buFontTx/>
              <a:buNone/>
            </a:pPr>
            <a:endParaRPr lang="ko-KR" altLang="en-US" sz="1800">
              <a:solidFill>
                <a:schemeClr val="bg1"/>
              </a:solidFill>
            </a:endParaRPr>
          </a:p>
          <a:p>
            <a:pPr marL="228600" indent="-228600"/>
            <a:r>
              <a:rPr sz="1800">
                <a:latin typeface="나눔고딕" charset="0"/>
                <a:ea typeface="나눔고딕" charset="0"/>
              </a:rPr>
              <a:t> </a:t>
            </a:r>
            <a:endParaRPr lang="ko-KR" altLang="en-US" sz="1800">
              <a:latin typeface="나눔고딕" charset="0"/>
              <a:ea typeface="나눔고딕" charset="0"/>
            </a:endParaRPr>
          </a:p>
        </p:txBody>
      </p:sp>
      <p:pic>
        <p:nvPicPr>
          <p:cNvPr id="9" name="그림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0" y="2217420"/>
            <a:ext cx="6274435" cy="4026535"/>
          </a:xfrm>
          <a:prstGeom prst="rect">
            <a:avLst/>
          </a:prstGeom>
          <a:noFill/>
        </p:spPr>
      </p:pic>
      <p:pic>
        <p:nvPicPr>
          <p:cNvPr id="10" name="그림 29" descr="/Users/yuseunghwan/Library/Group Containers/L48J367XN4.com.infraware.PolarisOffice/EngineTemp/53304/fImage363172617515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80" t="3863"/>
          <a:stretch>
            <a:fillRect/>
          </a:stretch>
        </p:blipFill>
        <p:spPr>
          <a:xfrm>
            <a:off x="8397240" y="3442335"/>
            <a:ext cx="2661285" cy="1439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I-4. The Emergence of Attention</a:t>
            </a:r>
            <a:endParaRPr lang="ko-KR" altLang="en-US" sz="3500" b="1">
              <a:solidFill>
                <a:srgbClr val="FFFFFF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1419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>
            <a:off x="834390" y="1558290"/>
            <a:ext cx="7557770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anchor="t">
            <a:spAutoFit/>
          </a:bodyPr>
          <a:lstStyle/>
          <a:p>
            <a:pPr marL="0" indent="0" algn="l" hangingPunct="1"/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Step 4. Concatenate Attention Value &amp; Hidden State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>
            <a:off x="6587490" y="2514600"/>
            <a:ext cx="6755130" cy="647065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>
              <a:buFontTx/>
              <a:buNone/>
            </a:pPr>
            <a:endParaRPr lang="ko-KR" altLang="en-US" sz="1800">
              <a:solidFill>
                <a:schemeClr val="bg1"/>
              </a:solidFill>
            </a:endParaRPr>
          </a:p>
          <a:p>
            <a:pPr marL="228600" indent="-228600"/>
            <a:r>
              <a:rPr sz="1800">
                <a:latin typeface="나눔고딕" charset="0"/>
                <a:ea typeface="나눔고딕" charset="0"/>
              </a:rPr>
              <a:t> </a:t>
            </a:r>
            <a:endParaRPr lang="ko-KR" altLang="en-US" sz="1800">
              <a:latin typeface="나눔고딕" charset="0"/>
              <a:ea typeface="나눔고딕" charset="0"/>
            </a:endParaRPr>
          </a:p>
        </p:txBody>
      </p:sp>
      <p:pic>
        <p:nvPicPr>
          <p:cNvPr id="11" name="그림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95" y="2596515"/>
            <a:ext cx="6185535" cy="3112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I-4. The Emergence of Attention</a:t>
            </a:r>
            <a:endParaRPr lang="ko-KR" altLang="en-US" sz="3500" b="1">
              <a:solidFill>
                <a:srgbClr val="FFFFFF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1419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>
            <a:off x="834390" y="1558290"/>
            <a:ext cx="3079750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anchor="t">
            <a:spAutoFit/>
          </a:bodyPr>
          <a:lstStyle/>
          <a:p>
            <a:pPr marL="0" indent="0" algn="l" hangingPunct="1"/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Step 5. Adjust Input 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>
            <a:off x="6587490" y="2514600"/>
            <a:ext cx="6755130" cy="647065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>
              <a:buFontTx/>
              <a:buNone/>
            </a:pPr>
            <a:endParaRPr lang="ko-KR" altLang="en-US" sz="1800">
              <a:solidFill>
                <a:schemeClr val="bg1"/>
              </a:solidFill>
            </a:endParaRPr>
          </a:p>
          <a:p>
            <a:pPr marL="228600" indent="-228600"/>
            <a:r>
              <a:rPr sz="1800">
                <a:latin typeface="나눔고딕" charset="0"/>
                <a:ea typeface="나눔고딕" charset="0"/>
              </a:rPr>
              <a:t> </a:t>
            </a:r>
            <a:endParaRPr lang="ko-KR" altLang="en-US" sz="1800">
              <a:latin typeface="나눔고딕" charset="0"/>
              <a:ea typeface="나눔고딕" charset="0"/>
            </a:endParaRPr>
          </a:p>
        </p:txBody>
      </p:sp>
      <p:pic>
        <p:nvPicPr>
          <p:cNvPr id="9" name="그림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2577465"/>
            <a:ext cx="6490335" cy="3150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3C307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328930" y="1603375"/>
            <a:ext cx="10674985" cy="481457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 fontScale="25000"/>
          </a:bodyPr>
          <a:lstStyle/>
          <a:p>
            <a:pPr marL="1143000" lvl="2" indent="-228600"/>
            <a:endParaRPr lang="ko-KR" altLang="en-US" sz="4800"/>
          </a:p>
          <a:p>
            <a:pPr marL="228600" indent="-228600">
              <a:buFont typeface="나눔고딕"/>
              <a:buChar char="•"/>
            </a:pPr>
            <a:endParaRPr lang="ko-KR" altLang="en-US" sz="4615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2540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ko-KR" altLang="en-US" sz="1200">
              <a:latin typeface="맑은 고딕" charset="0"/>
              <a:ea typeface="맑은 고딕" charset="0"/>
              <a:cs typeface="+mn-cs"/>
            </a:endParaRPr>
          </a:p>
          <a:p>
            <a:pPr marL="254000" indent="2540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ko-KR" altLang="en-US" sz="1200">
                <a:latin typeface="맑은 고딕" charset="0"/>
                <a:ea typeface="맑은 고딕" charset="0"/>
                <a:cs typeface="+mn-cs"/>
              </a:rPr>
              <a:t> </a:t>
            </a:r>
          </a:p>
          <a:p>
            <a:pPr marL="0" indent="2540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ko-KR" altLang="en-US" sz="1200"/>
          </a:p>
          <a:p>
            <a:pPr marL="0" indent="254000">
              <a:buFontTx/>
              <a:buNone/>
            </a:pPr>
            <a:endParaRPr lang="ko-KR" altLang="en-US" sz="1200"/>
          </a:p>
          <a:p>
            <a:pPr marL="0" indent="254000">
              <a:buFontTx/>
              <a:buNone/>
            </a:pPr>
            <a:endParaRPr lang="ko-KR" altLang="en-US" sz="1200"/>
          </a:p>
          <a:p>
            <a:pPr marL="0" indent="254000">
              <a:buFontTx/>
              <a:buNone/>
            </a:pPr>
            <a:endParaRPr lang="ko-KR" altLang="en-US" sz="1200"/>
          </a:p>
        </p:txBody>
      </p:sp>
      <p:sp>
        <p:nvSpPr>
          <p:cNvPr id="4" name="도형 3"/>
          <p:cNvSpPr>
            <a:spLocks noChangeAspect="1"/>
          </p:cNvSpPr>
          <p:nvPr/>
        </p:nvSpPr>
        <p:spPr>
          <a:xfrm>
            <a:off x="0" y="0"/>
            <a:ext cx="10363835" cy="1968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anchor="t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도형 4"/>
          <p:cNvSpPr>
            <a:spLocks noChangeAspect="1"/>
          </p:cNvSpPr>
          <p:nvPr/>
        </p:nvSpPr>
        <p:spPr>
          <a:xfrm>
            <a:off x="71755" y="71755"/>
            <a:ext cx="10363835" cy="1968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anchor="t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텍스트 상자 5"/>
          <p:cNvSpPr txBox="1">
            <a:spLocks/>
          </p:cNvSpPr>
          <p:nvPr/>
        </p:nvSpPr>
        <p:spPr>
          <a:xfrm>
            <a:off x="835660" y="1613535"/>
            <a:ext cx="11040745" cy="2795905"/>
          </a:xfrm>
          <a:prstGeom prst="rect">
            <a:avLst/>
          </a:prstGeom>
          <a:noFill/>
        </p:spPr>
        <p:txBody>
          <a:bodyPr wrap="square" lIns="0" tIns="0" rIns="0" bIns="0" numCol="1" vert="horz" anchor="t">
            <a:noAutofit/>
          </a:bodyPr>
          <a:lstStyle/>
          <a:p>
            <a:pPr marL="0" indent="0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I. The Evolution of NLP and the Emergence of the Transformer  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  <a:p>
            <a:pPr marL="0" indent="0" hangingPunct="1">
              <a:buFontTx/>
              <a:buNone/>
            </a:pPr>
            <a:r>
              <a:rPr sz="1800">
                <a:latin typeface="나눔고딕" charset="0"/>
                <a:ea typeface="나눔고딕" charset="0"/>
              </a:rPr>
              <a:t>  </a:t>
            </a:r>
            <a:r>
              <a:rPr sz="1800">
                <a:solidFill>
                  <a:schemeClr val="bg1"/>
                </a:solidFill>
                <a:latin typeface="나눔고딕" charset="0"/>
                <a:ea typeface="나눔고딕" charset="0"/>
              </a:rPr>
              <a:t>  1. Early NLP: Rules, Statistics, and Neural Sequence  </a:t>
            </a:r>
            <a:endParaRPr lang="ko-KR" altLang="en-US" sz="18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hangingPunct="1">
              <a:buFontTx/>
              <a:buNone/>
            </a:pPr>
            <a:r>
              <a:rPr sz="1800">
                <a:solidFill>
                  <a:schemeClr val="bg1"/>
                </a:solidFill>
                <a:latin typeface="나눔고딕" charset="0"/>
                <a:ea typeface="나눔고딕" charset="0"/>
              </a:rPr>
              <a:t>    2. RNN, LSTM, GRU: Learning from Sequences  </a:t>
            </a:r>
            <a:endParaRPr lang="ko-KR" altLang="en-US" sz="18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hangingPunct="1">
              <a:buFontTx/>
              <a:buNone/>
            </a:pPr>
            <a:r>
              <a:rPr sz="1800">
                <a:solidFill>
                  <a:schemeClr val="bg1"/>
                </a:solidFill>
                <a:latin typeface="나눔고딕" charset="0"/>
                <a:ea typeface="나눔고딕" charset="0"/>
              </a:rPr>
              <a:t>    3. Seq2Seq Models and Their Limitations</a:t>
            </a:r>
            <a:endParaRPr lang="ko-KR" altLang="en-US" sz="18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hangingPunct="1">
              <a:buFontTx/>
              <a:buNone/>
            </a:pPr>
            <a:r>
              <a:rPr sz="1800">
                <a:solidFill>
                  <a:schemeClr val="bg1"/>
                </a:solidFill>
                <a:latin typeface="나눔고딕" charset="0"/>
                <a:ea typeface="나눔고딕" charset="0"/>
              </a:rPr>
              <a:t>    4. The Emergence of the Attention Mechanism</a:t>
            </a:r>
            <a:endParaRPr lang="ko-KR" altLang="en-US" sz="18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hangingPunct="1">
              <a:buFontTx/>
              <a:buNone/>
            </a:pPr>
            <a:endParaRPr lang="ko-KR" altLang="en-US" sz="18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II. Attention Is All You Need (2017)  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  <a:p>
            <a:pPr marL="0" indent="0" hangingPunct="1">
              <a:buFontTx/>
              <a:buNone/>
            </a:pPr>
            <a:r>
              <a:rPr sz="1800">
                <a:latin typeface="나눔고딕" charset="0"/>
                <a:ea typeface="나눔고딕" charset="0"/>
              </a:rPr>
              <a:t>    </a:t>
            </a:r>
            <a:r>
              <a:rPr sz="1800">
                <a:solidFill>
                  <a:srgbClr val="FFFFFF"/>
                </a:solidFill>
                <a:latin typeface="나눔고딕" charset="0"/>
                <a:ea typeface="나눔고딕" charset="0"/>
              </a:rPr>
              <a:t>1. Paper Overview and Motivation  </a:t>
            </a:r>
            <a:endParaRPr lang="ko-KR" altLang="en-US" sz="1800">
              <a:solidFill>
                <a:srgbClr val="FFFFFF"/>
              </a:solidFill>
              <a:latin typeface="나눔고딕" charset="0"/>
              <a:ea typeface="나눔고딕" charset="0"/>
            </a:endParaRPr>
          </a:p>
          <a:p>
            <a:pPr marL="0" indent="0" hangingPunct="1">
              <a:buFontTx/>
              <a:buNone/>
            </a:pPr>
            <a:r>
              <a:rPr sz="1800">
                <a:solidFill>
                  <a:srgbClr val="FFFFFF"/>
                </a:solidFill>
                <a:latin typeface="나눔고딕" charset="0"/>
                <a:ea typeface="나눔고딕" charset="0"/>
              </a:rPr>
              <a:t>    2. Transformer Model Overview</a:t>
            </a:r>
            <a:endParaRPr lang="ko-KR" altLang="en-US" sz="1800">
              <a:solidFill>
                <a:srgbClr val="FFFFFF"/>
              </a:solidFill>
              <a:latin typeface="나눔고딕" charset="0"/>
              <a:ea typeface="나눔고딕" charset="0"/>
            </a:endParaRPr>
          </a:p>
          <a:p>
            <a:pPr marL="0" indent="0" hangingPunct="1">
              <a:buFontTx/>
              <a:buNone/>
            </a:pPr>
            <a:r>
              <a:rPr sz="1800">
                <a:solidFill>
                  <a:srgbClr val="FFFFFF"/>
                </a:solidFill>
                <a:latin typeface="나눔고딕" charset="0"/>
                <a:ea typeface="나눔고딕" charset="0"/>
              </a:rPr>
              <a:t>    3. Detailed Architecture</a:t>
            </a:r>
            <a:endParaRPr lang="ko-KR" altLang="en-US" sz="1800">
              <a:solidFill>
                <a:srgbClr val="FFFFFF"/>
              </a:solidFill>
              <a:latin typeface="나눔고딕" charset="0"/>
              <a:ea typeface="나눔고딕" charset="0"/>
            </a:endParaRPr>
          </a:p>
          <a:p>
            <a:pPr marL="0" indent="0" hangingPunct="1">
              <a:buFontTx/>
              <a:buNone/>
            </a:pPr>
            <a:endParaRPr lang="ko-KR" altLang="en-US" sz="1800">
              <a:solidFill>
                <a:srgbClr val="FFFFFF"/>
              </a:solidFill>
              <a:latin typeface="나눔고딕" charset="0"/>
              <a:ea typeface="나눔고딕" charset="0"/>
            </a:endParaRPr>
          </a:p>
          <a:p>
            <a:pPr marL="0" indent="0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III. Trainings &amp; Results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  <a:p>
            <a:pPr marL="0" indent="0">
              <a:buFontTx/>
              <a:buNone/>
            </a:pPr>
            <a:r>
              <a:rPr lang="en-US" altLang="ko-KR">
                <a:solidFill>
                  <a:srgbClr val="FFFFFF"/>
                </a:solidFill>
                <a:latin typeface="나눔고딕" charset="0"/>
                <a:ea typeface="나눔고딕" charset="0"/>
              </a:rPr>
              <a:t>  </a:t>
            </a:r>
            <a:r>
              <a:rPr lang="en-US" altLang="ko-KR">
                <a:solidFill>
                  <a:srgbClr val="FFFFFF"/>
                </a:solidFill>
                <a:latin typeface="나눔고딕" charset="0"/>
                <a:ea typeface="나눔고딕" charset="0"/>
              </a:rPr>
              <a:t> 1.</a:t>
            </a:r>
            <a:r>
              <a:rPr lang="ko-KR" altLang="en-US">
                <a:solidFill>
                  <a:srgbClr val="FFFFFF"/>
                </a:solidFill>
                <a:latin typeface="나눔고딕" charset="0"/>
                <a:ea typeface="나눔고딕" charset="0"/>
              </a:rPr>
              <a:t> </a:t>
            </a:r>
            <a:r>
              <a:rPr lang="ko-KR" altLang="en-US">
                <a:solidFill>
                  <a:srgbClr val="FFFFFF"/>
                </a:solidFill>
                <a:latin typeface="나눔고딕" charset="0"/>
                <a:ea typeface="나눔고딕" charset="0"/>
              </a:rPr>
              <a:t>Training</a:t>
            </a:r>
            <a:endParaRPr lang="ko-KR" altLang="en-US">
              <a:solidFill>
                <a:srgbClr val="FFFFFF"/>
              </a:solidFill>
              <a:latin typeface="나눔고딕" charset="0"/>
              <a:ea typeface="나눔고딕" charset="0"/>
            </a:endParaRPr>
          </a:p>
          <a:p>
            <a:pPr marL="0" indent="0">
              <a:buFontTx/>
              <a:buNone/>
            </a:pPr>
            <a:r>
              <a:rPr lang="ko-KR" altLang="en-US">
                <a:solidFill>
                  <a:srgbClr val="FFFFFF"/>
                </a:solidFill>
                <a:latin typeface="나눔고딕" charset="0"/>
                <a:ea typeface="나눔고딕" charset="0"/>
              </a:rPr>
              <a:t>    </a:t>
            </a:r>
            <a:r>
              <a:rPr lang="ko-KR" altLang="en-US">
                <a:solidFill>
                  <a:srgbClr val="FFFFFF"/>
                </a:solidFill>
                <a:latin typeface="나눔고딕" charset="0"/>
                <a:ea typeface="나눔고딕" charset="0"/>
              </a:rPr>
              <a:t> 2. Experimental Result</a:t>
            </a:r>
            <a:endParaRPr lang="ko-KR" altLang="en-US">
              <a:solidFill>
                <a:srgbClr val="FFFFFF"/>
              </a:solidFill>
              <a:latin typeface="나눔고딕" charset="0"/>
              <a:ea typeface="나눔고딕" charset="0"/>
            </a:endParaRPr>
          </a:p>
          <a:p>
            <a:pPr marL="0" indent="0" hangingPunct="1">
              <a:buFontTx/>
              <a:buNone/>
            </a:pPr>
            <a:endParaRPr lang="ko-KR" altLang="en-US" sz="1800">
              <a:solidFill>
                <a:srgbClr val="FFFFFF"/>
              </a:solidFill>
              <a:latin typeface="나눔고딕" charset="0"/>
              <a:ea typeface="나눔고딕" charset="0"/>
            </a:endParaRPr>
          </a:p>
          <a:p>
            <a:pPr marL="0" indent="0" hangingPunct="1">
              <a:buFontTx/>
              <a:buNone/>
            </a:pPr>
            <a:endParaRPr lang="ko-KR" altLang="en-US">
              <a:solidFill>
                <a:srgbClr val="FFFFFF"/>
              </a:solidFill>
              <a:latin typeface="나눔고딕" charset="0"/>
              <a:ea typeface="나눔고딕" charset="0"/>
            </a:endParaRPr>
          </a:p>
          <a:p>
            <a:pPr marL="0" indent="0">
              <a:buFontTx/>
              <a:buNone/>
            </a:pP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  <a:p>
            <a:pPr marL="0" indent="0" hangingPunct="1">
              <a:buFontTx/>
              <a:buNone/>
            </a:pPr>
            <a:r>
              <a:rPr sz="1800">
                <a:latin typeface="나눔고딕" charset="0"/>
                <a:ea typeface="나눔고딕" charset="0"/>
              </a:rPr>
              <a:t>   </a:t>
            </a:r>
            <a:r>
              <a:rPr sz="1800">
                <a:solidFill>
                  <a:srgbClr val="FFFFFF"/>
                </a:solidFill>
                <a:latin typeface="나눔고딕" charset="0"/>
                <a:ea typeface="나눔고딕" charset="0"/>
              </a:rPr>
              <a:t> </a:t>
            </a:r>
            <a:endParaRPr lang="ko-KR" altLang="en-US" sz="1800">
              <a:solidFill>
                <a:srgbClr val="FFFFFF"/>
              </a:solidFill>
              <a:latin typeface="나눔고딕" charset="0"/>
              <a:ea typeface="나눔고딕" charset="0"/>
            </a:endParaRPr>
          </a:p>
          <a:p>
            <a:pPr marL="0" indent="0" hangingPunct="1">
              <a:buFontTx/>
              <a:buNone/>
            </a:pPr>
            <a:endParaRPr lang="ko-KR" altLang="en-US" sz="1500">
              <a:solidFill>
                <a:srgbClr val="FFFFFF"/>
              </a:solidFill>
              <a:latin typeface="나눔고딕" charset="0"/>
              <a:ea typeface="나눔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I-4. The Emergence of Attention</a:t>
            </a:r>
            <a:endParaRPr lang="ko-KR" altLang="en-US" sz="3500" b="1">
              <a:solidFill>
                <a:srgbClr val="FFFFFF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1419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>
            <a:off x="834390" y="1558290"/>
            <a:ext cx="4646295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anchor="t">
            <a:spAutoFit/>
          </a:bodyPr>
          <a:lstStyle/>
          <a:p>
            <a:pPr marL="0" indent="0" algn="l" hangingPunct="1"/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Step 5. Calculate Output Vector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>
            <a:off x="6587490" y="2514600"/>
            <a:ext cx="6755130" cy="647065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>
              <a:buFontTx/>
              <a:buNone/>
            </a:pPr>
            <a:endParaRPr lang="ko-KR" altLang="en-US" sz="1800">
              <a:solidFill>
                <a:schemeClr val="bg1"/>
              </a:solidFill>
            </a:endParaRPr>
          </a:p>
          <a:p>
            <a:pPr marL="228600" indent="-228600"/>
            <a:r>
              <a:rPr sz="1800">
                <a:latin typeface="나눔고딕" charset="0"/>
                <a:ea typeface="나눔고딕" charset="0"/>
              </a:rPr>
              <a:t> </a:t>
            </a:r>
            <a:endParaRPr lang="ko-KR" altLang="en-US" sz="1800">
              <a:latin typeface="나눔고딕" charset="0"/>
              <a:ea typeface="나눔고딕" charset="0"/>
            </a:endParaRPr>
          </a:p>
        </p:txBody>
      </p:sp>
      <p:pic>
        <p:nvPicPr>
          <p:cNvPr id="10" name="그림 32" descr="/Users/yuseunghwan/Library/Group Containers/L48J367XN4.com.infraware.PolarisOffice/EngineTemp/53304/fImage164842836522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785" y="3165475"/>
            <a:ext cx="7482840" cy="1753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II. Attention is All you Need (2017)</a:t>
            </a:r>
            <a:endParaRPr lang="ko-KR" altLang="en-US" sz="3500" b="1">
              <a:solidFill>
                <a:srgbClr val="FFFFFF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35" y="2092325"/>
            <a:ext cx="6918325" cy="4147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II-1. Paper Overview and Motivation</a:t>
            </a:r>
            <a:endParaRPr lang="ko-KR" altLang="en-US" sz="3500" b="1">
              <a:solidFill>
                <a:srgbClr val="FFFFFF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4" name="텍스트 상자 36"/>
          <p:cNvSpPr txBox="1">
            <a:spLocks/>
          </p:cNvSpPr>
          <p:nvPr/>
        </p:nvSpPr>
        <p:spPr>
          <a:xfrm>
            <a:off x="1178560" y="2726055"/>
            <a:ext cx="3973195" cy="295402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tx1">
                <a:alpha val="100000"/>
              </a:schemeClr>
            </a:solidFill>
            <a:prstDash val="solid"/>
            <a:round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ctr" hangingPunct="1"/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Recursive Model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  <a:p>
            <a:pPr marL="0" indent="0" algn="ctr" hangingPunct="1"/>
            <a:endParaRPr lang="ko-KR" altLang="en-US" sz="1800" b="1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r>
              <a:rPr sz="1800" b="1">
                <a:solidFill>
                  <a:schemeClr val="bg1"/>
                </a:solidFill>
                <a:latin typeface="나눔고딕" charset="0"/>
                <a:ea typeface="나눔고딕" charset="0"/>
              </a:rPr>
              <a:t>순차적 특성으로 인해 훈련에서의 병렬화 불가</a:t>
            </a:r>
            <a:endParaRPr lang="ko-KR" altLang="en-US" sz="1800" b="1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endParaRPr lang="ko-KR" altLang="en-US" sz="1800" b="1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r>
              <a:rPr sz="1800" b="1">
                <a:solidFill>
                  <a:schemeClr val="bg1"/>
                </a:solidFill>
                <a:latin typeface="나눔고딕" charset="0"/>
                <a:ea typeface="나눔고딕" charset="0"/>
              </a:rPr>
              <a:t>시퀀스의 길이가 길어질 수록 훈련 효율성 Down</a:t>
            </a:r>
            <a:endParaRPr lang="ko-KR" altLang="en-US" sz="1800" b="1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endParaRPr lang="ko-KR" altLang="en-US" sz="1800" b="1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r>
              <a:rPr sz="1800" b="1">
                <a:solidFill>
                  <a:schemeClr val="bg1"/>
                </a:solidFill>
                <a:latin typeface="나눔고딕" charset="0"/>
                <a:ea typeface="나눔고딕" charset="0"/>
              </a:rPr>
              <a:t>기존 해결 방법은 순환 모델의 한계를</a:t>
            </a:r>
            <a:endParaRPr lang="ko-KR" altLang="en-US" sz="1800" b="1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r>
              <a:rPr sz="1800" b="1">
                <a:solidFill>
                  <a:schemeClr val="bg1"/>
                </a:solidFill>
                <a:latin typeface="나눔고딕" charset="0"/>
                <a:ea typeface="나눔고딕" charset="0"/>
              </a:rPr>
              <a:t>해결 X</a:t>
            </a:r>
            <a:endParaRPr lang="ko-KR" altLang="en-US" sz="1800">
              <a:latin typeface="나눔고딕" charset="0"/>
              <a:ea typeface="나눔고딕" charset="0"/>
            </a:endParaRPr>
          </a:p>
        </p:txBody>
      </p:sp>
      <p:sp>
        <p:nvSpPr>
          <p:cNvPr id="5" name="텍스트 상자 47"/>
          <p:cNvSpPr txBox="1">
            <a:spLocks/>
          </p:cNvSpPr>
          <p:nvPr/>
        </p:nvSpPr>
        <p:spPr>
          <a:xfrm>
            <a:off x="6835775" y="2719705"/>
            <a:ext cx="3973195" cy="295402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tx1">
                <a:alpha val="100000"/>
              </a:schemeClr>
            </a:solidFill>
            <a:prstDash val="solid"/>
            <a:round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ctr" hangingPunct="1"/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CNN Model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  <a:p>
            <a:pPr marL="0" indent="0" algn="ctr" hangingPunct="1"/>
            <a:endParaRPr lang="ko-KR" altLang="en-US" sz="1800" b="1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r>
              <a:rPr sz="1800" b="1">
                <a:solidFill>
                  <a:schemeClr val="bg1"/>
                </a:solidFill>
                <a:latin typeface="나눔고딕" charset="0"/>
                <a:ea typeface="나눔고딕" charset="0"/>
              </a:rPr>
              <a:t>병렬화 계산 가능</a:t>
            </a:r>
            <a:endParaRPr lang="ko-KR" altLang="en-US" sz="1800" b="1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endParaRPr lang="ko-KR" altLang="en-US" sz="1800" b="1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r>
              <a:rPr sz="1800" b="1">
                <a:solidFill>
                  <a:schemeClr val="bg1"/>
                </a:solidFill>
                <a:latin typeface="나눔고딕" charset="0"/>
                <a:ea typeface="나눔고딕" charset="0"/>
              </a:rPr>
              <a:t>먼 위치 간의 의존성 학습이 어려움</a:t>
            </a:r>
            <a:endParaRPr lang="ko-KR" altLang="en-US" sz="1800" b="1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r>
              <a:rPr sz="1800" b="1">
                <a:solidFill>
                  <a:schemeClr val="bg1"/>
                </a:solidFill>
                <a:latin typeface="나눔고딕" charset="0"/>
                <a:ea typeface="나눔고딕" charset="0"/>
              </a:rPr>
              <a:t>-&gt; 연산 횟수를 상수로 줄여 해결</a:t>
            </a:r>
            <a:endParaRPr lang="ko-KR" altLang="en-US" sz="1800" b="1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endParaRPr lang="ko-KR" altLang="en-US" sz="1800" b="1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r>
              <a:rPr sz="1800" b="1">
                <a:solidFill>
                  <a:schemeClr val="bg1"/>
                </a:solidFill>
                <a:latin typeface="나눔고딕" charset="0"/>
                <a:ea typeface="나눔고딕" charset="0"/>
              </a:rPr>
              <a:t>Attention Weight 해상도 감소 문제</a:t>
            </a:r>
            <a:endParaRPr lang="ko-KR" altLang="en-US" sz="1800" b="1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r>
              <a:rPr sz="1800" b="1">
                <a:solidFill>
                  <a:schemeClr val="bg1"/>
                </a:solidFill>
                <a:latin typeface="나눔고딕" charset="0"/>
                <a:ea typeface="나눔고딕" charset="0"/>
              </a:rPr>
              <a:t>-&gt; Multi Head Attention 적용</a:t>
            </a:r>
            <a:endParaRPr lang="ko-KR" altLang="en-US" sz="1800" b="1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endParaRPr lang="ko-KR" altLang="en-US" sz="1800">
              <a:latin typeface="나눔고딕" charset="0"/>
              <a:ea typeface="나눔고딕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7505" cy="13277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II-3. Transformer Model Overview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7505" cy="43535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4" name="텍스트 상자 1"/>
          <p:cNvSpPr txBox="1">
            <a:spLocks/>
          </p:cNvSpPr>
          <p:nvPr/>
        </p:nvSpPr>
        <p:spPr>
          <a:xfrm>
            <a:off x="834390" y="1847215"/>
            <a:ext cx="2527935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numCol="1" anchor="t">
            <a:spAutoFit/>
          </a:bodyPr>
          <a:lstStyle/>
          <a:p>
            <a:pPr marL="0" indent="0" algn="l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Hyper Parameter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5" name="텍스트 상자 2"/>
          <p:cNvSpPr txBox="1">
            <a:spLocks/>
          </p:cNvSpPr>
          <p:nvPr/>
        </p:nvSpPr>
        <p:spPr>
          <a:xfrm>
            <a:off x="1543050" y="3563620"/>
            <a:ext cx="318770" cy="38989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anchor="t">
            <a:spAutoFit/>
          </a:bodyPr>
          <a:lstStyle/>
          <a:p>
            <a:pPr marL="0" indent="0" algn="l" hangingPunct="1"/>
            <a:endParaRPr lang="ko-KR" altLang="en-US" sz="1800">
              <a:latin typeface="나눔고딕" charset="0"/>
              <a:ea typeface="나눔고딕" charset="0"/>
            </a:endParaRPr>
          </a:p>
        </p:txBody>
      </p:sp>
      <p:pic>
        <p:nvPicPr>
          <p:cNvPr id="6" name="그림 3" descr="/Users/yuseunghwan/Library/Group Containers/L48J367XN4.com.infraware.PolarisOffice/EngineTemp/53304/fImage91673123999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10" y="2940685"/>
            <a:ext cx="1850390" cy="443865"/>
          </a:xfrm>
          <a:prstGeom prst="rect">
            <a:avLst/>
          </a:prstGeom>
          <a:noFill/>
        </p:spPr>
      </p:pic>
      <p:pic>
        <p:nvPicPr>
          <p:cNvPr id="7" name="그림 4" descr="/Users/yuseunghwan/Library/Group Containers/L48J367XN4.com.infraware.PolarisOffice/EngineTemp/53304/fImage108553135645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05" y="4591050"/>
            <a:ext cx="2121535" cy="419735"/>
          </a:xfrm>
          <a:prstGeom prst="rect">
            <a:avLst/>
          </a:prstGeom>
          <a:noFill/>
        </p:spPr>
      </p:pic>
      <p:pic>
        <p:nvPicPr>
          <p:cNvPr id="8" name="그림 5" descr="/Users/yuseunghwan/Library/Group Containers/L48J367XN4.com.infraware.PolarisOffice/EngineTemp/53304/fImage102733142533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05" y="3810635"/>
            <a:ext cx="1918335" cy="381635"/>
          </a:xfrm>
          <a:prstGeom prst="rect">
            <a:avLst/>
          </a:prstGeom>
          <a:noFill/>
        </p:spPr>
      </p:pic>
      <p:pic>
        <p:nvPicPr>
          <p:cNvPr id="9" name="그림 6" descr="/Users/yuseunghwan/Library/Group Containers/L48J367XN4.com.infraware.PolarisOffice/EngineTemp/53304/fImage92613154962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10" y="5253355"/>
            <a:ext cx="1397635" cy="483235"/>
          </a:xfrm>
          <a:prstGeom prst="rect">
            <a:avLst/>
          </a:prstGeom>
          <a:noFill/>
        </p:spPr>
      </p:pic>
      <p:pic>
        <p:nvPicPr>
          <p:cNvPr id="10" name="그림 7" descr="/Users/yuseunghwan/Library/Group Containers/L48J367XN4.com.infraware.PolarisOffice/EngineTemp/53304/fImage2056502861122.png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70" y="2587625"/>
            <a:ext cx="4803775" cy="3710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8140" cy="132842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II-3. Transformer Model Overview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8140" cy="435419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Picture " descr="/Users/yuseunghwan/Library/Group Containers/L48J367XN4.com.infraware.PolarisOffice/EngineTemp/53304/fImage2056502861122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425" y="1822450"/>
            <a:ext cx="5643880" cy="4364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II-3. Detailed Architecture</a:t>
            </a:r>
            <a:endParaRPr lang="ko-KR" altLang="en-US" sz="3500" b="1">
              <a:solidFill>
                <a:srgbClr val="FFFFFF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>
            <a:off x="834390" y="1847215"/>
            <a:ext cx="2930525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numCol="1" anchor="t">
            <a:spAutoFit/>
          </a:bodyPr>
          <a:lstStyle/>
          <a:p>
            <a:pPr marL="0" indent="0" algn="l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Positional Encoding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  <p:pic>
        <p:nvPicPr>
          <p:cNvPr id="5" name="그림 7" descr="/Users/yuseunghwan/Library/Group Containers/L48J367XN4.com.infraware.PolarisOffice/EngineTemp/65282/fImage2056502861122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830" y="1822450"/>
            <a:ext cx="5643245" cy="4363720"/>
          </a:xfrm>
          <a:prstGeom prst="rect">
            <a:avLst/>
          </a:prstGeom>
          <a:noFill/>
        </p:spPr>
      </p:pic>
      <p:sp>
        <p:nvSpPr>
          <p:cNvPr id="6" name="도형 8"/>
          <p:cNvSpPr>
            <a:spLocks/>
          </p:cNvSpPr>
          <p:nvPr/>
        </p:nvSpPr>
        <p:spPr>
          <a:xfrm>
            <a:off x="5457190" y="4822190"/>
            <a:ext cx="1360805" cy="1031240"/>
          </a:xfrm>
          <a:prstGeom prst="donut">
            <a:avLst>
              <a:gd name="adj" fmla="val 10731"/>
            </a:avLst>
          </a:prstGeom>
          <a:solidFill>
            <a:srgbClr val="FF0000"/>
          </a:solidFill>
          <a:ln w="12700" cap="flat" cmpd="sng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나눔고딕" charset="0"/>
              <a:ea typeface="나눔고딕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7505" cy="13277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II-3. Detailed Architecture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7505" cy="43535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>
            <a:off x="834390" y="1847215"/>
            <a:ext cx="2931160" cy="462915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numCol="1" anchor="t">
            <a:spAutoFit/>
          </a:bodyPr>
          <a:lstStyle/>
          <a:p>
            <a:pPr marL="0" indent="0" algn="l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Positional Encoding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  <p:pic>
        <p:nvPicPr>
          <p:cNvPr id="6" name="Picture " descr="/Users/yuseunghwan/Library/Group Containers/L48J367XN4.com.infraware.PolarisOffice/EngineTemp/65282/fImage199806267285.jpe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65" y="2772410"/>
            <a:ext cx="6235065" cy="2972435"/>
          </a:xfrm>
          <a:prstGeom prst="rect">
            <a:avLst/>
          </a:prstGeom>
          <a:noFill/>
        </p:spPr>
      </p:pic>
      <p:pic>
        <p:nvPicPr>
          <p:cNvPr id="7" name="Picture " descr="/Users/yuseunghwan/Library/Group Containers/L48J367XN4.com.infraware.PolarisOffice/EngineTemp/65282/fImage296632743016.jpe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035" y="4527550"/>
            <a:ext cx="4281805" cy="1127125"/>
          </a:xfrm>
          <a:prstGeom prst="rect">
            <a:avLst/>
          </a:prstGeom>
          <a:noFill/>
        </p:spPr>
      </p:pic>
      <p:pic>
        <p:nvPicPr>
          <p:cNvPr id="8" name="Picture " descr="/Users/yuseunghwan/Library/Group Containers/L48J367XN4.com.infraware.PolarisOffice/EngineTemp/65282/fImage49779272170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495" y="2668905"/>
            <a:ext cx="3449320" cy="165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7505" cy="13277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II-3. Detailed Architecture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7505" cy="43535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>
            <a:off x="479425" y="1821815"/>
            <a:ext cx="4547870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numCol="1" anchor="t">
            <a:spAutoFit/>
          </a:bodyPr>
          <a:lstStyle/>
          <a:p>
            <a:pPr marL="0" indent="0" algn="l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Multi-Head-self-AttentionLayer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  <p:pic>
        <p:nvPicPr>
          <p:cNvPr id="5" name="Picture " descr="/Users/yuseunghwan/Library/Group Containers/L48J367XN4.com.infraware.PolarisOffice/EngineTemp/53304/fImage2056502861122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835" y="1822450"/>
            <a:ext cx="5643880" cy="4364355"/>
          </a:xfrm>
          <a:prstGeom prst="rect">
            <a:avLst/>
          </a:prstGeom>
          <a:noFill/>
        </p:spPr>
      </p:pic>
      <p:sp>
        <p:nvSpPr>
          <p:cNvPr id="6" name="Rect 0"/>
          <p:cNvSpPr>
            <a:spLocks/>
          </p:cNvSpPr>
          <p:nvPr/>
        </p:nvSpPr>
        <p:spPr>
          <a:xfrm>
            <a:off x="6614160" y="4003040"/>
            <a:ext cx="1360805" cy="1031240"/>
          </a:xfrm>
          <a:prstGeom prst="donut">
            <a:avLst>
              <a:gd name="adj" fmla="val 10731"/>
            </a:avLst>
          </a:prstGeom>
          <a:solidFill>
            <a:srgbClr val="FF0000"/>
          </a:solidFill>
          <a:ln w="12700" cap="flat" cmpd="sng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나눔고딕" charset="0"/>
              <a:ea typeface="나눔고딕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7505" cy="13277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II-3. Detailed Architecture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7505" cy="43535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>
            <a:off x="834390" y="1847215"/>
            <a:ext cx="2154555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numCol="1" anchor="t">
            <a:spAutoFit/>
          </a:bodyPr>
          <a:lstStyle/>
          <a:p>
            <a:pPr marL="0" indent="0" algn="l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Self-Attention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  <p:pic>
        <p:nvPicPr>
          <p:cNvPr id="5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" y="2492375"/>
            <a:ext cx="3576320" cy="4011930"/>
          </a:xfrm>
          <a:prstGeom prst="rect">
            <a:avLst/>
          </a:prstGeom>
          <a:noFill/>
        </p:spPr>
      </p:pic>
      <p:pic>
        <p:nvPicPr>
          <p:cNvPr id="6" name="Picture " descr="/Users/yuseunghwan/Library/Group Containers/L48J367XN4.com.infraware.PolarisOffice/EngineTemp/65282/fImage1244912468155.jpe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305" y="2475230"/>
            <a:ext cx="5233670" cy="3970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II-3. Detailed Architecture</a:t>
            </a:r>
            <a:endParaRPr lang="ko-KR" altLang="en-US" sz="3500" b="1">
              <a:solidFill>
                <a:srgbClr val="FFFFFF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4" name="텍스트 상자 49"/>
          <p:cNvSpPr txBox="1">
            <a:spLocks/>
          </p:cNvSpPr>
          <p:nvPr/>
        </p:nvSpPr>
        <p:spPr>
          <a:xfrm>
            <a:off x="834390" y="1847215"/>
            <a:ext cx="4354195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numCol="1" anchor="t">
            <a:spAutoFit/>
          </a:bodyPr>
          <a:lstStyle/>
          <a:p>
            <a:pPr marL="0" indent="0" algn="l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Scaled-Dot-Product Attention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305" y="3048635"/>
            <a:ext cx="5951220" cy="245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7505" cy="13277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I-1. </a:t>
            </a:r>
            <a:r>
              <a:rPr lang="ko-KR" altLang="en-US" sz="35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Early NLP: Rules, Statiscs, and Neural Seq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 typeface="Arial"/>
              <a:buChar char="•"/>
            </a:pPr>
            <a:r>
              <a:rPr lang="ko-KR" altLang="en-US" sz="2800" b="1">
                <a:solidFill>
                  <a:srgbClr val="FCCC00"/>
                </a:solidFill>
                <a:latin typeface="맑은 고딕" charset="0"/>
                <a:ea typeface="맑은 고딕" charset="0"/>
                <a:cs typeface="+mn-cs"/>
              </a:rPr>
              <a:t>NLP (Natural Language Processing)</a:t>
            </a:r>
          </a:p>
          <a:p>
            <a:pPr marL="228600" indent="-228600">
              <a:buFont typeface="Arial"/>
              <a:buChar char="•"/>
            </a:pPr>
            <a:endParaRPr lang="ko-KR" altLang="en-US" sz="2800" b="1">
              <a:solidFill>
                <a:srgbClr val="FCCC00"/>
              </a:solidFill>
              <a:latin typeface="맑은 고딕" charset="0"/>
              <a:ea typeface="맑은 고딕" charset="0"/>
              <a:cs typeface="+mn-cs"/>
            </a:endParaRPr>
          </a:p>
          <a:p>
            <a:pPr marL="685800" lvl="1" indent="-228600">
              <a:buFont typeface="Arial"/>
              <a:buChar char="•"/>
            </a:pPr>
            <a:r>
              <a:rPr lang="ko-KR" altLang="en-US" sz="21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 Structure</a:t>
            </a:r>
          </a:p>
          <a:p>
            <a:pPr marL="228600" indent="-228600">
              <a:buFontTx/>
              <a:buNone/>
            </a:pPr>
            <a:endParaRPr lang="ko-KR" altLang="en-US" sz="2100" b="1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/>
              <a:buChar char="•"/>
            </a:pPr>
            <a:r>
              <a:rPr sz="2100" b="1" i="0">
                <a:solidFill>
                  <a:srgbClr val="E8EAED"/>
                </a:solidFill>
                <a:latin typeface="inherit" charset="0"/>
                <a:ea typeface="inherit" charset="0"/>
              </a:rPr>
              <a:t>Consider Context</a:t>
            </a:r>
            <a:endParaRPr lang="ko-KR" altLang="en-US" sz="2100" b="1" i="0">
              <a:solidFill>
                <a:srgbClr val="E8EAED"/>
              </a:solidFill>
              <a:latin typeface="inherit" charset="0"/>
              <a:ea typeface="inherit" charset="0"/>
            </a:endParaRPr>
          </a:p>
          <a:p>
            <a:pPr marL="685800" lvl="1" indent="-228600">
              <a:buFont typeface="Arial"/>
              <a:buChar char="•"/>
            </a:pPr>
            <a:endParaRPr lang="ko-KR" altLang="en-US" sz="2100" b="1" i="0">
              <a:solidFill>
                <a:srgbClr val="E8EAED"/>
              </a:solidFill>
              <a:latin typeface="inherit" charset="0"/>
              <a:ea typeface="inherit" charset="0"/>
            </a:endParaRPr>
          </a:p>
          <a:p>
            <a:pPr marL="685800" lvl="1" indent="-228600">
              <a:buFont typeface="Arial"/>
              <a:buChar char="•"/>
            </a:pPr>
            <a:r>
              <a:rPr sz="2100" b="1" i="0">
                <a:solidFill>
                  <a:srgbClr val="E8EAED"/>
                </a:solidFill>
                <a:latin typeface="inherit" charset="0"/>
                <a:ea typeface="inherit" charset="0"/>
              </a:rPr>
              <a:t>Interpreting and datafication of Natural Language</a:t>
            </a:r>
            <a:endParaRPr lang="ko-KR" altLang="en-US" sz="2100" b="1" i="0">
              <a:solidFill>
                <a:srgbClr val="E8EAED"/>
              </a:solidFill>
              <a:latin typeface="inherit" charset="0"/>
              <a:ea typeface="inherit" charset="0"/>
            </a:endParaRPr>
          </a:p>
          <a:p>
            <a:pPr marL="685800" lvl="1" indent="-228600">
              <a:buFont typeface="Arial"/>
              <a:buChar char="•"/>
            </a:pPr>
            <a:endParaRPr lang="ko-KR" altLang="en-US" sz="2100" b="1" i="0">
              <a:solidFill>
                <a:srgbClr val="E8EAED"/>
              </a:solidFill>
              <a:latin typeface="inherit" charset="0"/>
              <a:ea typeface="inherit" charset="0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Picture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965" y="4940935"/>
            <a:ext cx="3071495" cy="1797685"/>
          </a:xfrm>
          <a:prstGeom prst="rect">
            <a:avLst/>
          </a:prstGeom>
          <a:noFill/>
        </p:spPr>
      </p:pic>
      <p:sp>
        <p:nvSpPr>
          <p:cNvPr id="5" name="텍스트 상자 7"/>
          <p:cNvSpPr txBox="1">
            <a:spLocks noChangeAspect="1"/>
          </p:cNvSpPr>
          <p:nvPr/>
        </p:nvSpPr>
        <p:spPr>
          <a:xfrm>
            <a:off x="0" y="0"/>
            <a:ext cx="2876550" cy="457200"/>
          </a:xfrm>
          <a:prstGeom prst="rect">
            <a:avLst/>
          </a:prstGeom>
          <a:ln w="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vert="horz" wrap="square" lIns="0" tIns="0" rIns="0" bIns="0" anchor="t">
            <a:noAutofit/>
          </a:bodyPr>
          <a:lstStyle/>
          <a:p>
            <a:pPr marL="228600" indent="-228600"/>
            <a:endParaRPr lang="ko-KR" altLang="en-US" sz="1350" b="0" i="0">
              <a:solidFill>
                <a:srgbClr val="E8E8E8"/>
              </a:solidFill>
              <a:latin typeface="Arial" charset="0"/>
              <a:ea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7505" cy="13277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II-3. Detailed Architecture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7505" cy="43535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>
            <a:off x="834390" y="1847215"/>
            <a:ext cx="3200400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numCol="1" anchor="t">
            <a:spAutoFit/>
          </a:bodyPr>
          <a:lstStyle/>
          <a:p>
            <a:pPr marL="0" indent="0" algn="l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Multi-Head Attention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  <p:pic>
        <p:nvPicPr>
          <p:cNvPr id="5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2727960"/>
            <a:ext cx="5883910" cy="3380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7505" cy="13277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II-3. Detailed Architecture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17370"/>
            <a:ext cx="10517505" cy="43535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Picture 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9" t="32901" r="50303"/>
          <a:stretch>
            <a:fillRect/>
          </a:stretch>
        </p:blipFill>
        <p:spPr>
          <a:xfrm>
            <a:off x="1624965" y="2399030"/>
            <a:ext cx="3637915" cy="4123055"/>
          </a:xfrm>
          <a:prstGeom prst="rect">
            <a:avLst/>
          </a:prstGeom>
          <a:noFill/>
        </p:spPr>
      </p:pic>
      <p:pic>
        <p:nvPicPr>
          <p:cNvPr id="5" name="그림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790" y="2230120"/>
            <a:ext cx="2181860" cy="2702560"/>
          </a:xfrm>
          <a:prstGeom prst="rect">
            <a:avLst/>
          </a:prstGeom>
          <a:noFill/>
        </p:spPr>
      </p:pic>
      <p:sp>
        <p:nvSpPr>
          <p:cNvPr id="7" name="텍스트 상자 15"/>
          <p:cNvSpPr txBox="1">
            <a:spLocks/>
          </p:cNvSpPr>
          <p:nvPr/>
        </p:nvSpPr>
        <p:spPr>
          <a:xfrm>
            <a:off x="311150" y="1678305"/>
            <a:ext cx="6235065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numCol="1" anchor="t">
            <a:spAutoFit/>
          </a:bodyPr>
          <a:lstStyle/>
          <a:p>
            <a:pPr marL="0" indent="0" algn="l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Residual Connection &amp; LayerNormailization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  <p:pic>
        <p:nvPicPr>
          <p:cNvPr id="8" name="그림 8" descr="/Users/yuseunghwan/Library/Group Containers/L48J367XN4.com.infraware.PolarisOffice/EngineTemp/53304/fImage19531317539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05" y="5434965"/>
            <a:ext cx="4458335" cy="622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7505" cy="13277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II-3. Detailed Architecture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7505" cy="43535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5" name="그림 1" descr="/Users/yuseunghwan/Library/Group Containers/L48J367XN4.com.infraware.PolarisOffice/EngineTemp/65282/fImage51733238489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" y="2546350"/>
            <a:ext cx="3035935" cy="3455035"/>
          </a:xfrm>
          <a:prstGeom prst="rect">
            <a:avLst/>
          </a:prstGeom>
          <a:noFill/>
        </p:spPr>
      </p:pic>
      <p:pic>
        <p:nvPicPr>
          <p:cNvPr id="6" name="그림 2" descr="/Users/yuseunghwan/Library/Group Containers/L48J367XN4.com.infraware.PolarisOffice/EngineTemp/65282/fImage22138239647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95" y="2652395"/>
            <a:ext cx="4051935" cy="490855"/>
          </a:xfrm>
          <a:prstGeom prst="rect">
            <a:avLst/>
          </a:prstGeom>
          <a:noFill/>
        </p:spPr>
      </p:pic>
      <p:sp>
        <p:nvSpPr>
          <p:cNvPr id="7" name="텍스트 상자 16"/>
          <p:cNvSpPr txBox="1">
            <a:spLocks/>
          </p:cNvSpPr>
          <p:nvPr/>
        </p:nvSpPr>
        <p:spPr>
          <a:xfrm>
            <a:off x="902335" y="1678305"/>
            <a:ext cx="2858770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numCol="1" anchor="t">
            <a:spAutoFit/>
          </a:bodyPr>
          <a:lstStyle/>
          <a:p>
            <a:pPr marL="0" indent="0" algn="l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Position-wise FFNN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7505" cy="13277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II-3. Detailed Architecture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7505" cy="43535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7" name="Picture " descr="/Users/yuseunghwan/Library/Group Containers/L48J367XN4.com.infraware.PolarisOffice/EngineTemp/65282/fImage735182999759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830" y="1824990"/>
            <a:ext cx="2829560" cy="4829810"/>
          </a:xfrm>
          <a:prstGeom prst="rect">
            <a:avLst/>
          </a:prstGeom>
          <a:noFill/>
        </p:spPr>
      </p:pic>
      <p:sp>
        <p:nvSpPr>
          <p:cNvPr id="8" name="Rect 0"/>
          <p:cNvSpPr txBox="1">
            <a:spLocks/>
          </p:cNvSpPr>
          <p:nvPr/>
        </p:nvSpPr>
        <p:spPr>
          <a:xfrm>
            <a:off x="919480" y="1593850"/>
            <a:ext cx="2670175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numCol="1" anchor="t">
            <a:spAutoFit/>
          </a:bodyPr>
          <a:lstStyle/>
          <a:p>
            <a:pPr marL="0" indent="0" algn="l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Look-ahead Mask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7505" cy="13277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II-3. Detailed Architecture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7505" cy="43535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8" name="텍스트 상자 17"/>
          <p:cNvSpPr txBox="1">
            <a:spLocks/>
          </p:cNvSpPr>
          <p:nvPr/>
        </p:nvSpPr>
        <p:spPr>
          <a:xfrm>
            <a:off x="919480" y="1593850"/>
            <a:ext cx="2670175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numCol="1" anchor="t">
            <a:spAutoFit/>
          </a:bodyPr>
          <a:lstStyle/>
          <a:p>
            <a:pPr marL="0" indent="0" algn="l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Look-ahead Mask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  <p:pic>
        <p:nvPicPr>
          <p:cNvPr id="9" name="그림 18" descr="/Users/yuseunghwan/Library/Group Containers/L48J367XN4.com.infraware.PolarisOffice/EngineTemp/65282/fImage113955302965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2640330"/>
            <a:ext cx="8966835" cy="2540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7505" cy="13277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II-3. Detailed Architecture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7505" cy="43535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>
            <a:off x="919480" y="1593850"/>
            <a:ext cx="2670175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numCol="1" anchor="t">
            <a:spAutoFit/>
          </a:bodyPr>
          <a:lstStyle/>
          <a:p>
            <a:pPr marL="0" indent="0" algn="l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Look-ahead Mask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  <p:pic>
        <p:nvPicPr>
          <p:cNvPr id="9" name="Picture " descr="/Users/yuseunghwan/Library/Group Containers/L48J367XN4.com.infraware.PolarisOffice/EngineTemp/65282/fImage113955311209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2640330"/>
            <a:ext cx="8966835" cy="2540635"/>
          </a:xfrm>
          <a:prstGeom prst="rect">
            <a:avLst/>
          </a:prstGeom>
          <a:noFill/>
        </p:spPr>
      </p:pic>
      <p:sp>
        <p:nvSpPr>
          <p:cNvPr id="10" name="Rect 0"/>
          <p:cNvSpPr>
            <a:spLocks/>
          </p:cNvSpPr>
          <p:nvPr/>
        </p:nvSpPr>
        <p:spPr>
          <a:xfrm>
            <a:off x="7990840" y="3150235"/>
            <a:ext cx="405765" cy="338455"/>
          </a:xfrm>
          <a:prstGeom prst="rect">
            <a:avLst/>
          </a:prstGeom>
          <a:solidFill>
            <a:schemeClr val="tx1"/>
          </a:solidFill>
          <a:ln w="127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나눔고딕" charset="0"/>
              <a:ea typeface="나눔고딕" charset="0"/>
            </a:endParaRPr>
          </a:p>
        </p:txBody>
      </p:sp>
      <p:sp>
        <p:nvSpPr>
          <p:cNvPr id="11" name="Rect 0"/>
          <p:cNvSpPr>
            <a:spLocks/>
          </p:cNvSpPr>
          <p:nvPr/>
        </p:nvSpPr>
        <p:spPr>
          <a:xfrm>
            <a:off x="8405495" y="3153410"/>
            <a:ext cx="405765" cy="338455"/>
          </a:xfrm>
          <a:prstGeom prst="rect">
            <a:avLst/>
          </a:prstGeom>
          <a:solidFill>
            <a:schemeClr val="tx1"/>
          </a:solidFill>
          <a:ln w="127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나눔고딕" charset="0"/>
              <a:ea typeface="나눔고딕" charset="0"/>
            </a:endParaRPr>
          </a:p>
        </p:txBody>
      </p:sp>
      <p:sp>
        <p:nvSpPr>
          <p:cNvPr id="12" name="Rect 0"/>
          <p:cNvSpPr>
            <a:spLocks/>
          </p:cNvSpPr>
          <p:nvPr/>
        </p:nvSpPr>
        <p:spPr>
          <a:xfrm>
            <a:off x="8828405" y="3148330"/>
            <a:ext cx="405765" cy="338455"/>
          </a:xfrm>
          <a:prstGeom prst="rect">
            <a:avLst/>
          </a:prstGeom>
          <a:solidFill>
            <a:schemeClr val="tx1"/>
          </a:solidFill>
          <a:ln w="127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나눔고딕" charset="0"/>
              <a:ea typeface="나눔고딕" charset="0"/>
            </a:endParaRPr>
          </a:p>
        </p:txBody>
      </p:sp>
      <p:sp>
        <p:nvSpPr>
          <p:cNvPr id="13" name="Rect 0"/>
          <p:cNvSpPr>
            <a:spLocks/>
          </p:cNvSpPr>
          <p:nvPr/>
        </p:nvSpPr>
        <p:spPr>
          <a:xfrm>
            <a:off x="8404860" y="3479800"/>
            <a:ext cx="819785" cy="338455"/>
          </a:xfrm>
          <a:prstGeom prst="rect">
            <a:avLst/>
          </a:prstGeom>
          <a:solidFill>
            <a:schemeClr val="tx1"/>
          </a:solidFill>
          <a:ln w="127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나눔고딕" charset="0"/>
              <a:ea typeface="나눔고딕" charset="0"/>
            </a:endParaRPr>
          </a:p>
        </p:txBody>
      </p:sp>
      <p:sp>
        <p:nvSpPr>
          <p:cNvPr id="14" name="Rect 0"/>
          <p:cNvSpPr>
            <a:spLocks/>
          </p:cNvSpPr>
          <p:nvPr/>
        </p:nvSpPr>
        <p:spPr>
          <a:xfrm>
            <a:off x="8814435" y="3830320"/>
            <a:ext cx="418465" cy="338455"/>
          </a:xfrm>
          <a:prstGeom prst="rect">
            <a:avLst/>
          </a:prstGeom>
          <a:solidFill>
            <a:schemeClr val="tx1"/>
          </a:solidFill>
          <a:ln w="1270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나눔고딕" charset="0"/>
              <a:ea typeface="나눔고딕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7505" cy="13277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II-3. Detailed Architecture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17370"/>
            <a:ext cx="10517505" cy="43535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8" name="그림 30" descr="/Users/yuseunghwan/Library/Group Containers/L48J367XN4.com.infraware.PolarisOffice/EngineTemp/65282/fImage80800318595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920" y="3082925"/>
            <a:ext cx="6320155" cy="1825625"/>
          </a:xfrm>
          <a:prstGeom prst="rect">
            <a:avLst/>
          </a:prstGeom>
          <a:noFill/>
        </p:spPr>
      </p:pic>
      <p:sp>
        <p:nvSpPr>
          <p:cNvPr id="9" name="텍스트 상자 31"/>
          <p:cNvSpPr txBox="1">
            <a:spLocks/>
          </p:cNvSpPr>
          <p:nvPr/>
        </p:nvSpPr>
        <p:spPr>
          <a:xfrm>
            <a:off x="919480" y="1593850"/>
            <a:ext cx="5732780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numCol="1" anchor="t">
            <a:spAutoFit/>
          </a:bodyPr>
          <a:lstStyle/>
          <a:p>
            <a:pPr marL="0" indent="0" algn="l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Encoder-Decoder Multi-Head Attention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  <p:pic>
        <p:nvPicPr>
          <p:cNvPr id="10" name="그림 73" descr="/Users/yuseunghwan/Library/Group Containers/L48J367XN4.com.infraware.PolarisOffice/EngineTemp/65282/fImage92096376204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" y="2570480"/>
            <a:ext cx="3620135" cy="3239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8140" cy="132842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III-1. Training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7505" cy="43535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그림 14" descr="/Users/yuseunghwan/Library/Group Containers/L48J367XN4.com.infraware.PolarisOffice/EngineTemp/53304/fImage2056502861122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" y="2411095"/>
            <a:ext cx="4140200" cy="3209925"/>
          </a:xfrm>
          <a:prstGeom prst="rect">
            <a:avLst/>
          </a:prstGeom>
          <a:noFill/>
        </p:spPr>
      </p:pic>
      <p:sp>
        <p:nvSpPr>
          <p:cNvPr id="5" name="도형 15"/>
          <p:cNvSpPr>
            <a:spLocks/>
          </p:cNvSpPr>
          <p:nvPr/>
        </p:nvSpPr>
        <p:spPr>
          <a:xfrm>
            <a:off x="5820410" y="3741420"/>
            <a:ext cx="1347470" cy="532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나눔고딕" charset="0"/>
              <a:ea typeface="나눔고딕" charset="0"/>
            </a:endParaRPr>
          </a:p>
        </p:txBody>
      </p:sp>
      <p:graphicFrame>
        <p:nvGraphicFramePr>
          <p:cNvPr id="6" name="표 20"/>
          <p:cNvGraphicFramePr>
            <a:graphicFrameLocks noGrp="1"/>
          </p:cNvGraphicFramePr>
          <p:nvPr/>
        </p:nvGraphicFramePr>
        <p:xfrm>
          <a:off x="7901940" y="3093085"/>
          <a:ext cx="2987675" cy="1870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9420">
                <a:tc>
                  <a:txBody>
                    <a:bodyPr/>
                    <a:lstStyle/>
                    <a:p>
                      <a:pPr marL="0" indent="0" algn="ctr" hangingPunct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sz="1200" b="1" i="0" kern="1200">
                          <a:solidFill>
                            <a:srgbClr val="FCCC00"/>
                          </a:solidFill>
                          <a:latin typeface="나눔고딕" charset="0"/>
                          <a:ea typeface="나눔고딕" charset="0"/>
                        </a:rPr>
                        <a:t>0.9</a:t>
                      </a:r>
                      <a:endParaRPr lang="ko-KR" altLang="en-US" sz="1200" b="1" i="0" kern="1200">
                        <a:solidFill>
                          <a:srgbClr val="FCCC00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0170" marR="90170" marT="46990" marB="4699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hangingPunct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sz="1200" b="1" i="0" kern="1200">
                          <a:solidFill>
                            <a:srgbClr val="FCCC00"/>
                          </a:solidFill>
                          <a:latin typeface="나눔고딕" charset="0"/>
                          <a:ea typeface="나눔고딕" charset="0"/>
                        </a:rPr>
                        <a:t>0.01</a:t>
                      </a:r>
                      <a:endParaRPr lang="ko-KR" altLang="en-US" sz="1200" b="1" i="0" kern="1200">
                        <a:solidFill>
                          <a:srgbClr val="FCCC00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0170" marR="90170" marT="46990" marB="4699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hangingPunct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sz="1200" b="1" i="0" kern="1200">
                          <a:solidFill>
                            <a:srgbClr val="FCCC00"/>
                          </a:solidFill>
                          <a:latin typeface="나눔고딕" charset="0"/>
                          <a:ea typeface="나눔고딕" charset="0"/>
                        </a:rPr>
                        <a:t>0.01</a:t>
                      </a:r>
                      <a:endParaRPr lang="ko-KR" altLang="en-US" sz="1200" b="1" i="0" kern="1200">
                        <a:solidFill>
                          <a:srgbClr val="FCCC00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0170" marR="90170" marT="46990" marB="4699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hangingPunct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sz="1200" b="1" i="0" kern="1200">
                          <a:solidFill>
                            <a:srgbClr val="FCCC00"/>
                          </a:solidFill>
                          <a:latin typeface="나눔고딕" charset="0"/>
                          <a:ea typeface="나눔고딕" charset="0"/>
                        </a:rPr>
                        <a:t>0.01</a:t>
                      </a:r>
                      <a:endParaRPr lang="ko-KR" altLang="en-US" sz="1200" b="1" i="0" kern="1200">
                        <a:solidFill>
                          <a:srgbClr val="FCCC00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0170" marR="90170" marT="46990" marB="4699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hangingPunct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sz="1200" b="1" i="0" kern="1200">
                          <a:solidFill>
                            <a:srgbClr val="FCCC00"/>
                          </a:solidFill>
                          <a:latin typeface="나눔고딕" charset="0"/>
                          <a:ea typeface="나눔고딕" charset="0"/>
                        </a:rPr>
                        <a:t>0.00</a:t>
                      </a:r>
                      <a:endParaRPr lang="ko-KR" altLang="en-US" sz="1200" b="1" i="0" kern="1200">
                        <a:solidFill>
                          <a:srgbClr val="FCCC00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0170" marR="90170" marT="46990" marB="469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indent="0" algn="ctr" hangingPunct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sz="1200" b="1" i="0" kern="1200">
                          <a:solidFill>
                            <a:srgbClr val="FCCC00"/>
                          </a:solidFill>
                          <a:latin typeface="나눔고딕" charset="0"/>
                          <a:ea typeface="나눔고딕" charset="0"/>
                        </a:rPr>
                        <a:t>0.01</a:t>
                      </a:r>
                      <a:endParaRPr lang="ko-KR" altLang="en-US" sz="1200" b="0" i="0" kern="1200">
                        <a:solidFill>
                          <a:srgbClr val="FCCC00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0170" marR="90170" marT="46990" marB="4699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hangingPunct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sz="1200" b="1" i="0" kern="1200">
                          <a:solidFill>
                            <a:srgbClr val="FCCC00"/>
                          </a:solidFill>
                          <a:latin typeface="나눔고딕" charset="0"/>
                          <a:ea typeface="나눔고딕" charset="0"/>
                        </a:rPr>
                        <a:t>0.00</a:t>
                      </a:r>
                      <a:endParaRPr lang="ko-KR" altLang="en-US" sz="1200" b="0" i="0" kern="1200">
                        <a:solidFill>
                          <a:srgbClr val="FCCC00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0170" marR="90170" marT="46990" marB="4699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hangingPunct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sz="1200" b="1" i="0" kern="1200">
                          <a:solidFill>
                            <a:srgbClr val="FCCC00"/>
                          </a:solidFill>
                          <a:latin typeface="나눔고딕" charset="0"/>
                          <a:ea typeface="나눔고딕" charset="0"/>
                        </a:rPr>
                        <a:t>0.9</a:t>
                      </a:r>
                      <a:endParaRPr lang="ko-KR" altLang="en-US" sz="1200" b="0" i="0" kern="1200">
                        <a:solidFill>
                          <a:srgbClr val="FCCC00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0170" marR="90170" marT="46990" marB="4699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hangingPunct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sz="1200" b="1" i="0" kern="1200">
                          <a:solidFill>
                            <a:srgbClr val="FCCC00"/>
                          </a:solidFill>
                          <a:latin typeface="나눔고딕" charset="0"/>
                          <a:ea typeface="나눔고딕" charset="0"/>
                        </a:rPr>
                        <a:t>0.00</a:t>
                      </a:r>
                      <a:endParaRPr lang="ko-KR" altLang="en-US" sz="1200" b="0" i="0" kern="1200">
                        <a:solidFill>
                          <a:srgbClr val="FCCC00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0170" marR="90170" marT="46990" marB="4699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hangingPunct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sz="1200" b="1" i="0" kern="1200">
                          <a:solidFill>
                            <a:srgbClr val="FCCC00"/>
                          </a:solidFill>
                          <a:latin typeface="나눔고딕" charset="0"/>
                          <a:ea typeface="나눔고딕" charset="0"/>
                        </a:rPr>
                        <a:t>0.00</a:t>
                      </a:r>
                      <a:endParaRPr lang="ko-KR" altLang="en-US" sz="1200" b="0" i="0" kern="1200">
                        <a:solidFill>
                          <a:srgbClr val="FCCC00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0170" marR="90170" marT="46990" marB="469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0" indent="0" algn="ctr" hangingPunct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sz="1200" b="1" i="0" kern="1200">
                          <a:solidFill>
                            <a:srgbClr val="FCCC00"/>
                          </a:solidFill>
                          <a:latin typeface="나눔고딕" charset="0"/>
                          <a:ea typeface="나눔고딕" charset="0"/>
                        </a:rPr>
                        <a:t>0.00</a:t>
                      </a:r>
                      <a:endParaRPr lang="ko-KR" altLang="en-US" sz="1200" b="0" i="0" kern="1200">
                        <a:solidFill>
                          <a:srgbClr val="FCCC00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0170" marR="90170" marT="46990" marB="4699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hangingPunct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sz="1200" b="1" i="0" kern="1200">
                          <a:solidFill>
                            <a:srgbClr val="FCCC00"/>
                          </a:solidFill>
                          <a:latin typeface="나눔고딕" charset="0"/>
                          <a:ea typeface="나눔고딕" charset="0"/>
                        </a:rPr>
                        <a:t>0.01</a:t>
                      </a:r>
                      <a:endParaRPr lang="ko-KR" altLang="en-US" sz="1200" b="0" i="0" kern="1200">
                        <a:solidFill>
                          <a:srgbClr val="FCCC00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0170" marR="90170" marT="46990" marB="4699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hangingPunct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sz="1200" b="1" i="0" kern="1200">
                          <a:solidFill>
                            <a:srgbClr val="FCCC00"/>
                          </a:solidFill>
                          <a:latin typeface="나눔고딕" charset="0"/>
                          <a:ea typeface="나눔고딕" charset="0"/>
                        </a:rPr>
                        <a:t>0.00</a:t>
                      </a:r>
                      <a:endParaRPr lang="ko-KR" altLang="en-US" sz="1200" b="0" i="0" kern="1200">
                        <a:solidFill>
                          <a:srgbClr val="FCCC00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0170" marR="90170" marT="46990" marB="4699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hangingPunct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sz="1200" b="1" i="0" kern="1200">
                          <a:solidFill>
                            <a:srgbClr val="FCCC00"/>
                          </a:solidFill>
                          <a:latin typeface="나눔고딕" charset="0"/>
                          <a:ea typeface="나눔고딕" charset="0"/>
                        </a:rPr>
                        <a:t>0.00</a:t>
                      </a:r>
                      <a:endParaRPr lang="ko-KR" altLang="en-US" sz="1200" b="0" i="0" kern="1200">
                        <a:solidFill>
                          <a:srgbClr val="FCCC00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0170" marR="90170" marT="46990" marB="4699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hangingPunct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sz="1200" b="1" i="0" kern="1200">
                          <a:solidFill>
                            <a:srgbClr val="FCCC00"/>
                          </a:solidFill>
                          <a:latin typeface="나눔고딕" charset="0"/>
                          <a:ea typeface="나눔고딕" charset="0"/>
                        </a:rPr>
                        <a:t>0.9</a:t>
                      </a:r>
                      <a:endParaRPr lang="ko-KR" altLang="en-US" sz="1200" b="0" i="0" kern="1200">
                        <a:solidFill>
                          <a:srgbClr val="FCCC00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0170" marR="90170" marT="46990" marB="469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 marL="0" indent="0" algn="ctr" hangingPunct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sz="1200" b="1" i="0" kern="1200">
                          <a:solidFill>
                            <a:srgbClr val="FCCC00"/>
                          </a:solidFill>
                          <a:latin typeface="나눔고딕" charset="0"/>
                          <a:ea typeface="나눔고딕" charset="0"/>
                        </a:rPr>
                        <a:t>0.01</a:t>
                      </a:r>
                      <a:endParaRPr lang="ko-KR" altLang="en-US" sz="1200" b="0" i="0" kern="1200">
                        <a:solidFill>
                          <a:srgbClr val="FCCC00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0170" marR="90170" marT="46990" marB="4699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hangingPunct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sz="1200" b="1" i="0" kern="1200">
                          <a:solidFill>
                            <a:srgbClr val="FCCC00"/>
                          </a:solidFill>
                          <a:latin typeface="나눔고딕" charset="0"/>
                          <a:ea typeface="나눔고딕" charset="0"/>
                        </a:rPr>
                        <a:t>0.00</a:t>
                      </a:r>
                      <a:endParaRPr lang="ko-KR" altLang="en-US" sz="1200" b="0" i="0" kern="1200">
                        <a:solidFill>
                          <a:srgbClr val="FCCC00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0170" marR="90170" marT="46990" marB="4699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hangingPunct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sz="1200" b="1" i="0" kern="1200">
                          <a:solidFill>
                            <a:srgbClr val="FCCC00"/>
                          </a:solidFill>
                          <a:latin typeface="나눔고딕" charset="0"/>
                          <a:ea typeface="나눔고딕" charset="0"/>
                        </a:rPr>
                        <a:t>0.00</a:t>
                      </a:r>
                      <a:endParaRPr lang="ko-KR" altLang="en-US" sz="1200" b="0" i="0" kern="1200">
                        <a:solidFill>
                          <a:srgbClr val="FCCC00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0170" marR="90170" marT="46990" marB="4699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hangingPunct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sz="1200" b="1" i="0" kern="1200">
                          <a:solidFill>
                            <a:srgbClr val="FCCC00"/>
                          </a:solidFill>
                          <a:latin typeface="나눔고딕" charset="0"/>
                          <a:ea typeface="나눔고딕" charset="0"/>
                        </a:rPr>
                        <a:t>0.9</a:t>
                      </a:r>
                      <a:endParaRPr lang="ko-KR" altLang="en-US" sz="1200" b="0" i="0" kern="1200">
                        <a:solidFill>
                          <a:srgbClr val="FCCC00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0170" marR="90170" marT="46990" marB="4699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hangingPunct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sz="1200" b="1" i="0" kern="1200">
                          <a:solidFill>
                            <a:srgbClr val="FCCC00"/>
                          </a:solidFill>
                          <a:latin typeface="나눔고딕" charset="0"/>
                          <a:ea typeface="나눔고딕" charset="0"/>
                        </a:rPr>
                        <a:t>0.00</a:t>
                      </a:r>
                      <a:endParaRPr lang="ko-KR" altLang="en-US" sz="1200" b="0" i="0" kern="1200">
                        <a:solidFill>
                          <a:srgbClr val="FCCC00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0170" marR="90170" marT="46990" marB="469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텍스트 상자 24"/>
          <p:cNvSpPr txBox="1">
            <a:spLocks/>
          </p:cNvSpPr>
          <p:nvPr/>
        </p:nvSpPr>
        <p:spPr>
          <a:xfrm>
            <a:off x="964564" y="1663065"/>
            <a:ext cx="318770" cy="38989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anchor="t">
            <a:spAutoFit/>
          </a:bodyPr>
          <a:lstStyle/>
          <a:p>
            <a:pPr marL="0" indent="0" algn="l" hangingPunct="1"/>
            <a:endParaRPr lang="ko-KR" altLang="en-US" sz="1800">
              <a:latin typeface="나눔고딕" charset="0"/>
              <a:ea typeface="나눔고딕" charset="0"/>
            </a:endParaRPr>
          </a:p>
        </p:txBody>
      </p:sp>
      <p:sp>
        <p:nvSpPr>
          <p:cNvPr id="8" name="텍스트 상자 25"/>
          <p:cNvSpPr txBox="1">
            <a:spLocks/>
          </p:cNvSpPr>
          <p:nvPr/>
        </p:nvSpPr>
        <p:spPr>
          <a:xfrm>
            <a:off x="919480" y="1593850"/>
            <a:ext cx="4912360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numCol="1" anchor="t">
            <a:spAutoFit/>
          </a:bodyPr>
          <a:lstStyle/>
          <a:p>
            <a:pPr marL="0" indent="0" algn="l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Calculate Loss with Cross-Entropy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8140" cy="132842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III-1. Training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7505" cy="43535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7" name="Rect 0"/>
          <p:cNvSpPr txBox="1">
            <a:spLocks/>
          </p:cNvSpPr>
          <p:nvPr/>
        </p:nvSpPr>
        <p:spPr>
          <a:xfrm>
            <a:off x="964565" y="1663065"/>
            <a:ext cx="318770" cy="38989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anchor="t">
            <a:spAutoFit/>
          </a:bodyPr>
          <a:lstStyle/>
          <a:p>
            <a:pPr marL="0" indent="0" algn="l" hangingPunct="1"/>
            <a:endParaRPr lang="ko-KR" altLang="en-US" sz="1800">
              <a:latin typeface="나눔고딕" charset="0"/>
              <a:ea typeface="나눔고딕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>
            <a:off x="836295" y="1593850"/>
            <a:ext cx="2523490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numCol="1" anchor="t">
            <a:spAutoFit/>
          </a:bodyPr>
          <a:lstStyle/>
          <a:p>
            <a:pPr marL="0" indent="0" algn="l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Adam-Optimizer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  <p:pic>
        <p:nvPicPr>
          <p:cNvPr id="9" name="그림 26" descr="/Users/yuseunghwan/Library/Group Containers/L48J367XN4.com.infraware.PolarisOffice/EngineTemp/93814/fImage5522533533754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080" y="3429000"/>
            <a:ext cx="4318635" cy="2842895"/>
          </a:xfrm>
          <a:prstGeom prst="rect">
            <a:avLst/>
          </a:prstGeom>
          <a:noFill/>
        </p:spPr>
      </p:pic>
      <p:pic>
        <p:nvPicPr>
          <p:cNvPr id="10" name="그림 6" descr="/Users/yuseunghwan/Library/Group Containers/L48J367XN4.com.infraware.PolarisOffice/EngineTemp/93814/fImage12429642868013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2708910"/>
            <a:ext cx="4699000" cy="3467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8140" cy="132842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III-1. Training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7505" cy="43535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7" name="Rect 0"/>
          <p:cNvSpPr txBox="1">
            <a:spLocks/>
          </p:cNvSpPr>
          <p:nvPr/>
        </p:nvSpPr>
        <p:spPr>
          <a:xfrm>
            <a:off x="964565" y="1663065"/>
            <a:ext cx="318770" cy="38989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anchor="t">
            <a:spAutoFit/>
          </a:bodyPr>
          <a:lstStyle/>
          <a:p>
            <a:pPr marL="0" indent="0" algn="l" hangingPunct="1"/>
            <a:endParaRPr lang="ko-KR" altLang="en-US" sz="1800">
              <a:latin typeface="나눔고딕" charset="0"/>
              <a:ea typeface="나눔고딕" charset="0"/>
            </a:endParaRPr>
          </a:p>
        </p:txBody>
      </p:sp>
      <p:sp>
        <p:nvSpPr>
          <p:cNvPr id="8" name="Rect 0"/>
          <p:cNvSpPr txBox="1">
            <a:spLocks/>
          </p:cNvSpPr>
          <p:nvPr/>
        </p:nvSpPr>
        <p:spPr>
          <a:xfrm>
            <a:off x="836295" y="1593850"/>
            <a:ext cx="1920240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numCol="1" anchor="t">
            <a:spAutoFit/>
          </a:bodyPr>
          <a:lstStyle/>
          <a:p>
            <a:pPr marL="0" indent="0" algn="l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Regulization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  <p:pic>
        <p:nvPicPr>
          <p:cNvPr id="9" name="그림 32" descr="/Users/yuseunghwan/Library/Group Containers/L48J367XN4.com.infraware.PolarisOffice/EngineTemp/93814/fImage1759353758821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210" y="3039110"/>
            <a:ext cx="3781425" cy="2082164"/>
          </a:xfrm>
          <a:prstGeom prst="rect">
            <a:avLst/>
          </a:prstGeom>
          <a:noFill/>
        </p:spPr>
      </p:pic>
      <p:sp>
        <p:nvSpPr>
          <p:cNvPr id="10" name="텍스트 상자 33"/>
          <p:cNvSpPr txBox="1">
            <a:spLocks/>
          </p:cNvSpPr>
          <p:nvPr/>
        </p:nvSpPr>
        <p:spPr>
          <a:xfrm>
            <a:off x="2630170" y="2534920"/>
            <a:ext cx="1946275" cy="40132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hangingPunct="1">
              <a:buFontTx/>
              <a:buNone/>
            </a:pPr>
            <a:r>
              <a:rPr sz="2000" b="1">
                <a:solidFill>
                  <a:schemeClr val="bg1"/>
                </a:solidFill>
                <a:latin typeface="나눔고딕" charset="0"/>
                <a:ea typeface="나눔고딕" charset="0"/>
              </a:rPr>
              <a:t>Drop-Out</a:t>
            </a:r>
            <a:endParaRPr lang="ko-KR" altLang="en-US" sz="2000" b="1">
              <a:solidFill>
                <a:schemeClr val="bg1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11" name="텍스트 상자 34"/>
          <p:cNvSpPr txBox="1">
            <a:spLocks/>
          </p:cNvSpPr>
          <p:nvPr/>
        </p:nvSpPr>
        <p:spPr>
          <a:xfrm>
            <a:off x="6731000" y="2493645"/>
            <a:ext cx="2908300" cy="40132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hangingPunct="1">
              <a:buFontTx/>
              <a:buNone/>
            </a:pPr>
            <a:r>
              <a:rPr sz="2000" b="1">
                <a:solidFill>
                  <a:schemeClr val="bg1"/>
                </a:solidFill>
                <a:latin typeface="나눔고딕" charset="0"/>
                <a:ea typeface="나눔고딕" charset="0"/>
              </a:rPr>
              <a:t>Label-Smoothing</a:t>
            </a:r>
            <a:endParaRPr lang="ko-KR" altLang="en-US" sz="2000" b="1">
              <a:solidFill>
                <a:schemeClr val="bg1"/>
              </a:solidFill>
              <a:latin typeface="나눔고딕" charset="0"/>
              <a:ea typeface="나눔고딕" charset="0"/>
            </a:endParaRPr>
          </a:p>
        </p:txBody>
      </p:sp>
      <p:pic>
        <p:nvPicPr>
          <p:cNvPr id="12" name="그림 36" descr="/Users/yuseunghwan/Library/Group Containers/L48J367XN4.com.infraware.PolarisOffice/EngineTemp/93814/fImage2197153794286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280" y="3039110"/>
            <a:ext cx="2508885" cy="2025650"/>
          </a:xfrm>
          <a:prstGeom prst="rect">
            <a:avLst/>
          </a:prstGeom>
          <a:noFill/>
        </p:spPr>
      </p:pic>
      <p:pic>
        <p:nvPicPr>
          <p:cNvPr id="13" name="그림 37" descr="/Users/yuseunghwan/Library/Group Containers/L48J367XN4.com.infraware.PolarisOffice/EngineTemp/93814/fImage122393806536.pn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10" y="5194300"/>
            <a:ext cx="2604770" cy="534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7505" cy="13277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I-1. </a:t>
            </a:r>
            <a:r>
              <a:rPr lang="ko-KR" altLang="en-US" sz="35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Early NLP: Rules, Statiscs, and Neural Seq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7505" cy="43535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>
            <a:off x="975360" y="2458085"/>
            <a:ext cx="8347074" cy="267589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1. Rule-Based 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  <a:p>
            <a:pPr marL="0" indent="0" algn="l" hangingPunct="1">
              <a:buFontTx/>
              <a:buNone/>
            </a:pP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  <a:p>
            <a:pPr marL="0" indent="0" algn="l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2. Statistical NLP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  <a:p>
            <a:pPr marL="0" indent="0" algn="l" hangingPunct="1">
              <a:buFontTx/>
              <a:buNone/>
            </a:pP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  <a:p>
            <a:pPr marL="0" indent="0" algn="l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3.ML Based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  <a:p>
            <a:pPr marL="0" indent="0" algn="l" hangingPunct="1">
              <a:buFontTx/>
              <a:buNone/>
            </a:pP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  <a:p>
            <a:pPr marL="0" indent="0" algn="l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4. Neural Sequence Models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7505" cy="13277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II-4. Experimental Results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6" name="그림 28" descr="/Users/yuseunghwan/Library/Group Containers/L48J367XN4.com.infraware.PolarisOffice/EngineTemp/53304/fImage1209073611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55" y="1995170"/>
            <a:ext cx="5961380" cy="3858895"/>
          </a:xfrm>
          <a:prstGeom prst="rect">
            <a:avLst/>
          </a:prstGeom>
          <a:noFill/>
        </p:spPr>
      </p:pic>
      <p:sp>
        <p:nvSpPr>
          <p:cNvPr id="7" name="도형 29"/>
          <p:cNvSpPr>
            <a:spLocks/>
          </p:cNvSpPr>
          <p:nvPr/>
        </p:nvSpPr>
        <p:spPr>
          <a:xfrm>
            <a:off x="4845685" y="2917190"/>
            <a:ext cx="3413760" cy="374015"/>
          </a:xfrm>
          <a:prstGeom prst="frame">
            <a:avLst/>
          </a:prstGeom>
          <a:solidFill>
            <a:srgbClr val="FF0000"/>
          </a:solidFill>
          <a:ln w="12700" cap="flat" cmpd="sng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나눔고딕" charset="0"/>
              <a:ea typeface="나눔고딕" charset="0"/>
            </a:endParaRPr>
          </a:p>
        </p:txBody>
      </p:sp>
      <p:sp>
        <p:nvSpPr>
          <p:cNvPr id="8" name="도형 38"/>
          <p:cNvSpPr>
            <a:spLocks/>
          </p:cNvSpPr>
          <p:nvPr/>
        </p:nvSpPr>
        <p:spPr>
          <a:xfrm>
            <a:off x="3918585" y="4048124"/>
            <a:ext cx="4861560" cy="374015"/>
          </a:xfrm>
          <a:prstGeom prst="frame">
            <a:avLst/>
          </a:prstGeom>
          <a:solidFill>
            <a:srgbClr val="FF0000"/>
          </a:solidFill>
          <a:ln w="12700" cap="flat" cmpd="sng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나눔고딕" charset="0"/>
              <a:ea typeface="나눔고딕" charset="0"/>
            </a:endParaRPr>
          </a:p>
        </p:txBody>
      </p:sp>
      <p:sp>
        <p:nvSpPr>
          <p:cNvPr id="9" name="도형 39"/>
          <p:cNvSpPr>
            <a:spLocks/>
          </p:cNvSpPr>
          <p:nvPr/>
        </p:nvSpPr>
        <p:spPr>
          <a:xfrm>
            <a:off x="5918200" y="4701540"/>
            <a:ext cx="3139440" cy="682625"/>
          </a:xfrm>
          <a:prstGeom prst="frame">
            <a:avLst>
              <a:gd name="adj1" fmla="val 6947"/>
            </a:avLst>
          </a:prstGeom>
          <a:solidFill>
            <a:srgbClr val="FF0000"/>
          </a:solidFill>
          <a:ln w="12700" cap="flat" cmpd="sng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나눔고딕" charset="0"/>
              <a:ea typeface="나눔고딕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8140" cy="132842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II-4. Experimental Results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7505" cy="43535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5" name="Picture " descr="/Users/yuseunghwan/Library/Group Containers/L48J367XN4.com.infraware.PolarisOffice/EngineTemp/53304/fImage662926364466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45" y="2280285"/>
            <a:ext cx="7501255" cy="3289300"/>
          </a:xfrm>
          <a:prstGeom prst="rect">
            <a:avLst/>
          </a:prstGeom>
          <a:noFill/>
        </p:spPr>
      </p:pic>
      <p:pic>
        <p:nvPicPr>
          <p:cNvPr id="4" name="Picture " descr="/Users/yuseunghwan/Library/Group Containers/L48J367XN4.com.infraware.PolarisOffice/EngineTemp/53304/fImage1517763757899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755" y="2395855"/>
            <a:ext cx="6871970" cy="3214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35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감사합니다.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4" name="텍스트 상자 20"/>
          <p:cNvSpPr txBox="1">
            <a:spLocks/>
          </p:cNvSpPr>
          <p:nvPr/>
        </p:nvSpPr>
        <p:spPr>
          <a:xfrm>
            <a:off x="2114550" y="2759075"/>
            <a:ext cx="7967980" cy="156972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ctr" hangingPunct="1"/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참고자료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  <a:p>
            <a:pPr marL="0" indent="0" algn="ctr" hangingPunct="1"/>
            <a:r>
              <a:rPr sz="1800" b="0">
                <a:solidFill>
                  <a:schemeClr val="bg1">
                    <a:lumMod val="75000"/>
                    <a:lumOff val="0"/>
                  </a:schemeClr>
                </a:solidFill>
                <a:latin typeface="나눔고딕" charset="0"/>
                <a:ea typeface="나눔고딕" charset="0"/>
              </a:rPr>
              <a:t>3b1b - 딥러닝 시리즈</a:t>
            </a:r>
            <a:endParaRPr lang="ko-KR" altLang="en-US" sz="1800" b="0">
              <a:solidFill>
                <a:schemeClr val="bg1">
                  <a:lumMod val="75000"/>
                  <a:lumOff val="0"/>
                </a:schemeClr>
              </a:solidFill>
              <a:latin typeface="나눔고딕" charset="0"/>
              <a:ea typeface="나눔고딕" charset="0"/>
            </a:endParaRPr>
          </a:p>
          <a:p>
            <a:pPr marL="0" indent="0" algn="ctr" hangingPunct="1"/>
            <a:r>
              <a:rPr sz="1800" b="0">
                <a:solidFill>
                  <a:schemeClr val="bg1">
                    <a:lumMod val="75000"/>
                    <a:lumOff val="0"/>
                  </a:schemeClr>
                </a:solidFill>
                <a:latin typeface="나눔고딕" charset="0"/>
                <a:ea typeface="나눔고딕" charset="0"/>
              </a:rPr>
              <a:t>위키독스 - 딥러닝을 이용한 자연어 처리 입문</a:t>
            </a:r>
            <a:endParaRPr lang="ko-KR" altLang="en-US" sz="1800" b="0">
              <a:solidFill>
                <a:schemeClr val="bg1">
                  <a:lumMod val="75000"/>
                  <a:lumOff val="0"/>
                </a:schemeClr>
              </a:solidFill>
              <a:latin typeface="나눔고딕" charset="0"/>
              <a:ea typeface="나눔고딕" charset="0"/>
            </a:endParaRPr>
          </a:p>
          <a:p>
            <a:pPr marL="0" indent="0" algn="ctr" hangingPunct="1"/>
            <a:r>
              <a:rPr sz="1800" b="0">
                <a:solidFill>
                  <a:schemeClr val="bg1">
                    <a:lumMod val="75000"/>
                    <a:lumOff val="0"/>
                  </a:schemeClr>
                </a:solidFill>
                <a:latin typeface="나눔고딕" charset="0"/>
                <a:ea typeface="나눔고딕" charset="0"/>
              </a:rPr>
              <a:t>Attention is all you need (2017)</a:t>
            </a:r>
            <a:endParaRPr lang="ko-KR" altLang="en-US" sz="1800" b="0">
              <a:solidFill>
                <a:schemeClr val="bg1">
                  <a:lumMod val="75000"/>
                  <a:lumOff val="0"/>
                </a:schemeClr>
              </a:solidFill>
              <a:latin typeface="나눔고딕" charset="0"/>
              <a:ea typeface="나눔고딕" charset="0"/>
            </a:endParaRPr>
          </a:p>
          <a:p>
            <a:pPr marL="0" indent="0" algn="ctr" hangingPunct="1"/>
            <a:r>
              <a:rPr sz="1800" b="0">
                <a:solidFill>
                  <a:schemeClr val="bg1">
                    <a:lumMod val="75000"/>
                    <a:lumOff val="0"/>
                  </a:schemeClr>
                </a:solidFill>
                <a:latin typeface="나눔고딕" charset="0"/>
                <a:ea typeface="나눔고딕" charset="0"/>
              </a:rPr>
              <a:t>핸즈온 머신러닝</a:t>
            </a:r>
            <a:endParaRPr lang="ko-KR" altLang="en-US" sz="1800" b="0">
              <a:solidFill>
                <a:schemeClr val="bg1">
                  <a:lumMod val="75000"/>
                  <a:lumOff val="0"/>
                </a:schemeClr>
              </a:solidFill>
              <a:latin typeface="나눔고딕" charset="0"/>
              <a:ea typeface="나눔고딕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7505" cy="13277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l" defTabSz="914400" rtl="0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I-1. </a:t>
            </a:r>
            <a:r>
              <a:rPr lang="ko-KR" altLang="en-US" sz="35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Early NLP: Rules, Statiscs, and Neural Seq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7505" cy="43535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>
            <a:off x="975360" y="2246630"/>
            <a:ext cx="8347074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1. Rule-Based 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5" name="텍스트 상자 32"/>
          <p:cNvSpPr txBox="1">
            <a:spLocks/>
          </p:cNvSpPr>
          <p:nvPr/>
        </p:nvSpPr>
        <p:spPr>
          <a:xfrm>
            <a:off x="1123950" y="2997835"/>
            <a:ext cx="4022090" cy="2244725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anchor="t">
            <a:spAutoFit/>
          </a:bodyPr>
          <a:lstStyle/>
          <a:p>
            <a:pPr marL="0" indent="0" algn="l" hangingPunct="1"/>
            <a:r>
              <a:rPr sz="2000">
                <a:solidFill>
                  <a:schemeClr val="bg1"/>
                </a:solidFill>
                <a:latin typeface="나눔고딕" charset="0"/>
                <a:ea typeface="나눔고딕" charset="0"/>
              </a:rPr>
              <a:t>- Human makes Rule</a:t>
            </a:r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r>
              <a:rPr sz="2000">
                <a:solidFill>
                  <a:schemeClr val="bg1"/>
                </a:solidFill>
                <a:latin typeface="나눔고딕" charset="0"/>
                <a:ea typeface="나눔고딕" charset="0"/>
              </a:rPr>
              <a:t>- Use in Limited Domain</a:t>
            </a:r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r>
              <a:rPr sz="2000">
                <a:solidFill>
                  <a:schemeClr val="bg1"/>
                </a:solidFill>
                <a:latin typeface="나눔고딕" charset="0"/>
                <a:ea typeface="나눔고딕" charset="0"/>
              </a:rPr>
              <a:t>- Limited Scalability</a:t>
            </a:r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r>
              <a:rPr sz="2000">
                <a:solidFill>
                  <a:schemeClr val="bg1"/>
                </a:solidFill>
                <a:latin typeface="나눔고딕" charset="0"/>
                <a:ea typeface="나눔고딕" charset="0"/>
              </a:rPr>
              <a:t>- Unsuitable for Large-scale Datasets</a:t>
            </a:r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</p:txBody>
      </p:sp>
      <p:pic>
        <p:nvPicPr>
          <p:cNvPr id="6" name="그림 33" descr="/Users/yuseunghwan/Library/Group Containers/L48J367XN4.com.infraware.PolarisOffice/EngineTemp/65282/fImage546863418888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90" y="4546600"/>
            <a:ext cx="3937635" cy="1448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7505" cy="13277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l" defTabSz="914400" rtl="0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I-1. </a:t>
            </a:r>
            <a:r>
              <a:rPr lang="ko-KR" altLang="en-US" sz="35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Early NLP: Rules, Statiscs, and Neural Seq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7505" cy="43535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>
            <a:off x="975360" y="2246630"/>
            <a:ext cx="8347074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2. Statistical NLP 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>
            <a:off x="1123950" y="2997835"/>
            <a:ext cx="5341620" cy="2244725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anchor="t">
            <a:spAutoFit/>
          </a:bodyPr>
          <a:lstStyle/>
          <a:p>
            <a:pPr marL="0" indent="0" algn="l" hangingPunct="1"/>
            <a:r>
              <a:rPr sz="2000">
                <a:solidFill>
                  <a:schemeClr val="bg1"/>
                </a:solidFill>
                <a:latin typeface="나눔고딕" charset="0"/>
                <a:ea typeface="나눔고딕" charset="0"/>
              </a:rPr>
              <a:t>- Pattern Modeling</a:t>
            </a:r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r>
              <a:rPr sz="2000">
                <a:solidFill>
                  <a:schemeClr val="bg1"/>
                </a:solidFill>
                <a:latin typeface="나눔고딕" charset="0"/>
                <a:ea typeface="나눔고딕" charset="0"/>
              </a:rPr>
              <a:t>- Limited Context Consideration</a:t>
            </a:r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r>
              <a:rPr sz="2000">
                <a:solidFill>
                  <a:schemeClr val="bg1"/>
                </a:solidFill>
                <a:latin typeface="나눔고딕" charset="0"/>
                <a:ea typeface="나눔고딕" charset="0"/>
              </a:rPr>
              <a:t>- Limited Scalability</a:t>
            </a:r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r>
              <a:rPr sz="2000">
                <a:solidFill>
                  <a:schemeClr val="bg1"/>
                </a:solidFill>
                <a:latin typeface="나눔고딕" charset="0"/>
                <a:ea typeface="나눔고딕" charset="0"/>
              </a:rPr>
              <a:t>- Difficulty Handling Rare Words &amp; Polysemy</a:t>
            </a:r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</p:txBody>
      </p:sp>
      <p:pic>
        <p:nvPicPr>
          <p:cNvPr id="6" name="그림 34" descr="/Users/yuseunghwan/Library/Group Containers/L48J367XN4.com.infraware.PolarisOffice/EngineTemp/65282/fImage3588834811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55" y="4236720"/>
            <a:ext cx="4079875" cy="1769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7505" cy="13277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l" defTabSz="914400" rtl="0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I-1. </a:t>
            </a:r>
            <a:r>
              <a:rPr lang="ko-KR" altLang="en-US" sz="35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Early NLP: Rules, Statiscs, and Neural Seq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7505" cy="43535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>
            <a:off x="975360" y="2246630"/>
            <a:ext cx="8347074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3. ML Based NLP 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>
            <a:off x="1123950" y="2997835"/>
            <a:ext cx="4096385" cy="1937385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anchor="t">
            <a:spAutoFit/>
          </a:bodyPr>
          <a:lstStyle/>
          <a:p>
            <a:pPr marL="0" indent="0" algn="l" hangingPunct="1"/>
            <a:r>
              <a:rPr sz="2000">
                <a:solidFill>
                  <a:schemeClr val="bg1"/>
                </a:solidFill>
                <a:latin typeface="나눔고딕" charset="0"/>
                <a:ea typeface="나눔고딕" charset="0"/>
              </a:rPr>
              <a:t>- Manual Feature Engineering</a:t>
            </a:r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r>
              <a:rPr sz="2000">
                <a:solidFill>
                  <a:schemeClr val="bg1"/>
                </a:solidFill>
                <a:latin typeface="나눔고딕" charset="0"/>
                <a:ea typeface="나눔고딕" charset="0"/>
              </a:rPr>
              <a:t>- Algorithm-Driven Processing</a:t>
            </a:r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r>
              <a:rPr sz="2000">
                <a:solidFill>
                  <a:schemeClr val="bg1"/>
                </a:solidFill>
                <a:latin typeface="나눔고딕" charset="0"/>
                <a:ea typeface="나눔고딕" charset="0"/>
              </a:rPr>
              <a:t>- Limeted Context Understanding</a:t>
            </a:r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</p:txBody>
      </p:sp>
      <p:pic>
        <p:nvPicPr>
          <p:cNvPr id="6" name="그림 35" descr="/Users/yuseunghwan/Library/Group Containers/L48J367XN4.com.infraware.PolarisOffice/EngineTemp/65282/fImage474835512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0" y="4315460"/>
            <a:ext cx="4790440" cy="2091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7505" cy="13277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l" defTabSz="914400" rtl="0" eaLnBrk="1" latin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I-1. </a:t>
            </a:r>
            <a:r>
              <a:rPr lang="ko-KR" altLang="en-US" sz="35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Early NLP: Rules, Statiscs, and Neural Seq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7505" cy="43535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4" name="Rect 0"/>
          <p:cNvSpPr txBox="1">
            <a:spLocks/>
          </p:cNvSpPr>
          <p:nvPr/>
        </p:nvSpPr>
        <p:spPr>
          <a:xfrm>
            <a:off x="975360" y="2246630"/>
            <a:ext cx="8347074" cy="46228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hangingPunct="1">
              <a:buFontTx/>
              <a:buNone/>
            </a:pPr>
            <a:r>
              <a:rPr sz="2400" b="1">
                <a:solidFill>
                  <a:srgbClr val="FCCC00"/>
                </a:solidFill>
                <a:latin typeface="나눔고딕" charset="0"/>
                <a:ea typeface="나눔고딕" charset="0"/>
              </a:rPr>
              <a:t>4. Neural Sequence Based </a:t>
            </a:r>
            <a:endParaRPr lang="ko-KR" altLang="en-US" sz="2400" b="1">
              <a:solidFill>
                <a:srgbClr val="FCCC00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5" name="Rect 0"/>
          <p:cNvSpPr txBox="1">
            <a:spLocks/>
          </p:cNvSpPr>
          <p:nvPr/>
        </p:nvSpPr>
        <p:spPr>
          <a:xfrm>
            <a:off x="1123950" y="2997835"/>
            <a:ext cx="4620895" cy="1630045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89535" tIns="46355" rIns="89535" bIns="46355" anchor="t">
            <a:spAutoFit/>
          </a:bodyPr>
          <a:lstStyle/>
          <a:p>
            <a:pPr marL="0" indent="0" algn="l" hangingPunct="1"/>
            <a:r>
              <a:rPr sz="2000">
                <a:solidFill>
                  <a:schemeClr val="bg1"/>
                </a:solidFill>
                <a:latin typeface="나눔고딕" charset="0"/>
                <a:ea typeface="나눔고딕" charset="0"/>
              </a:rPr>
              <a:t>- Automatic Feature Learning</a:t>
            </a:r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r>
              <a:rPr sz="2000">
                <a:solidFill>
                  <a:schemeClr val="bg1"/>
                </a:solidFill>
                <a:latin typeface="나눔고딕" charset="0"/>
                <a:ea typeface="나눔고딕" charset="0"/>
              </a:rPr>
              <a:t>- Improved Contextual Understanding</a:t>
            </a:r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  <a:p>
            <a:pPr marL="0" indent="0" algn="l" hangingPunct="1"/>
            <a:endParaRPr lang="ko-KR" altLang="en-US" sz="2000">
              <a:solidFill>
                <a:schemeClr val="bg1"/>
              </a:solidFill>
              <a:latin typeface="나눔고딕" charset="0"/>
              <a:ea typeface="나눔고딕" charset="0"/>
            </a:endParaRPr>
          </a:p>
        </p:txBody>
      </p:sp>
      <p:pic>
        <p:nvPicPr>
          <p:cNvPr id="6" name="그림 36" descr="/Users/yuseunghwan/Library/Group Containers/L48J367XN4.com.infraware.PolarisOffice/EngineTemp/65282/fImage161003362583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0" y="4334510"/>
            <a:ext cx="4686935" cy="2058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5369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>
              <a:buFontTx/>
              <a:buNone/>
            </a:pPr>
            <a:r>
              <a:rPr lang="ko-KR" altLang="en-US" sz="4000" b="1">
                <a:solidFill>
                  <a:srgbClr val="FFFFFF"/>
                </a:solidFill>
                <a:latin typeface="맑은 고딕" charset="0"/>
                <a:ea typeface="맑은 고딕" charset="0"/>
                <a:cs typeface="+mj-cs"/>
              </a:rPr>
              <a:t>I-2. RNN, LSTM, GRU: Learning from  SEQ </a:t>
            </a:r>
            <a:endParaRPr lang="ko-KR" altLang="en-US" sz="3500" b="1">
              <a:solidFill>
                <a:srgbClr val="FFFFFF"/>
              </a:solidFill>
              <a:latin typeface="맑은 고딕" charset="0"/>
              <a:ea typeface="맑은 고딕" charset="0"/>
              <a:cs typeface="+mj-cs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>
              <a:buFontTx/>
              <a:buNone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  <a:p>
            <a:pPr marL="228600" indent="-228600">
              <a:buFont typeface="Arial"/>
              <a:buChar char="•"/>
            </a:pPr>
            <a:endParaRPr lang="ko-KR" altLang="en-US" sz="2800">
              <a:latin typeface="맑은 고딕" charset="0"/>
              <a:ea typeface="맑은 고딕" charset="0"/>
              <a:cs typeface="+mn-cs"/>
            </a:endParaRPr>
          </a:p>
        </p:txBody>
      </p:sp>
      <p:pic>
        <p:nvPicPr>
          <p:cNvPr id="4" name="그림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50135"/>
            <a:ext cx="6110605" cy="274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42</Pages>
  <Paragraphs>1</Paragraphs>
  <Words>1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cp:lastModifiedBy>유 승환</cp:lastModifiedBy>
  <dc:title>PowerPoint 프레젠테이션</dc:title>
  <dcterms:modified xsi:type="dcterms:W3CDTF">2025-08-12T04:06:25Z</dcterms:modified>
</cp:coreProperties>
</file>