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58" r:id="rId9"/>
    <p:sldId id="275" r:id="rId10"/>
    <p:sldId id="268" r:id="rId11"/>
    <p:sldId id="278" r:id="rId12"/>
    <p:sldId id="269" r:id="rId13"/>
    <p:sldId id="270" r:id="rId14"/>
    <p:sldId id="279" r:id="rId15"/>
    <p:sldId id="281" r:id="rId16"/>
    <p:sldId id="271" r:id="rId17"/>
    <p:sldId id="272" r:id="rId18"/>
    <p:sldId id="273" r:id="rId19"/>
    <p:sldId id="274" r:id="rId20"/>
    <p:sldId id="282" r:id="rId21"/>
    <p:sldId id="283" r:id="rId22"/>
    <p:sldId id="284" r:id="rId23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75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E"/>
    <a:srgbClr val="E7EAED"/>
    <a:srgbClr val="5F5FFF"/>
    <a:srgbClr val="C9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43" autoAdjust="0"/>
  </p:normalViewPr>
  <p:slideViewPr>
    <p:cSldViewPr snapToGrid="0">
      <p:cViewPr varScale="1">
        <p:scale>
          <a:sx n="60" d="100"/>
          <a:sy n="60" d="100"/>
        </p:scale>
        <p:origin x="72" y="426"/>
      </p:cViewPr>
      <p:guideLst>
        <p:guide orient="horz" pos="4224"/>
        <p:guide pos="7582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6393379-BC30-4866-A1F6-92C66794DCA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0B83DE4-140B-4F20-A597-67176C179D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5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85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90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78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C8523-1713-B132-C989-1E111B79B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7D5D04-3408-E3A2-F6E9-619ADE93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B15D67-99B1-6DAB-59CA-63A56FB78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6B77FD-8097-EFE2-4EBB-C6B014161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96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EC2E9-5C7D-3FCD-397F-7375044E9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FD3E12-D2DD-FD23-846F-5760C051F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318CAC-E155-1D16-C0B2-EB37040DE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40B9D1-611E-AFAA-3E32-4E64C37CC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10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31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CCDD3E-64DE-949C-1351-CA75C8752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BDFD2F-A5E9-F900-5A7F-C938026D2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DBF23E-21D9-D183-C786-45B40B5E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042E88-A6B4-AFEB-F4D4-687568F0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B50273-E83C-D859-60AD-EE3E13CD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2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05B31F-7282-C0E5-6178-C65B8DCF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9D3353-F263-3562-1F44-9BED0E109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1BAEE4-43F0-A575-C5F4-168E9538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96CD3-818D-1A5D-1553-A7591F1F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2BB954-7740-625F-2D6B-EB8D14D5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08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A9C67B-322A-7B60-48D0-470E0AEA5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0E07F6-8137-4B5D-9F53-5F0855D8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0D46AC-CFB7-205E-E048-BC71E74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6636A8-E10A-C83C-175C-6F8A89A6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155E-E03F-BCE1-4883-A1B1335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8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36D070-A01B-6A55-F797-9F82DBD5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E86B03-629B-73A5-79B2-AE3B543C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AA47EF-A4F1-0379-F10F-BB5A31DA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211316-9F18-2019-C876-37F9F864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8904C8-E4F6-D632-E29B-46B76D32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09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4B798-7281-05B9-3792-1ABA3E8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907DF5-30B2-3358-A4F6-96AE3B66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AE9A1-E057-51A4-A4FF-4172221F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B4B05-7B5C-77B3-B823-80B5AC0D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557D41-FB6A-C939-FF42-53354986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43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128D5-3F0A-838B-B675-77ADC830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D40199-D8D1-9370-010C-686C76843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DE1C7A-B1A4-43A5-5166-83573EF3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650E52-772B-810B-666B-0FF1A7A3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DACBAC-E34E-C4EB-A494-F480F8AE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BB9F4C-A272-D80A-AB22-9B4C265F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95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DFE34-B42E-7AB0-FF3A-E73AC27B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6BD251-C7CC-EC52-95CC-6169CE17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5DB2D0-27BD-363B-DAD5-ECB64BD65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F3C1A9-9FA4-47B2-8805-2C82DF99E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B847F5-7089-1A00-DC31-9C6C527A0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C2FEA6-88C3-562A-E7B9-E0DCFDA8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EA2095-B820-ADA3-754F-5685968D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8D8CE26-9ECF-E198-787C-2FCB0DED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7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012FA-0F11-F60F-190E-B08F1507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B71683-6B1A-9181-3CB5-E4363679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EC023F-39D6-9A18-2073-E83C32AD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28C4B8-8050-34CA-F9BA-EBF7A185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6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60AFC5-6332-C6C1-182C-15693D85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BF68D6B-1DF8-1278-FE02-CF52CDFA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8B60E3-64E0-7D65-2184-F244011A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2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2F6131-5030-9A30-8936-8DA973A7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77721C-345C-5C28-F52B-59234464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48ED54-C833-4673-EBD1-9DE980DD4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338E3E-3557-92C3-C8FD-F7D82AC3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85BC3A-B15B-7FFD-3559-75B09128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E14820-74CA-CE7D-170C-D473B37F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3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398DF-3745-D464-04BC-E350E44D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AF594-9BF6-F6A1-9B71-8EE38EF1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80D8AB-871F-059E-EBB3-08B548741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AC7D0D-E583-606A-53FC-0106F89B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34E9D3-3124-DBDA-EEA2-7180F575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661E8A-875C-3720-DCEB-AEE7FAA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4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B54537B-1078-FDC0-95B9-6AE67668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6D8872-1CA0-3C68-572F-E03155CE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3BEFD6-DEA6-0553-6F6D-B7D1ADA2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5ABC1-F7D9-416E-B2DC-2B0009E3AF0A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B552E5-499A-C67F-EDBC-7785B523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AB2602-0875-583E-DAE7-BA484837B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4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C4BEDD7-155E-6CEE-F104-852A5C3F7D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8CD3882-7D3A-DE27-758D-11DB153D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73" y="4218129"/>
            <a:ext cx="1868977" cy="183931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832698-3C2C-7CC1-C835-9E8D4A6FBE9E}"/>
              </a:ext>
            </a:extLst>
          </p:cNvPr>
          <p:cNvSpPr/>
          <p:nvPr/>
        </p:nvSpPr>
        <p:spPr>
          <a:xfrm>
            <a:off x="976867" y="1142642"/>
            <a:ext cx="10238266" cy="456484"/>
          </a:xfrm>
          <a:prstGeom prst="rect">
            <a:avLst/>
          </a:prstGeom>
          <a:solidFill>
            <a:srgbClr val="5F5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a typeface="Noto Sans KR" panose="020B0200000000000000" pitchFamily="50" charset="-127"/>
              </a:rPr>
              <a:t>DS Paper Review</a:t>
            </a:r>
            <a:endParaRPr lang="ko-KR" altLang="en-US" sz="2000" b="1" dirty="0">
              <a:ea typeface="Noto Sans KR" panose="020B0200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0D0F5AC-AC34-8D8E-6108-17F34F311765}"/>
              </a:ext>
            </a:extLst>
          </p:cNvPr>
          <p:cNvSpPr/>
          <p:nvPr/>
        </p:nvSpPr>
        <p:spPr>
          <a:xfrm>
            <a:off x="976867" y="1618892"/>
            <a:ext cx="10238266" cy="1810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ea typeface="Noto Sans KR" panose="020B0200000000000000" pitchFamily="50" charset="-127"/>
              </a:rPr>
              <a:t>About DeepSeek-</a:t>
            </a:r>
            <a:r>
              <a:rPr lang="en-US" altLang="ko-KR" sz="4000" dirty="0" err="1">
                <a:ea typeface="Noto Sans KR" panose="020B0200000000000000" pitchFamily="50" charset="-127"/>
              </a:rPr>
              <a:t>V3</a:t>
            </a:r>
            <a:r>
              <a:rPr lang="en-US" altLang="ko-KR" sz="4000">
                <a:ea typeface="Noto Sans KR" panose="020B0200000000000000" pitchFamily="50" charset="-127"/>
              </a:rPr>
              <a:t>:</a:t>
            </a:r>
          </a:p>
          <a:p>
            <a:pPr algn="ctr"/>
            <a:r>
              <a:rPr lang="en-US" altLang="ko-KR" sz="4000">
                <a:ea typeface="Noto Sans KR" panose="020B0200000000000000" pitchFamily="50" charset="-127"/>
              </a:rPr>
              <a:t> Architecture, Training with Basic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F1BAB0B-A2E4-CEDA-175C-4EE552FBFF44}"/>
              </a:ext>
            </a:extLst>
          </p:cNvPr>
          <p:cNvSpPr/>
          <p:nvPr/>
        </p:nvSpPr>
        <p:spPr>
          <a:xfrm flipV="1">
            <a:off x="995917" y="3371849"/>
            <a:ext cx="10238266" cy="45719"/>
          </a:xfrm>
          <a:prstGeom prst="rect">
            <a:avLst/>
          </a:prstGeom>
          <a:solidFill>
            <a:srgbClr val="5F5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D7CB333-0FB6-1CFF-1F74-1F9B25BBDF50}"/>
              </a:ext>
            </a:extLst>
          </p:cNvPr>
          <p:cNvSpPr/>
          <p:nvPr/>
        </p:nvSpPr>
        <p:spPr>
          <a:xfrm>
            <a:off x="4267199" y="3504842"/>
            <a:ext cx="3657601" cy="743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rgbClr val="8E8E8E"/>
                </a:solidFill>
                <a:ea typeface="Noto Sans KR" panose="020B0200000000000000" pitchFamily="50" charset="-127"/>
              </a:rPr>
              <a:t>DeepSeek-AI</a:t>
            </a:r>
          </a:p>
        </p:txBody>
      </p:sp>
    </p:spTree>
    <p:extLst>
      <p:ext uri="{BB962C8B-B14F-4D97-AF65-F5344CB8AC3E}">
        <p14:creationId xmlns:p14="http://schemas.microsoft.com/office/powerpoint/2010/main" val="267204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82B3D-B091-2135-F17E-B48FAE84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238C481-2B2F-190B-B944-F0CB5176F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08A4D6C-18F2-F2C2-62F3-E613E309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56" y="3508230"/>
            <a:ext cx="11494488" cy="30915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9374D63-31D4-FE59-60AC-677904C3D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98C89B0-C4BE-A968-D62B-10AD17A07378}"/>
              </a:ext>
            </a:extLst>
          </p:cNvPr>
          <p:cNvSpPr/>
          <p:nvPr/>
        </p:nvSpPr>
        <p:spPr>
          <a:xfrm>
            <a:off x="1040798" y="390487"/>
            <a:ext cx="7660040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ea typeface="Noto Sans KR Black" panose="020B0200000000000000" pitchFamily="50" charset="-127"/>
              </a:rPr>
              <a:t>Multi Head Latent Attention</a:t>
            </a:r>
          </a:p>
          <a:p>
            <a:endParaRPr lang="ko-KR" altLang="en-US" sz="2400" b="1">
              <a:ea typeface="Noto Sans KR Black" panose="020B02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ED0C6F-363D-60FC-850F-7A3D0E061B30}"/>
              </a:ext>
            </a:extLst>
          </p:cNvPr>
          <p:cNvSpPr/>
          <p:nvPr/>
        </p:nvSpPr>
        <p:spPr>
          <a:xfrm>
            <a:off x="617574" y="504029"/>
            <a:ext cx="11494487" cy="4322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ko-KR" sz="2400">
                <a:latin typeface="+mn-ea"/>
              </a:rPr>
              <a:t>• 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KV Cashe 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메모리 문제 해결</a:t>
            </a:r>
            <a:endParaRPr lang="en-US" altLang="ko-KR" sz="2400">
              <a:latin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sz="2400">
                <a:latin typeface="+mn-ea"/>
                <a:sym typeface="Wingdings" panose="05000000000000000000" pitchFamily="2" charset="2"/>
              </a:rPr>
              <a:t>    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Q)</a:t>
            </a:r>
            <a:r>
              <a:rPr lang="en-US" altLang="ko-KR" sz="2200" b="1">
                <a:latin typeface="+mn-ea"/>
                <a:sym typeface="Wingdings" panose="05000000000000000000" pitchFamily="2" charset="2"/>
              </a:rPr>
              <a:t>Key</a:t>
            </a:r>
            <a:r>
              <a:rPr lang="ko-KR" altLang="en-US" sz="2200" b="1">
                <a:latin typeface="+mn-ea"/>
                <a:sym typeface="Wingdings" panose="05000000000000000000" pitchFamily="2" charset="2"/>
              </a:rPr>
              <a:t>와 </a:t>
            </a:r>
            <a:r>
              <a:rPr lang="en-US" altLang="ko-KR" sz="2200" b="1">
                <a:latin typeface="+mn-ea"/>
                <a:sym typeface="Wingdings" panose="05000000000000000000" pitchFamily="2" charset="2"/>
              </a:rPr>
              <a:t>Value</a:t>
            </a:r>
            <a:r>
              <a:rPr lang="ko-KR" altLang="en-US" sz="2200" b="1">
                <a:latin typeface="+mn-ea"/>
                <a:sym typeface="Wingdings" panose="05000000000000000000" pitchFamily="2" charset="2"/>
              </a:rPr>
              <a:t>를 조금 적게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 가지고 있어도 되지 않을까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altLang="ko-KR" sz="2400">
                <a:latin typeface="+mn-ea"/>
                <a:sym typeface="Wingdings" panose="05000000000000000000" pitchFamily="2" charset="2"/>
              </a:rPr>
              <a:t>   </a:t>
            </a:r>
            <a:r>
              <a:rPr lang="en-US" altLang="ko-KR" sz="2000">
                <a:latin typeface="+mn-ea"/>
                <a:sym typeface="Wingdings" panose="05000000000000000000" pitchFamily="2" charset="2"/>
              </a:rPr>
              <a:t>Grouped Query Attention / Multi Query Attention / Multi Head Latent Attention</a:t>
            </a:r>
          </a:p>
          <a:p>
            <a:pPr lvl="1"/>
            <a:r>
              <a:rPr lang="en-US" altLang="ko-KR" sz="1000">
                <a:latin typeface="+mn-ea"/>
                <a:sym typeface="Wingdings" panose="05000000000000000000" pitchFamily="2" charset="2"/>
              </a:rPr>
              <a:t>   </a:t>
            </a:r>
          </a:p>
          <a:p>
            <a:pPr lvl="1"/>
            <a:r>
              <a:rPr lang="en-US" altLang="ko-KR" sz="2400" b="1">
                <a:latin typeface="+mn-ea"/>
                <a:sym typeface="Wingdings" panose="05000000000000000000" pitchFamily="2" charset="2"/>
              </a:rPr>
              <a:t>#Multi Head Latent Attention</a:t>
            </a:r>
            <a:endParaRPr lang="en-US" altLang="ko-KR" sz="2400" b="1">
              <a:latin typeface="+mn-ea"/>
            </a:endParaRPr>
          </a:p>
          <a:p>
            <a:pPr lvl="1"/>
            <a:r>
              <a:rPr lang="en-US" altLang="ko-KR" sz="2200">
                <a:latin typeface="+mn-ea"/>
              </a:rPr>
              <a:t>• </a:t>
            </a:r>
            <a:r>
              <a:rPr lang="ko-KR" altLang="en-US" sz="2200">
                <a:latin typeface="+mn-ea"/>
              </a:rPr>
              <a:t>중요한 정보만 </a:t>
            </a:r>
            <a:r>
              <a:rPr lang="en-US" altLang="ko-KR" sz="2200">
                <a:latin typeface="+mn-ea"/>
              </a:rPr>
              <a:t>Low Rank Matrix</a:t>
            </a:r>
            <a:r>
              <a:rPr lang="ko-KR" altLang="en-US" sz="2200">
                <a:latin typeface="+mn-ea"/>
              </a:rPr>
              <a:t>로</a:t>
            </a:r>
            <a:r>
              <a:rPr lang="en-US" altLang="ko-KR" sz="2200">
                <a:latin typeface="+mn-ea"/>
              </a:rPr>
              <a:t> </a:t>
            </a:r>
            <a:r>
              <a:rPr lang="ko-KR" altLang="en-US" sz="2200">
                <a:latin typeface="+mn-ea"/>
              </a:rPr>
              <a:t>압축</a:t>
            </a:r>
            <a:r>
              <a:rPr lang="en-US" altLang="ko-KR" sz="2200">
                <a:latin typeface="+mn-ea"/>
              </a:rPr>
              <a:t>(Latent slot)</a:t>
            </a:r>
          </a:p>
          <a:p>
            <a:pPr lvl="1"/>
            <a:r>
              <a:rPr lang="en-US" altLang="ko-KR" sz="2200">
                <a:latin typeface="+mn-ea"/>
              </a:rPr>
              <a:t>   </a:t>
            </a:r>
            <a:r>
              <a:rPr lang="ko-KR" altLang="en-US" sz="2200">
                <a:latin typeface="+mn-ea"/>
              </a:rPr>
              <a:t>다시 쓸때 </a:t>
            </a:r>
            <a:r>
              <a:rPr lang="en-US" altLang="ko-KR" sz="2200">
                <a:latin typeface="+mn-ea"/>
              </a:rPr>
              <a:t>Up-Projection</a:t>
            </a:r>
            <a:endParaRPr lang="en-US" altLang="ko-KR" sz="2200">
              <a:latin typeface="+mn-ea"/>
              <a:sym typeface="Wingdings" panose="05000000000000000000" pitchFamily="2" charset="2"/>
            </a:endParaRPr>
          </a:p>
          <a:p>
            <a:pPr lvl="1"/>
            <a:endParaRPr lang="en-US" altLang="ko-KR" sz="2400">
              <a:latin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2400">
                <a:latin typeface="+mn-ea"/>
              </a:rPr>
              <a:t>        </a:t>
            </a:r>
            <a:endParaRPr lang="en-US" altLang="ko-KR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607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4934-AE3B-DA1B-65DF-83E70D9A3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BDA7C64-FE62-0E13-CB4E-B6674D2149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07F769-6651-1309-DE3E-46F7E6F8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2E22D0-D3CF-512D-FBC9-49935E0F0716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>
                <a:latin typeface="+mj-lt"/>
                <a:ea typeface="Noto Sans KR Black" panose="020B0200000000000000" pitchFamily="50" charset="-127"/>
              </a:rPr>
              <a:t>•</a:t>
            </a:r>
            <a:r>
              <a:rPr lang="en-US" altLang="ko-KR" sz="2200" b="1">
                <a:latin typeface="+mj-lt"/>
                <a:ea typeface="Noto Sans KR Black" panose="020B0200000000000000" pitchFamily="50" charset="-127"/>
              </a:rPr>
              <a:t> Multi Head Latent Attention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04DC139-BC48-6DB8-B135-41AF1971183D}"/>
              </a:ext>
            </a:extLst>
          </p:cNvPr>
          <p:cNvSpPr/>
          <p:nvPr/>
        </p:nvSpPr>
        <p:spPr>
          <a:xfrm>
            <a:off x="1040798" y="390487"/>
            <a:ext cx="7660040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Multi Head Latent Attention</a:t>
            </a:r>
          </a:p>
          <a:p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3573797-F5A1-DB66-3142-A2A5C8EF6DED}"/>
              </a:ext>
            </a:extLst>
          </p:cNvPr>
          <p:cNvSpPr/>
          <p:nvPr/>
        </p:nvSpPr>
        <p:spPr>
          <a:xfrm>
            <a:off x="995917" y="1344563"/>
            <a:ext cx="10387900" cy="1506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altLang="ko-KR" sz="2400">
              <a:latin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sz="2400">
                <a:latin typeface="+mn-ea"/>
              </a:rPr>
              <a:t>• </a:t>
            </a:r>
            <a:r>
              <a:rPr lang="ko-KR" altLang="en-US" sz="2400">
                <a:latin typeface="+mn-ea"/>
              </a:rPr>
              <a:t>중요한 정보만 </a:t>
            </a:r>
            <a:r>
              <a:rPr lang="en-US" altLang="ko-KR" sz="2400">
                <a:latin typeface="+mn-ea"/>
              </a:rPr>
              <a:t>Low Rank Matrix</a:t>
            </a:r>
            <a:r>
              <a:rPr lang="ko-KR" altLang="en-US" sz="2400">
                <a:latin typeface="+mn-ea"/>
              </a:rPr>
              <a:t>로</a:t>
            </a:r>
            <a:r>
              <a:rPr lang="en-US" altLang="ko-KR" sz="2400">
                <a:latin typeface="+mn-ea"/>
              </a:rPr>
              <a:t> </a:t>
            </a:r>
            <a:r>
              <a:rPr lang="ko-KR" altLang="en-US" sz="2400">
                <a:latin typeface="+mn-ea"/>
              </a:rPr>
              <a:t>압축</a:t>
            </a:r>
            <a:r>
              <a:rPr lang="en-US" altLang="ko-KR" sz="2400">
                <a:latin typeface="+mn-ea"/>
              </a:rPr>
              <a:t>(Latent slot)</a:t>
            </a:r>
          </a:p>
          <a:p>
            <a:pPr lvl="1"/>
            <a:r>
              <a:rPr lang="en-US" altLang="ko-KR" sz="2400">
                <a:latin typeface="+mn-ea"/>
              </a:rPr>
              <a:t>   </a:t>
            </a:r>
            <a:r>
              <a:rPr lang="ko-KR" altLang="en-US" sz="2400">
                <a:latin typeface="+mn-ea"/>
              </a:rPr>
              <a:t>다시 쓸때 </a:t>
            </a:r>
            <a:r>
              <a:rPr lang="en-US" altLang="ko-KR" sz="2400">
                <a:latin typeface="+mn-ea"/>
              </a:rPr>
              <a:t>Up-Projection 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But,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 위치정보 손실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따로 위치 벡터 추가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ko-KR" sz="2400">
              <a:latin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2400">
                <a:latin typeface="+mn-ea"/>
              </a:rPr>
              <a:t>        </a:t>
            </a:r>
            <a:endParaRPr lang="en-US" altLang="ko-KR" sz="2400"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3143A5D-1389-5875-FF0F-B5332EBB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132"/>
          <a:stretch>
            <a:fillRect/>
          </a:stretch>
        </p:blipFill>
        <p:spPr>
          <a:xfrm>
            <a:off x="1149799" y="2576250"/>
            <a:ext cx="4511871" cy="364939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ECD9141-BEFA-8ED1-DABE-36FEC8ACF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810" y="2576250"/>
            <a:ext cx="5215391" cy="2525030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583B55D7-1E77-7CF0-84E4-6BE70999DA56}"/>
              </a:ext>
            </a:extLst>
          </p:cNvPr>
          <p:cNvSpPr/>
          <p:nvPr/>
        </p:nvSpPr>
        <p:spPr>
          <a:xfrm>
            <a:off x="2700312" y="5519782"/>
            <a:ext cx="7660040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Rotary Positional Embedding</a:t>
            </a:r>
            <a:endParaRPr lang="ko-KR" altLang="en-US" sz="1600" b="1">
              <a:solidFill>
                <a:srgbClr val="8E8E8E"/>
              </a:solidFill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3DA615-D5B3-EBF2-B67F-44233411A9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22807" r="17015" b="1"/>
          <a:stretch>
            <a:fillRect/>
          </a:stretch>
        </p:blipFill>
        <p:spPr>
          <a:xfrm>
            <a:off x="3429344" y="4007143"/>
            <a:ext cx="1614538" cy="8668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7178CE-631C-1FE1-E560-8F9AE6115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677" y="4181566"/>
            <a:ext cx="1001706" cy="59191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43EA5A3-566D-E74E-91F5-23CB3A172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419" y="4195421"/>
            <a:ext cx="1001706" cy="5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CA9-3617-E07F-C26D-E5A758916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79DB799-C00F-940A-2A71-AB36A99B3C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E509B4-DF87-1421-5E49-686D2901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2809A8D-2F54-4FFF-CE14-29F4E703B452}"/>
              </a:ext>
            </a:extLst>
          </p:cNvPr>
          <p:cNvSpPr/>
          <p:nvPr/>
        </p:nvSpPr>
        <p:spPr>
          <a:xfrm>
            <a:off x="3785599" y="2496623"/>
            <a:ext cx="4620802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altLang="ko-KR" sz="4800" b="1">
                <a:latin typeface="+mj-lt"/>
                <a:ea typeface="Noto Sans KR Black" panose="020B0200000000000000" pitchFamily="50" charset="-127"/>
              </a:rPr>
              <a:t>DeepSeekMoE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5D7471-B696-347B-DCAE-30ED7AAF5C46}"/>
              </a:ext>
            </a:extLst>
          </p:cNvPr>
          <p:cNvSpPr/>
          <p:nvPr/>
        </p:nvSpPr>
        <p:spPr>
          <a:xfrm>
            <a:off x="1034017" y="212854"/>
            <a:ext cx="5787697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DeepSeekMoE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59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2EA1-D8B8-4BB5-FBDD-FFCA8C2DD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3B0937F-4F5B-B9DB-7728-242D0A9F6B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1D280E-2654-3931-877F-219656F90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377E428-9293-E4D1-ADF3-35AD6CA1A4F0}"/>
              </a:ext>
            </a:extLst>
          </p:cNvPr>
          <p:cNvSpPr/>
          <p:nvPr/>
        </p:nvSpPr>
        <p:spPr>
          <a:xfrm>
            <a:off x="1034017" y="290306"/>
            <a:ext cx="10480318" cy="3831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2200">
                <a:latin typeface="+mn-ea"/>
              </a:rPr>
              <a:t>•</a:t>
            </a:r>
            <a:r>
              <a:rPr lang="ko-KR" altLang="en-US" sz="2200">
                <a:latin typeface="+mn-ea"/>
              </a:rPr>
              <a:t> 기존에는 </a:t>
            </a:r>
            <a:r>
              <a:rPr lang="en-US" altLang="ko-KR" sz="2200">
                <a:latin typeface="+mn-ea"/>
              </a:rPr>
              <a:t>High Performance</a:t>
            </a:r>
            <a:r>
              <a:rPr lang="ko-KR" altLang="en-US" sz="2200">
                <a:latin typeface="+mn-ea"/>
              </a:rPr>
              <a:t>를 위해 모든 </a:t>
            </a:r>
            <a:r>
              <a:rPr lang="en-US" altLang="ko-KR" sz="2200">
                <a:latin typeface="+mn-ea"/>
              </a:rPr>
              <a:t>parameter</a:t>
            </a:r>
            <a:r>
              <a:rPr lang="ko-KR" altLang="en-US" sz="2200">
                <a:latin typeface="+mn-ea"/>
              </a:rPr>
              <a:t>를 항상 전부 사용</a:t>
            </a:r>
            <a:endParaRPr lang="en-US" altLang="ko-KR" sz="2200">
              <a:latin typeface="+mn-ea"/>
            </a:endParaRPr>
          </a:p>
          <a:p>
            <a:pPr algn="just"/>
            <a:r>
              <a:rPr lang="ko-KR" altLang="en-US" sz="2200">
                <a:latin typeface="+mn-ea"/>
              </a:rPr>
              <a:t>  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200">
                <a:latin typeface="+mn-ea"/>
              </a:rPr>
              <a:t>파라미터가 증가 할수록 </a:t>
            </a:r>
            <a:r>
              <a:rPr lang="ko-KR" altLang="en-US" sz="2200" b="1">
                <a:latin typeface="+mn-ea"/>
              </a:rPr>
              <a:t>비용</a:t>
            </a:r>
            <a:r>
              <a:rPr lang="en-US" altLang="ko-KR" sz="1400" b="1">
                <a:solidFill>
                  <a:srgbClr val="8E8E8E"/>
                </a:solidFill>
                <a:latin typeface="+mn-ea"/>
              </a:rPr>
              <a:t>Cost</a:t>
            </a:r>
            <a:r>
              <a:rPr lang="ko-KR" altLang="en-US" sz="2200" b="1">
                <a:latin typeface="+mn-ea"/>
              </a:rPr>
              <a:t>도 증가</a:t>
            </a:r>
            <a:r>
              <a:rPr lang="en-US" altLang="ko-KR" sz="2200">
                <a:latin typeface="+mn-ea"/>
              </a:rPr>
              <a:t>(</a:t>
            </a:r>
            <a:r>
              <a:rPr lang="ko-KR" altLang="en-US" sz="2200">
                <a:latin typeface="+mn-ea"/>
              </a:rPr>
              <a:t>메모리</a:t>
            </a:r>
            <a:r>
              <a:rPr lang="en-US" altLang="ko-KR" sz="2200">
                <a:latin typeface="+mn-ea"/>
              </a:rPr>
              <a:t>,</a:t>
            </a:r>
            <a:r>
              <a:rPr lang="ko-KR" altLang="en-US" sz="2200">
                <a:latin typeface="+mn-ea"/>
              </a:rPr>
              <a:t>시간</a:t>
            </a:r>
            <a:r>
              <a:rPr lang="en-US" altLang="ko-KR" sz="2200">
                <a:latin typeface="+mn-ea"/>
              </a:rPr>
              <a:t>,</a:t>
            </a:r>
            <a:r>
              <a:rPr lang="ko-KR" altLang="en-US" sz="2200">
                <a:latin typeface="+mn-ea"/>
              </a:rPr>
              <a:t>비용 문제</a:t>
            </a:r>
            <a:r>
              <a:rPr lang="en-US" altLang="ko-KR" sz="2200">
                <a:latin typeface="+mn-ea"/>
              </a:rPr>
              <a:t>)</a:t>
            </a:r>
          </a:p>
          <a:p>
            <a:pPr algn="just"/>
            <a:r>
              <a:rPr lang="en-US" altLang="ko-KR" sz="2200">
                <a:latin typeface="+mn-ea"/>
                <a:sym typeface="Wingdings" panose="05000000000000000000" pitchFamily="2" charset="2"/>
              </a:rPr>
              <a:t>   model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은 크되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, 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일부만 쓸까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??</a:t>
            </a:r>
          </a:p>
          <a:p>
            <a:pPr algn="just"/>
            <a:r>
              <a:rPr lang="en-US" altLang="ko-KR" sz="2200">
                <a:latin typeface="+mn-ea"/>
              </a:rPr>
              <a:t>•DeepSeekMoE(Mixture of Experts)</a:t>
            </a:r>
            <a:endParaRPr lang="en-US" altLang="ko-KR" sz="2200"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6EB58D5-AAE0-6B49-3EFD-A76A8464E854}"/>
              </a:ext>
            </a:extLst>
          </p:cNvPr>
          <p:cNvSpPr/>
          <p:nvPr/>
        </p:nvSpPr>
        <p:spPr>
          <a:xfrm>
            <a:off x="1034017" y="212854"/>
            <a:ext cx="5787697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DeepSeekMoE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89DB085-085A-4FF4-AF7A-5C09CE25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50" y="3119362"/>
            <a:ext cx="5511926" cy="3525784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AABE8B6C-A8B9-B1A0-A800-6F11B7C53635}"/>
              </a:ext>
            </a:extLst>
          </p:cNvPr>
          <p:cNvSpPr/>
          <p:nvPr/>
        </p:nvSpPr>
        <p:spPr>
          <a:xfrm>
            <a:off x="6071728" y="2735943"/>
            <a:ext cx="6120272" cy="3831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o-KR" altLang="en-US">
                <a:latin typeface="+mn-ea"/>
                <a:sym typeface="Wingdings" panose="05000000000000000000" pitchFamily="2" charset="2"/>
              </a:rPr>
              <a:t>최종출력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=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입력벡터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+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공유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FFN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의 합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+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라우팅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FFN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의 가중합</a:t>
            </a:r>
            <a:endParaRPr lang="en-US" altLang="ko-KR">
              <a:latin typeface="+mn-ea"/>
              <a:sym typeface="Wingdings" panose="05000000000000000000" pitchFamily="2" charset="2"/>
            </a:endParaRPr>
          </a:p>
          <a:p>
            <a:pPr algn="just"/>
            <a:endParaRPr lang="en-US" altLang="ko-KR">
              <a:latin typeface="+mn-ea"/>
              <a:sym typeface="Wingdings" panose="05000000000000000000" pitchFamily="2" charset="2"/>
            </a:endParaRPr>
          </a:p>
          <a:p>
            <a:pPr algn="just"/>
            <a:r>
              <a:rPr lang="ko-KR" altLang="en-US">
                <a:latin typeface="+mn-ea"/>
                <a:sym typeface="Wingdings" panose="05000000000000000000" pitchFamily="2" charset="2"/>
              </a:rPr>
              <a:t>중요도 점수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=Sigmoid(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토큰 입력 벡터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* expert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 임베딩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)</a:t>
            </a:r>
          </a:p>
          <a:p>
            <a:pPr algn="just"/>
            <a:endParaRPr lang="en-US" altLang="ko-KR">
              <a:latin typeface="+mn-ea"/>
              <a:sym typeface="Wingdings" panose="05000000000000000000" pitchFamily="2" charset="2"/>
            </a:endParaRPr>
          </a:p>
          <a:p>
            <a:pPr algn="just"/>
            <a:r>
              <a:rPr lang="ko-KR" altLang="en-US">
                <a:latin typeface="+mn-ea"/>
                <a:sym typeface="Wingdings" panose="05000000000000000000" pitchFamily="2" charset="2"/>
              </a:rPr>
              <a:t>가중치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’= Top-K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의 중요도 점수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그외 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0)</a:t>
            </a:r>
          </a:p>
          <a:p>
            <a:pPr algn="just"/>
            <a:endParaRPr lang="en-US" altLang="ko-KR">
              <a:latin typeface="+mn-ea"/>
              <a:sym typeface="Wingdings" panose="05000000000000000000" pitchFamily="2" charset="2"/>
            </a:endParaRPr>
          </a:p>
          <a:p>
            <a:pPr algn="just"/>
            <a:r>
              <a:rPr lang="ko-KR" altLang="en-US">
                <a:latin typeface="+mn-ea"/>
                <a:sym typeface="Wingdings" panose="05000000000000000000" pitchFamily="2" charset="2"/>
              </a:rPr>
              <a:t>가중치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=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정규화된 가중치</a:t>
            </a:r>
            <a:endParaRPr lang="en-US" altLang="ko-KR">
              <a:latin typeface="+mn-e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574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3014-90DD-72C6-F019-66041587D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9C7CA01-82DA-4850-3D20-D9A5417A6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15B6DB-07D0-8622-A70E-FAAC7242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CD20DBEB-4FA0-2EA8-6AEE-CE6E6F400C53}"/>
              </a:ext>
            </a:extLst>
          </p:cNvPr>
          <p:cNvSpPr/>
          <p:nvPr/>
        </p:nvSpPr>
        <p:spPr>
          <a:xfrm>
            <a:off x="1034017" y="290306"/>
            <a:ext cx="10480318" cy="3831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2200">
                <a:latin typeface="+mn-ea"/>
              </a:rPr>
              <a:t>•</a:t>
            </a:r>
            <a:r>
              <a:rPr lang="ko-KR" altLang="en-US" sz="2200">
                <a:latin typeface="+mn-ea"/>
              </a:rPr>
              <a:t> 기존에는 </a:t>
            </a:r>
            <a:r>
              <a:rPr lang="en-US" altLang="ko-KR" sz="2200">
                <a:latin typeface="+mn-ea"/>
              </a:rPr>
              <a:t>High Performance</a:t>
            </a:r>
            <a:r>
              <a:rPr lang="ko-KR" altLang="en-US" sz="2200">
                <a:latin typeface="+mn-ea"/>
              </a:rPr>
              <a:t>를 위해 모든 </a:t>
            </a:r>
            <a:r>
              <a:rPr lang="en-US" altLang="ko-KR" sz="2200">
                <a:latin typeface="+mn-ea"/>
              </a:rPr>
              <a:t>parameter</a:t>
            </a:r>
            <a:r>
              <a:rPr lang="ko-KR" altLang="en-US" sz="2200">
                <a:latin typeface="+mn-ea"/>
              </a:rPr>
              <a:t>를 항상 전부 사용</a:t>
            </a:r>
            <a:endParaRPr lang="en-US" altLang="ko-KR" sz="2200">
              <a:latin typeface="+mn-ea"/>
            </a:endParaRPr>
          </a:p>
          <a:p>
            <a:pPr algn="just"/>
            <a:r>
              <a:rPr lang="ko-KR" altLang="en-US" sz="2200">
                <a:latin typeface="+mn-ea"/>
              </a:rPr>
              <a:t>  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200">
                <a:latin typeface="+mn-ea"/>
              </a:rPr>
              <a:t>파라미터가 증가 할수록 </a:t>
            </a:r>
            <a:r>
              <a:rPr lang="ko-KR" altLang="en-US" sz="2200" b="1">
                <a:latin typeface="+mn-ea"/>
              </a:rPr>
              <a:t>비용</a:t>
            </a:r>
            <a:r>
              <a:rPr lang="en-US" altLang="ko-KR" sz="1400" b="1">
                <a:solidFill>
                  <a:srgbClr val="8E8E8E"/>
                </a:solidFill>
                <a:latin typeface="+mn-ea"/>
              </a:rPr>
              <a:t>Cost</a:t>
            </a:r>
            <a:r>
              <a:rPr lang="ko-KR" altLang="en-US" sz="2200" b="1">
                <a:latin typeface="+mn-ea"/>
              </a:rPr>
              <a:t>도 증가</a:t>
            </a:r>
            <a:r>
              <a:rPr lang="en-US" altLang="ko-KR" sz="2200">
                <a:latin typeface="+mn-ea"/>
              </a:rPr>
              <a:t>(</a:t>
            </a:r>
            <a:r>
              <a:rPr lang="ko-KR" altLang="en-US" sz="2200">
                <a:latin typeface="+mn-ea"/>
              </a:rPr>
              <a:t>메모리</a:t>
            </a:r>
            <a:r>
              <a:rPr lang="en-US" altLang="ko-KR" sz="2200">
                <a:latin typeface="+mn-ea"/>
              </a:rPr>
              <a:t>,</a:t>
            </a:r>
            <a:r>
              <a:rPr lang="ko-KR" altLang="en-US" sz="2200">
                <a:latin typeface="+mn-ea"/>
              </a:rPr>
              <a:t>시간</a:t>
            </a:r>
            <a:r>
              <a:rPr lang="en-US" altLang="ko-KR" sz="2200">
                <a:latin typeface="+mn-ea"/>
              </a:rPr>
              <a:t>,</a:t>
            </a:r>
            <a:r>
              <a:rPr lang="ko-KR" altLang="en-US" sz="2200">
                <a:latin typeface="+mn-ea"/>
              </a:rPr>
              <a:t>비용 문제</a:t>
            </a:r>
            <a:r>
              <a:rPr lang="en-US" altLang="ko-KR" sz="2200">
                <a:latin typeface="+mn-ea"/>
              </a:rPr>
              <a:t>)</a:t>
            </a:r>
          </a:p>
          <a:p>
            <a:pPr algn="just"/>
            <a:r>
              <a:rPr lang="en-US" altLang="ko-KR" sz="2200">
                <a:latin typeface="+mn-ea"/>
                <a:sym typeface="Wingdings" panose="05000000000000000000" pitchFamily="2" charset="2"/>
              </a:rPr>
              <a:t>   model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은 크되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, 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일부만 쓸까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??</a:t>
            </a:r>
          </a:p>
          <a:p>
            <a:pPr algn="just"/>
            <a:r>
              <a:rPr lang="en-US" altLang="ko-KR" sz="2200">
                <a:latin typeface="+mn-ea"/>
              </a:rPr>
              <a:t>•DeepSeekMoE(Mixture of Experts) with Auxiliary-Loss-Free Load Balancing</a:t>
            </a:r>
            <a:endParaRPr lang="en-US" altLang="ko-KR" sz="2200"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398948-BA30-E198-EEDD-3510401C2718}"/>
              </a:ext>
            </a:extLst>
          </p:cNvPr>
          <p:cNvSpPr/>
          <p:nvPr/>
        </p:nvSpPr>
        <p:spPr>
          <a:xfrm>
            <a:off x="1034017" y="212854"/>
            <a:ext cx="5787697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DeepSeekMoE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9AABE2A-0DEB-BFD8-241A-A31AE42FB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50" y="3119362"/>
            <a:ext cx="5511926" cy="3525784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A8258E77-F042-D9F2-6FE1-11C34955B458}"/>
              </a:ext>
            </a:extLst>
          </p:cNvPr>
          <p:cNvSpPr/>
          <p:nvPr/>
        </p:nvSpPr>
        <p:spPr>
          <a:xfrm>
            <a:off x="5007429" y="4833257"/>
            <a:ext cx="758451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EA2D704-8C0F-D904-CC24-3370A150199E}"/>
              </a:ext>
            </a:extLst>
          </p:cNvPr>
          <p:cNvSpPr/>
          <p:nvPr/>
        </p:nvSpPr>
        <p:spPr>
          <a:xfrm>
            <a:off x="6022429" y="4304731"/>
            <a:ext cx="5743653" cy="1666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2400">
                <a:latin typeface="+mn-ea"/>
              </a:rPr>
              <a:t>•</a:t>
            </a:r>
            <a:r>
              <a:rPr lang="ko-KR" altLang="en-US" sz="2400">
                <a:latin typeface="+mn-ea"/>
              </a:rPr>
              <a:t>특정 </a:t>
            </a:r>
            <a:r>
              <a:rPr lang="en-US" altLang="ko-KR" sz="2400">
                <a:latin typeface="+mn-ea"/>
              </a:rPr>
              <a:t>Expert</a:t>
            </a:r>
            <a:r>
              <a:rPr lang="ko-KR" altLang="en-US" sz="2400">
                <a:latin typeface="+mn-ea"/>
              </a:rPr>
              <a:t>만 자주 선택되게됨</a:t>
            </a:r>
            <a:r>
              <a:rPr lang="en-US" altLang="ko-KR" sz="2400">
                <a:latin typeface="+mn-ea"/>
              </a:rPr>
              <a:t>..</a:t>
            </a:r>
          </a:p>
          <a:p>
            <a:pPr algn="just"/>
            <a:r>
              <a:rPr lang="en-US" altLang="ko-KR" sz="2400">
                <a:latin typeface="+mn-ea"/>
                <a:sym typeface="Wingdings" panose="05000000000000000000" pitchFamily="2" charset="2"/>
              </a:rPr>
              <a:t>   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학습의 불균형</a:t>
            </a:r>
            <a:endParaRPr lang="en-US" altLang="ko-KR" sz="2000">
              <a:latin typeface="+mn-e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836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6B3E-FBBB-84AC-A1C6-5F68EBF49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0184948-46E6-1DCE-A5CA-8B44C8C5AF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DD71AD3-1FA9-14B2-2150-CA423277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CB94258-32AF-97F8-1E95-DA36375DE92A}"/>
              </a:ext>
            </a:extLst>
          </p:cNvPr>
          <p:cNvSpPr/>
          <p:nvPr/>
        </p:nvSpPr>
        <p:spPr>
          <a:xfrm>
            <a:off x="1034017" y="290306"/>
            <a:ext cx="10480318" cy="3831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2200">
                <a:latin typeface="+mn-ea"/>
              </a:rPr>
              <a:t>• </a:t>
            </a:r>
            <a:r>
              <a:rPr lang="ko-KR" altLang="en-US" sz="2200">
                <a:latin typeface="+mn-ea"/>
              </a:rPr>
              <a:t>기존에는 </a:t>
            </a:r>
            <a:r>
              <a:rPr lang="en-US" altLang="ko-KR" sz="2200">
                <a:latin typeface="+mn-ea"/>
              </a:rPr>
              <a:t>High Performance</a:t>
            </a:r>
            <a:r>
              <a:rPr lang="ko-KR" altLang="en-US" sz="2200">
                <a:latin typeface="+mn-ea"/>
              </a:rPr>
              <a:t>를 위해 모든 </a:t>
            </a:r>
            <a:r>
              <a:rPr lang="en-US" altLang="ko-KR" sz="2200">
                <a:latin typeface="+mn-ea"/>
              </a:rPr>
              <a:t>parameter</a:t>
            </a:r>
            <a:r>
              <a:rPr lang="ko-KR" altLang="en-US" sz="2200">
                <a:latin typeface="+mn-ea"/>
              </a:rPr>
              <a:t>를 항상 전부 사용</a:t>
            </a:r>
            <a:endParaRPr lang="en-US" altLang="ko-KR" sz="2200">
              <a:latin typeface="+mn-ea"/>
            </a:endParaRPr>
          </a:p>
          <a:p>
            <a:pPr algn="just"/>
            <a:r>
              <a:rPr lang="ko-KR" altLang="en-US" sz="2200">
                <a:latin typeface="+mn-ea"/>
              </a:rPr>
              <a:t>  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200">
                <a:latin typeface="+mn-ea"/>
              </a:rPr>
              <a:t>파라미터가 증가 할수록 </a:t>
            </a:r>
            <a:r>
              <a:rPr lang="ko-KR" altLang="en-US" sz="2200" b="1">
                <a:latin typeface="+mn-ea"/>
              </a:rPr>
              <a:t>비용</a:t>
            </a:r>
            <a:r>
              <a:rPr lang="en-US" altLang="ko-KR" sz="1400" b="1">
                <a:solidFill>
                  <a:srgbClr val="8E8E8E"/>
                </a:solidFill>
                <a:latin typeface="+mn-ea"/>
              </a:rPr>
              <a:t>Cost</a:t>
            </a:r>
            <a:r>
              <a:rPr lang="ko-KR" altLang="en-US" sz="2200" b="1">
                <a:latin typeface="+mn-ea"/>
              </a:rPr>
              <a:t>도 증가</a:t>
            </a:r>
            <a:r>
              <a:rPr lang="en-US" altLang="ko-KR" sz="2200">
                <a:latin typeface="+mn-ea"/>
              </a:rPr>
              <a:t>(</a:t>
            </a:r>
            <a:r>
              <a:rPr lang="ko-KR" altLang="en-US" sz="2200">
                <a:latin typeface="+mn-ea"/>
              </a:rPr>
              <a:t>메모리</a:t>
            </a:r>
            <a:r>
              <a:rPr lang="en-US" altLang="ko-KR" sz="2200">
                <a:latin typeface="+mn-ea"/>
              </a:rPr>
              <a:t>,</a:t>
            </a:r>
            <a:r>
              <a:rPr lang="ko-KR" altLang="en-US" sz="2200">
                <a:latin typeface="+mn-ea"/>
              </a:rPr>
              <a:t>시간</a:t>
            </a:r>
            <a:r>
              <a:rPr lang="en-US" altLang="ko-KR" sz="2200">
                <a:latin typeface="+mn-ea"/>
              </a:rPr>
              <a:t>,</a:t>
            </a:r>
            <a:r>
              <a:rPr lang="ko-KR" altLang="en-US" sz="2200">
                <a:latin typeface="+mn-ea"/>
              </a:rPr>
              <a:t>비용 문제</a:t>
            </a:r>
            <a:r>
              <a:rPr lang="en-US" altLang="ko-KR" sz="2200">
                <a:latin typeface="+mn-ea"/>
              </a:rPr>
              <a:t>)</a:t>
            </a:r>
          </a:p>
          <a:p>
            <a:pPr algn="just"/>
            <a:r>
              <a:rPr lang="en-US" altLang="ko-KR" sz="2200">
                <a:latin typeface="+mn-ea"/>
                <a:sym typeface="Wingdings" panose="05000000000000000000" pitchFamily="2" charset="2"/>
              </a:rPr>
              <a:t>  model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은 크되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, </a:t>
            </a:r>
            <a:r>
              <a:rPr lang="ko-KR" altLang="en-US" sz="2200">
                <a:latin typeface="+mn-ea"/>
                <a:sym typeface="Wingdings" panose="05000000000000000000" pitchFamily="2" charset="2"/>
              </a:rPr>
              <a:t>일부만 쓸까</a:t>
            </a:r>
            <a:r>
              <a:rPr lang="en-US" altLang="ko-KR" sz="2200">
                <a:latin typeface="+mn-ea"/>
                <a:sym typeface="Wingdings" panose="05000000000000000000" pitchFamily="2" charset="2"/>
              </a:rPr>
              <a:t>??</a:t>
            </a:r>
          </a:p>
          <a:p>
            <a:pPr algn="just"/>
            <a:r>
              <a:rPr lang="en-US" altLang="ko-KR" sz="2200">
                <a:latin typeface="+mn-ea"/>
              </a:rPr>
              <a:t>•DeepSeekMoE(Mixture of Experts) with Auxiliary-Loss-Free Load Balancing</a:t>
            </a:r>
            <a:endParaRPr lang="en-US" altLang="ko-KR" sz="2200"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89BCE31-E0F8-203E-3625-D30224AFB013}"/>
              </a:ext>
            </a:extLst>
          </p:cNvPr>
          <p:cNvSpPr/>
          <p:nvPr/>
        </p:nvSpPr>
        <p:spPr>
          <a:xfrm>
            <a:off x="1034017" y="212854"/>
            <a:ext cx="5787697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DeepSeekMoE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468E15-9961-E21A-74BB-ADBDD5B22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50" y="3119362"/>
            <a:ext cx="5511926" cy="352578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CCD1D67-981E-20C1-8B27-2D99044C9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80" y="4423208"/>
            <a:ext cx="6030800" cy="1066820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1B352C3D-D93E-E9EB-D18E-30504FEF7E38}"/>
              </a:ext>
            </a:extLst>
          </p:cNvPr>
          <p:cNvSpPr/>
          <p:nvPr/>
        </p:nvSpPr>
        <p:spPr>
          <a:xfrm>
            <a:off x="5007429" y="4833257"/>
            <a:ext cx="758451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03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DA2CE-065C-C77F-A8C2-E23E41130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C64A78E-3D39-90E1-61A0-C0975E8148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B253143-CFFE-594D-B706-7E0D35AA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8C8B48D-D4B1-1EC5-0FB0-2A37FDDC135E}"/>
              </a:ext>
            </a:extLst>
          </p:cNvPr>
          <p:cNvSpPr/>
          <p:nvPr/>
        </p:nvSpPr>
        <p:spPr>
          <a:xfrm>
            <a:off x="2459026" y="2555156"/>
            <a:ext cx="7273948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altLang="ko-KR" sz="4800" b="1">
                <a:latin typeface="+mj-lt"/>
                <a:ea typeface="Noto Sans KR Black" panose="020B0200000000000000" pitchFamily="50" charset="-127"/>
              </a:rPr>
              <a:t>Multi-Token Prediction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B36D4FB-4F21-C9F0-A899-B390CB67F700}"/>
              </a:ext>
            </a:extLst>
          </p:cNvPr>
          <p:cNvSpPr/>
          <p:nvPr/>
        </p:nvSpPr>
        <p:spPr>
          <a:xfrm>
            <a:off x="1034017" y="212854"/>
            <a:ext cx="5845754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Multi-Token Prediction</a:t>
            </a:r>
          </a:p>
        </p:txBody>
      </p:sp>
    </p:spTree>
    <p:extLst>
      <p:ext uri="{BB962C8B-B14F-4D97-AF65-F5344CB8AC3E}">
        <p14:creationId xmlns:p14="http://schemas.microsoft.com/office/powerpoint/2010/main" val="413687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7DA1E-AE60-1B7A-27E4-DC4A9C59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9B627E0-D2B1-2570-789E-88BE65894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5275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70BCD50-67B0-1899-984F-3015A45DB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C80BE83-FE82-1E3B-846B-516EEDFC3FD2}"/>
              </a:ext>
            </a:extLst>
          </p:cNvPr>
          <p:cNvSpPr/>
          <p:nvPr/>
        </p:nvSpPr>
        <p:spPr>
          <a:xfrm>
            <a:off x="1237702" y="617201"/>
            <a:ext cx="8211097" cy="2180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2000">
                <a:latin typeface="+mn-ea"/>
              </a:rPr>
              <a:t>• </a:t>
            </a:r>
            <a:r>
              <a:rPr lang="ko-KR" altLang="en-US" sz="2000">
                <a:latin typeface="+mn-ea"/>
              </a:rPr>
              <a:t>한번에 여러 단어 예측</a:t>
            </a:r>
            <a:r>
              <a:rPr lang="en-US" altLang="ko-KR" sz="2000">
                <a:latin typeface="+mn-ea"/>
              </a:rPr>
              <a:t>(</a:t>
            </a:r>
            <a:r>
              <a:rPr lang="ko-KR" altLang="en-US" sz="2000">
                <a:latin typeface="+mn-ea"/>
              </a:rPr>
              <a:t>학습시간 단축</a:t>
            </a:r>
            <a:r>
              <a:rPr lang="en-US" altLang="ko-KR" sz="2000">
                <a:latin typeface="+mn-ea"/>
              </a:rPr>
              <a:t>)</a:t>
            </a:r>
          </a:p>
          <a:p>
            <a:pPr algn="just"/>
            <a:r>
              <a:rPr lang="en-US" altLang="ko-KR" sz="2000">
                <a:latin typeface="+mn-ea"/>
              </a:rPr>
              <a:t>• </a:t>
            </a:r>
            <a:r>
              <a:rPr lang="ko-KR" altLang="en-US" sz="2000">
                <a:latin typeface="+mn-ea"/>
              </a:rPr>
              <a:t>더 넓은 문맥 구조의 고려</a:t>
            </a:r>
            <a:endParaRPr lang="en-US" altLang="ko-KR" sz="2000">
              <a:latin typeface="+mn-ea"/>
              <a:sym typeface="Wingdings" panose="05000000000000000000" pitchFamily="2" charset="2"/>
            </a:endParaRPr>
          </a:p>
          <a:p>
            <a:pPr algn="just"/>
            <a:r>
              <a:rPr lang="en-US" altLang="ko-KR" sz="2000">
                <a:latin typeface="+mn-ea"/>
              </a:rPr>
              <a:t>• </a:t>
            </a:r>
            <a:r>
              <a:rPr lang="ko-KR" altLang="en-US" sz="2000">
                <a:latin typeface="+mn-ea"/>
              </a:rPr>
              <a:t>수렴 빨라짐</a:t>
            </a:r>
            <a:r>
              <a:rPr lang="en-US" altLang="ko-KR" sz="2000">
                <a:latin typeface="+mn-ea"/>
              </a:rPr>
              <a:t>(</a:t>
            </a:r>
            <a:r>
              <a:rPr lang="ko-KR" altLang="en-US" sz="2000">
                <a:latin typeface="+mn-ea"/>
              </a:rPr>
              <a:t>성능 향상</a:t>
            </a:r>
            <a:r>
              <a:rPr lang="en-US" altLang="ko-KR" sz="2000">
                <a:latin typeface="+mn-ea"/>
              </a:rPr>
              <a:t>)</a:t>
            </a:r>
          </a:p>
          <a:p>
            <a:pPr algn="just"/>
            <a:r>
              <a:rPr lang="en-US" altLang="ko-KR" sz="2000">
                <a:latin typeface="+mn-ea"/>
              </a:rPr>
              <a:t>• </a:t>
            </a:r>
            <a:r>
              <a:rPr lang="ko-KR" altLang="en-US" sz="2000">
                <a:latin typeface="+mn-ea"/>
              </a:rPr>
              <a:t>학습에서만 사용</a:t>
            </a:r>
            <a:r>
              <a:rPr lang="en-US" altLang="ko-KR" sz="2000">
                <a:latin typeface="+mn-ea"/>
              </a:rPr>
              <a:t>; </a:t>
            </a:r>
            <a:r>
              <a:rPr lang="ko-KR" altLang="en-US" sz="2000">
                <a:latin typeface="+mn-ea"/>
              </a:rPr>
              <a:t>추론에서는 사용하지 않음</a:t>
            </a:r>
            <a:r>
              <a:rPr lang="en-US" altLang="ko-KR" sz="2000">
                <a:latin typeface="+mn-ea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1C6E652-891B-1B7A-4422-177038C69F80}"/>
              </a:ext>
            </a:extLst>
          </p:cNvPr>
          <p:cNvSpPr/>
          <p:nvPr/>
        </p:nvSpPr>
        <p:spPr>
          <a:xfrm>
            <a:off x="1034017" y="212854"/>
            <a:ext cx="6745640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Multi-Token Prediction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EAF579-515C-FFF9-36A7-F2E91F445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673" y="2441607"/>
            <a:ext cx="9266654" cy="42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1E959-AA4D-378E-FB79-52B1E1B4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F968B3B-159E-93F9-1052-D35EB5FA7F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8B281D3-5D1A-D8B0-8044-D9D60E3F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03E0EB8-ACBD-859B-11FF-795A856796A6}"/>
              </a:ext>
            </a:extLst>
          </p:cNvPr>
          <p:cNvSpPr/>
          <p:nvPr/>
        </p:nvSpPr>
        <p:spPr>
          <a:xfrm>
            <a:off x="4571144" y="2506897"/>
            <a:ext cx="3049712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altLang="ko-KR" sz="4800" b="1">
                <a:latin typeface="+mj-lt"/>
                <a:ea typeface="Noto Sans KR Black" panose="020B0200000000000000" pitchFamily="50" charset="-127"/>
              </a:rPr>
              <a:t>DualPipe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2998D8-48BA-C82A-4498-15345369E3E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DualPipe</a:t>
            </a:r>
          </a:p>
        </p:txBody>
      </p:sp>
    </p:spTree>
    <p:extLst>
      <p:ext uri="{BB962C8B-B14F-4D97-AF65-F5344CB8AC3E}">
        <p14:creationId xmlns:p14="http://schemas.microsoft.com/office/powerpoint/2010/main" val="407638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C0DA-63E9-8A6F-240F-F962F797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58F129C2-2CB3-D027-E0A0-0F8D607251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09F5F08-69A7-4915-ED87-B218BBD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26B0162-947D-E1BF-2AB7-359E76590F46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DualPipe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B073882-0242-1FB4-B280-6F58E088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204" y="3416728"/>
            <a:ext cx="9943880" cy="137435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17D92ED-7C19-5ADE-5A8A-B70887946A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8114"/>
          <a:stretch>
            <a:fillRect/>
          </a:stretch>
        </p:blipFill>
        <p:spPr>
          <a:xfrm>
            <a:off x="4669649" y="1441504"/>
            <a:ext cx="7342023" cy="15735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DBCB046-0186-555E-D1CA-B707B0A81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05" y="1492261"/>
            <a:ext cx="4200344" cy="146493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C12C6773-EBAC-9620-69F6-09535BABE42A}"/>
              </a:ext>
            </a:extLst>
          </p:cNvPr>
          <p:cNvSpPr/>
          <p:nvPr/>
        </p:nvSpPr>
        <p:spPr>
          <a:xfrm>
            <a:off x="1143710" y="271700"/>
            <a:ext cx="10809055" cy="2180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>
                <a:latin typeface="+mn-ea"/>
              </a:rPr>
              <a:t>•</a:t>
            </a:r>
            <a:r>
              <a:rPr lang="ko-KR" altLang="en-US">
                <a:latin typeface="+mn-ea"/>
              </a:rPr>
              <a:t>모델의 </a:t>
            </a:r>
            <a:r>
              <a:rPr lang="en-US" altLang="ko-KR">
                <a:latin typeface="+mn-ea"/>
              </a:rPr>
              <a:t>Layer</a:t>
            </a:r>
            <a:r>
              <a:rPr lang="ko-KR" altLang="en-US">
                <a:latin typeface="+mn-ea"/>
              </a:rPr>
              <a:t>를 여러 대의 </a:t>
            </a:r>
            <a:r>
              <a:rPr lang="en-US" altLang="ko-KR">
                <a:latin typeface="+mn-ea"/>
              </a:rPr>
              <a:t>GPU</a:t>
            </a:r>
            <a:r>
              <a:rPr lang="ko-KR" altLang="en-US">
                <a:latin typeface="+mn-ea"/>
              </a:rPr>
              <a:t>에 나누어 할당하는 효율적 학습</a:t>
            </a:r>
            <a:r>
              <a:rPr lang="en-US" altLang="ko-KR">
                <a:latin typeface="+mn-ea"/>
              </a:rPr>
              <a:t>(Zero-Bubble)</a:t>
            </a:r>
            <a:r>
              <a:rPr lang="ko-KR" altLang="en-US">
                <a:latin typeface="+mn-ea"/>
              </a:rPr>
              <a:t>을 위한 연구 분야가 존재</a:t>
            </a:r>
            <a:endParaRPr lang="en-US" altLang="ko-KR">
              <a:latin typeface="+mn-ea"/>
            </a:endParaRPr>
          </a:p>
          <a:p>
            <a:pPr algn="just"/>
            <a:r>
              <a:rPr lang="en-US" altLang="ko-KR">
                <a:latin typeface="+mn-ea"/>
                <a:sym typeface="Wingdings" panose="05000000000000000000" pitchFamily="2" charset="2"/>
              </a:rPr>
              <a:t>  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유휴 시간을 줄이는 것이 핵심</a:t>
            </a:r>
            <a:endParaRPr lang="en-US" altLang="ko-KR">
              <a:latin typeface="+mn-ea"/>
              <a:sym typeface="Wingdings" panose="05000000000000000000" pitchFamily="2" charset="2"/>
            </a:endParaRPr>
          </a:p>
          <a:p>
            <a:pPr algn="just"/>
            <a:endParaRPr lang="en-US" altLang="ko-KR" sz="2000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A49FF5D-A0FB-92CA-464F-ADD4E0725FA3}"/>
              </a:ext>
            </a:extLst>
          </p:cNvPr>
          <p:cNvSpPr/>
          <p:nvPr/>
        </p:nvSpPr>
        <p:spPr>
          <a:xfrm>
            <a:off x="1254203" y="2970117"/>
            <a:ext cx="1461287" cy="343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>
                <a:ea typeface="Noto Sans KR Black" panose="020B0200000000000000" pitchFamily="50" charset="-127"/>
              </a:rPr>
              <a:t>Primitive</a:t>
            </a:r>
            <a:endParaRPr lang="ko-KR" altLang="en-US" b="1">
              <a:ea typeface="Noto Sans KR Black" panose="020B0200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9A0C567-9977-F90B-AFB2-3BC4340192BA}"/>
              </a:ext>
            </a:extLst>
          </p:cNvPr>
          <p:cNvSpPr/>
          <p:nvPr/>
        </p:nvSpPr>
        <p:spPr>
          <a:xfrm>
            <a:off x="5101016" y="2970117"/>
            <a:ext cx="1125128" cy="343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>
                <a:ea typeface="Noto Sans KR Black" panose="020B0200000000000000" pitchFamily="50" charset="-127"/>
              </a:rPr>
              <a:t>1F1B</a:t>
            </a:r>
            <a:endParaRPr lang="ko-KR" altLang="en-US" b="1">
              <a:ea typeface="Noto Sans KR Black" panose="020B0200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7BB8DDA-DBFF-7972-5F8C-A4EA32811043}"/>
              </a:ext>
            </a:extLst>
          </p:cNvPr>
          <p:cNvSpPr/>
          <p:nvPr/>
        </p:nvSpPr>
        <p:spPr>
          <a:xfrm>
            <a:off x="1254204" y="5078682"/>
            <a:ext cx="1125128" cy="343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>
                <a:ea typeface="Noto Sans KR Black" panose="020B0200000000000000" pitchFamily="50" charset="-127"/>
              </a:rPr>
              <a:t>ZB-H1</a:t>
            </a:r>
            <a:endParaRPr lang="ko-KR" altLang="en-US" b="1">
              <a:ea typeface="Noto Sans KR Black" panose="020B0200000000000000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63AB158-6801-D649-C1DF-FEAA5E6E8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733" y="4507285"/>
            <a:ext cx="6349610" cy="50982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AD76EE6-E336-98CB-06E2-6654F43042B4}"/>
              </a:ext>
            </a:extLst>
          </p:cNvPr>
          <p:cNvSpPr/>
          <p:nvPr/>
        </p:nvSpPr>
        <p:spPr>
          <a:xfrm>
            <a:off x="1869474" y="5340784"/>
            <a:ext cx="10142198" cy="1235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>
                <a:latin typeface="+mn-ea"/>
              </a:rPr>
              <a:t>• Forward </a:t>
            </a:r>
            <a:r>
              <a:rPr lang="ko-KR" altLang="en-US">
                <a:latin typeface="+mn-ea"/>
              </a:rPr>
              <a:t>연산 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 Activation 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생성</a:t>
            </a:r>
            <a:endParaRPr lang="en-US" altLang="ko-KR">
              <a:latin typeface="+mn-ea"/>
            </a:endParaRPr>
          </a:p>
          <a:p>
            <a:pPr algn="just"/>
            <a:r>
              <a:rPr lang="en-US" altLang="ko-KR">
                <a:latin typeface="+mn-ea"/>
              </a:rPr>
              <a:t> •Backward </a:t>
            </a:r>
            <a:r>
              <a:rPr lang="ko-KR" altLang="en-US">
                <a:latin typeface="+mn-ea"/>
              </a:rPr>
              <a:t>연산의 분할 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 Activation Gradient , Parameter Gradient(Weight gradient)</a:t>
            </a:r>
          </a:p>
          <a:p>
            <a:pPr algn="just"/>
            <a:endParaRPr lang="en-US" altLang="ko-KR" sz="20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575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62BB-0097-6AA9-DA35-3940CE5DE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0F76DCE-243B-CB85-ACB0-4A169D3F54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622032A-8B9E-CB0F-9042-CCCC3A05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1E0EA6-5162-06B2-29D8-381B4BF80805}"/>
              </a:ext>
            </a:extLst>
          </p:cNvPr>
          <p:cNvSpPr/>
          <p:nvPr/>
        </p:nvSpPr>
        <p:spPr>
          <a:xfrm>
            <a:off x="3457575" y="3159963"/>
            <a:ext cx="527685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j-lt"/>
                <a:ea typeface="Noto Sans KR Black" panose="020B0200000000000000" pitchFamily="50" charset="-127"/>
              </a:rPr>
              <a:t> Introduction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CDF898-7021-B3DE-B2FE-D42463F18F2C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>
                <a:solidFill>
                  <a:srgbClr val="8E8E8E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>
                <a:latin typeface="Noto Sans KR Black" panose="020B0200000000000000" pitchFamily="50" charset="-127"/>
                <a:ea typeface="Noto Sans KR Black" panose="020B0200000000000000" pitchFamily="50" charset="-127"/>
              </a:rPr>
              <a:t>Introduction</a:t>
            </a:r>
            <a:endParaRPr lang="ko-KR" altLang="en-US" sz="2400"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0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108A-9BC6-A358-ABB0-753B1FF9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A641805-88A6-7CC1-AF95-5224CB93B2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4C6C33-1FDF-43F6-F19E-27023E25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A410221-F6F3-DD58-D434-6F01C845B298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ea typeface="Noto Sans KR Black" panose="020B0200000000000000" pitchFamily="50" charset="-127"/>
              </a:rPr>
              <a:t>DualPipe</a:t>
            </a:r>
            <a:endParaRPr lang="ko-KR" altLang="en-US" sz="2400" b="1">
              <a:ea typeface="Noto Sans KR Black" panose="020B0200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773A61-2FAB-F7A7-560E-24B09868E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5" y="1131569"/>
            <a:ext cx="10459910" cy="186716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3890399-C1C6-8C32-E399-2CB7A90CE217}"/>
              </a:ext>
            </a:extLst>
          </p:cNvPr>
          <p:cNvSpPr/>
          <p:nvPr/>
        </p:nvSpPr>
        <p:spPr>
          <a:xfrm>
            <a:off x="995916" y="3085126"/>
            <a:ext cx="1234665" cy="343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>
                <a:ea typeface="Noto Sans KR Black" panose="020B0200000000000000" pitchFamily="50" charset="-127"/>
              </a:rPr>
              <a:t>DualPipe</a:t>
            </a:r>
            <a:endParaRPr lang="ko-KR" altLang="en-US" b="1">
              <a:ea typeface="Noto Sans KR Black" panose="020B0200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EEA2B76-4532-8B72-479D-BCA7A38CB322}"/>
              </a:ext>
            </a:extLst>
          </p:cNvPr>
          <p:cNvSpPr/>
          <p:nvPr/>
        </p:nvSpPr>
        <p:spPr>
          <a:xfrm>
            <a:off x="1232165" y="3515396"/>
            <a:ext cx="10142198" cy="1235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>
                <a:latin typeface="+mn-ea"/>
              </a:rPr>
              <a:t>• </a:t>
            </a:r>
            <a:r>
              <a:rPr lang="ko-KR" altLang="en-US">
                <a:latin typeface="+mn-ea"/>
              </a:rPr>
              <a:t>한 사이클에 명령어 처리량을 </a:t>
            </a:r>
            <a:r>
              <a:rPr lang="en-US" altLang="ko-KR">
                <a:latin typeface="+mn-ea"/>
              </a:rPr>
              <a:t>2</a:t>
            </a:r>
            <a:r>
              <a:rPr lang="ko-KR" altLang="en-US">
                <a:latin typeface="+mn-ea"/>
              </a:rPr>
              <a:t>배 증가 시킴</a:t>
            </a:r>
            <a:r>
              <a:rPr lang="en-US" altLang="ko-KR">
                <a:latin typeface="+mn-ea"/>
              </a:rPr>
              <a:t>.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순향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 / </a:t>
            </a:r>
            <a:r>
              <a:rPr lang="ko-KR" altLang="en-US">
                <a:latin typeface="+mn-ea"/>
                <a:sym typeface="Wingdings" panose="05000000000000000000" pitchFamily="2" charset="2"/>
              </a:rPr>
              <a:t>역향을 동시에 진행</a:t>
            </a:r>
            <a:endParaRPr lang="en-US" altLang="ko-KR">
              <a:latin typeface="+mn-ea"/>
            </a:endParaRPr>
          </a:p>
          <a:p>
            <a:pPr algn="just"/>
            <a:r>
              <a:rPr lang="en-US" altLang="ko-KR">
                <a:latin typeface="+mn-ea"/>
              </a:rPr>
              <a:t> </a:t>
            </a:r>
            <a:endParaRPr lang="en-US" altLang="ko-KR">
              <a:latin typeface="+mn-ea"/>
              <a:sym typeface="Wingdings" panose="05000000000000000000" pitchFamily="2" charset="2"/>
            </a:endParaRPr>
          </a:p>
          <a:p>
            <a:pPr algn="just"/>
            <a:endParaRPr lang="en-US" altLang="ko-KR" sz="2000">
              <a:latin typeface="+mn-ea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6DD9286-8034-221C-C67A-92A6F21B8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17" y="4210547"/>
            <a:ext cx="10164716" cy="1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93004-4820-21AF-9F42-09B316CAD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07D20D88-E44C-1D0F-139E-54E6E4315D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BF10C3-46F0-F7B4-FA6D-DF724BA8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97C2905-0101-FF95-CF75-EC70DD2009BC}"/>
              </a:ext>
            </a:extLst>
          </p:cNvPr>
          <p:cNvSpPr/>
          <p:nvPr/>
        </p:nvSpPr>
        <p:spPr>
          <a:xfrm>
            <a:off x="4571143" y="2506897"/>
            <a:ext cx="3270529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altLang="ko-KR" sz="4800" b="1">
                <a:latin typeface="+mj-lt"/>
                <a:ea typeface="Noto Sans KR Black" panose="020B0200000000000000" pitchFamily="50" charset="-127"/>
              </a:rPr>
              <a:t>FP8 Train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04A3F3D-8CC5-4A3B-6421-92842B9E42B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FP8 Train</a:t>
            </a:r>
          </a:p>
        </p:txBody>
      </p:sp>
    </p:spTree>
    <p:extLst>
      <p:ext uri="{BB962C8B-B14F-4D97-AF65-F5344CB8AC3E}">
        <p14:creationId xmlns:p14="http://schemas.microsoft.com/office/powerpoint/2010/main" val="375130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53F64-287C-135C-C5EF-9E32483AD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6E01FC4-FEB8-8AB3-E63E-AE00037DBA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AAC414-A356-979E-AC82-97021941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7796ACA-4C9F-5B9B-C92F-F2F3116A687E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FP8 Train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C0F8E42-7F97-83C8-3752-35BA98684C1B}"/>
              </a:ext>
            </a:extLst>
          </p:cNvPr>
          <p:cNvSpPr/>
          <p:nvPr/>
        </p:nvSpPr>
        <p:spPr>
          <a:xfrm>
            <a:off x="799061" y="1500074"/>
            <a:ext cx="10828831" cy="4583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>
                <a:latin typeface="+mn-ea"/>
              </a:rPr>
              <a:t>• Fprop,Dgrad,Wgrad</a:t>
            </a:r>
            <a:r>
              <a:rPr lang="ko-KR" altLang="en-US" sz="2400">
                <a:latin typeface="+mn-ea"/>
              </a:rPr>
              <a:t>등 </a:t>
            </a:r>
            <a:r>
              <a:rPr lang="en-US" altLang="ko-KR" sz="2400">
                <a:latin typeface="+mn-ea"/>
              </a:rPr>
              <a:t>FP8</a:t>
            </a:r>
            <a:r>
              <a:rPr lang="ko-KR" altLang="en-US" sz="2400">
                <a:latin typeface="+mn-ea"/>
              </a:rPr>
              <a:t>로 수행</a:t>
            </a:r>
            <a:endParaRPr lang="en-US" altLang="ko-KR" sz="24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>
                <a:latin typeface="+mn-ea"/>
              </a:rPr>
              <a:t>• FP8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좁은 범위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)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로 인한 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outlier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 하나로 인한 불균형 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 128tile</a:t>
            </a:r>
            <a:r>
              <a:rPr lang="ko-KR" altLang="en-US" sz="2400">
                <a:latin typeface="+mn-ea"/>
                <a:sym typeface="Wingdings" panose="05000000000000000000" pitchFamily="2" charset="2"/>
              </a:rPr>
              <a:t>로 스케일 조정</a:t>
            </a:r>
            <a:endParaRPr lang="en-US" altLang="ko-KR" sz="2400"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400">
                <a:latin typeface="+mn-ea"/>
              </a:rPr>
              <a:t>• </a:t>
            </a:r>
            <a:r>
              <a:rPr lang="ko-KR" altLang="en-US" sz="2400">
                <a:latin typeface="+mn-ea"/>
              </a:rPr>
              <a:t>누산과 중요한 연산들은 </a:t>
            </a:r>
            <a:r>
              <a:rPr lang="en-US" altLang="ko-KR" sz="2400">
                <a:latin typeface="+mn-ea"/>
              </a:rPr>
              <a:t>FP32</a:t>
            </a:r>
            <a:r>
              <a:rPr lang="ko-KR" altLang="en-US" sz="2400">
                <a:latin typeface="+mn-ea"/>
              </a:rPr>
              <a:t>로 수행</a:t>
            </a:r>
            <a:endParaRPr lang="en-US" altLang="ko-KR" sz="24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>
                <a:latin typeface="+mn-ea"/>
              </a:rPr>
              <a:t>• Exponent </a:t>
            </a:r>
            <a:r>
              <a:rPr lang="ko-KR" altLang="en-US" sz="2400">
                <a:latin typeface="+mn-ea"/>
              </a:rPr>
              <a:t>비슷한 값끼리 모아서 처리</a:t>
            </a:r>
            <a:endParaRPr lang="en-US" altLang="ko-KR" sz="24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>
                <a:latin typeface="+mn-ea"/>
              </a:rPr>
              <a:t>• </a:t>
            </a:r>
            <a:r>
              <a:rPr lang="ko-KR" altLang="en-US" sz="2400">
                <a:latin typeface="+mn-ea"/>
              </a:rPr>
              <a:t>실시간 값 기준으로 </a:t>
            </a:r>
            <a:r>
              <a:rPr lang="en-US" altLang="ko-KR" sz="2400">
                <a:latin typeface="+mn-ea"/>
              </a:rPr>
              <a:t>scaling</a:t>
            </a:r>
          </a:p>
          <a:p>
            <a:pPr>
              <a:lnSpc>
                <a:spcPct val="150000"/>
              </a:lnSpc>
            </a:pPr>
            <a:endParaRPr lang="en-US" altLang="ko-KR" sz="2400">
              <a:latin typeface="+mn-ea"/>
              <a:sym typeface="Wingdings" panose="05000000000000000000" pitchFamily="2" charset="2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0687E3C-15D5-EE25-7B62-32393EE23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4636"/>
              </p:ext>
            </p:extLst>
          </p:nvPr>
        </p:nvGraphicFramePr>
        <p:xfrm>
          <a:off x="1034017" y="992545"/>
          <a:ext cx="105938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468">
                  <a:extLst>
                    <a:ext uri="{9D8B030D-6E8A-4147-A177-3AD203B41FA5}">
                      <a16:colId xmlns:a16="http://schemas.microsoft.com/office/drawing/2014/main" val="703154838"/>
                    </a:ext>
                  </a:extLst>
                </a:gridCol>
                <a:gridCol w="2252523">
                  <a:extLst>
                    <a:ext uri="{9D8B030D-6E8A-4147-A177-3AD203B41FA5}">
                      <a16:colId xmlns:a16="http://schemas.microsoft.com/office/drawing/2014/main" val="3282216795"/>
                    </a:ext>
                  </a:extLst>
                </a:gridCol>
                <a:gridCol w="6759885">
                  <a:extLst>
                    <a:ext uri="{9D8B030D-6E8A-4147-A177-3AD203B41FA5}">
                      <a16:colId xmlns:a16="http://schemas.microsoft.com/office/drawing/2014/main" val="1167658181"/>
                    </a:ext>
                  </a:extLst>
                </a:gridCol>
              </a:tblGrid>
              <a:tr h="1904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Sign(1bit)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Exponent(8bit)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Mantissa(23bit)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30835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63C1A17-8D9C-627A-2166-8DCEF2D19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3551"/>
              </p:ext>
            </p:extLst>
          </p:nvPr>
        </p:nvGraphicFramePr>
        <p:xfrm>
          <a:off x="1034015" y="1500074"/>
          <a:ext cx="338785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51">
                  <a:extLst>
                    <a:ext uri="{9D8B030D-6E8A-4147-A177-3AD203B41FA5}">
                      <a16:colId xmlns:a16="http://schemas.microsoft.com/office/drawing/2014/main" val="703154838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3282216795"/>
                    </a:ext>
                  </a:extLst>
                </a:gridCol>
                <a:gridCol w="1937981">
                  <a:extLst>
                    <a:ext uri="{9D8B030D-6E8A-4147-A177-3AD203B41FA5}">
                      <a16:colId xmlns:a16="http://schemas.microsoft.com/office/drawing/2014/main" val="116765818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1bit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3bit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4bit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3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8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D3D80-FF1E-6BBB-3BDC-E50B51C7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84BDD65-D0D2-4B75-4473-0BF2F577B35A}"/>
              </a:ext>
            </a:extLst>
          </p:cNvPr>
          <p:cNvSpPr/>
          <p:nvPr/>
        </p:nvSpPr>
        <p:spPr>
          <a:xfrm>
            <a:off x="-1905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8F42C64-6EE2-67CA-D72C-BFC97045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AE59D1E-D7D4-DB1B-5829-CDC99A549BEA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•</a:t>
            </a:r>
            <a:r>
              <a:rPr lang="en-US" altLang="ko-KR" sz="2200" b="1">
                <a:latin typeface="+mj-lt"/>
                <a:ea typeface="Noto Sans KR Black" panose="020B0200000000000000" pitchFamily="50" charset="-127"/>
              </a:rPr>
              <a:t>  Background knowledge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765C0A2-5CE3-CBC2-01EB-C6590C100DE2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Introduction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4EF0D2F-DDFC-DC3F-CC1A-902882C5C987}"/>
              </a:ext>
            </a:extLst>
          </p:cNvPr>
          <p:cNvSpPr/>
          <p:nvPr/>
        </p:nvSpPr>
        <p:spPr>
          <a:xfrm>
            <a:off x="1264000" y="15707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 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미국의 중국에 대한</a:t>
            </a:r>
            <a:r>
              <a:rPr lang="ko-KR" altLang="en-US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 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AI,</a:t>
            </a:r>
            <a:r>
              <a:rPr lang="ko-KR" altLang="en-US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반도체 저격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F8CFAC4-6F00-4EA1-5B58-5AF67B761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528" y="1570730"/>
            <a:ext cx="4329914" cy="135273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474F83-93EE-7D66-8C2E-094639922928}"/>
              </a:ext>
            </a:extLst>
          </p:cNvPr>
          <p:cNvSpPr/>
          <p:nvPr/>
        </p:nvSpPr>
        <p:spPr>
          <a:xfrm>
            <a:off x="1895314" y="1924389"/>
            <a:ext cx="5802065" cy="906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>
                <a:latin typeface="+mn-ea"/>
              </a:rPr>
              <a:t>• A100, H100 </a:t>
            </a:r>
            <a:r>
              <a:rPr lang="ko-KR" altLang="en-US" sz="2000">
                <a:latin typeface="+mn-ea"/>
              </a:rPr>
              <a:t>등</a:t>
            </a:r>
            <a:r>
              <a:rPr lang="ko-KR" altLang="en-US" sz="2000" b="1">
                <a:latin typeface="+mn-ea"/>
              </a:rPr>
              <a:t> 고성능 </a:t>
            </a:r>
            <a:r>
              <a:rPr lang="en-US" altLang="ko-KR" sz="2000" b="1">
                <a:latin typeface="+mn-ea"/>
              </a:rPr>
              <a:t>AI </a:t>
            </a:r>
            <a:r>
              <a:rPr lang="ko-KR" altLang="en-US" sz="2000" b="1">
                <a:latin typeface="+mn-ea"/>
              </a:rPr>
              <a:t>훈련용 칩 수출 금지</a:t>
            </a:r>
            <a:endParaRPr lang="en-US" altLang="ko-KR" sz="2000" b="1">
              <a:latin typeface="+mn-ea"/>
            </a:endParaRPr>
          </a:p>
          <a:p>
            <a:r>
              <a:rPr lang="en-US" altLang="ko-KR" sz="2000">
                <a:latin typeface="+mn-ea"/>
              </a:rPr>
              <a:t>                                    </a:t>
            </a:r>
            <a:r>
              <a:rPr lang="en-US" altLang="ko-KR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-2022</a:t>
            </a:r>
            <a:r>
              <a:rPr lang="ko-KR" altLang="en-US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년 </a:t>
            </a:r>
            <a:r>
              <a:rPr lang="en-US" altLang="ko-KR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10</a:t>
            </a:r>
            <a:r>
              <a:rPr lang="ko-KR" altLang="en-US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월 </a:t>
            </a:r>
            <a:r>
              <a:rPr lang="en-US" altLang="ko-KR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7</a:t>
            </a:r>
            <a:r>
              <a:rPr lang="ko-KR" altLang="en-US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일</a:t>
            </a:r>
            <a:endParaRPr lang="en-US" altLang="ko-KR" sz="200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048680-E973-11D7-C0DD-7FB38382F6F5}"/>
              </a:ext>
            </a:extLst>
          </p:cNvPr>
          <p:cNvSpPr/>
          <p:nvPr/>
        </p:nvSpPr>
        <p:spPr>
          <a:xfrm>
            <a:off x="1264000" y="2942330"/>
            <a:ext cx="92516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상대적으로 적은 칩으로 모델 학습 진행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963679F-293E-9A9C-2F99-0EA52DE914D2}"/>
              </a:ext>
            </a:extLst>
          </p:cNvPr>
          <p:cNvSpPr/>
          <p:nvPr/>
        </p:nvSpPr>
        <p:spPr>
          <a:xfrm>
            <a:off x="1892650" y="3399530"/>
            <a:ext cx="6241700" cy="906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>
                <a:latin typeface="+mn-ea"/>
              </a:rPr>
              <a:t>• H100</a:t>
            </a:r>
            <a:r>
              <a:rPr lang="ko-KR" altLang="en-US" sz="2000">
                <a:latin typeface="+mn-ea"/>
              </a:rPr>
              <a:t>보다 저가형 모델인 </a:t>
            </a:r>
            <a:r>
              <a:rPr lang="en-US" altLang="ko-KR" sz="2000">
                <a:latin typeface="+mn-ea"/>
              </a:rPr>
              <a:t>H800 </a:t>
            </a:r>
            <a:r>
              <a:rPr lang="ko-KR" altLang="en-US" sz="2000">
                <a:latin typeface="+mn-ea"/>
              </a:rPr>
              <a:t>사용</a:t>
            </a:r>
            <a:endParaRPr lang="en-US" altLang="ko-KR" sz="2000">
              <a:latin typeface="+mn-ea"/>
            </a:endParaRPr>
          </a:p>
          <a:p>
            <a:r>
              <a:rPr lang="en-US" altLang="ko-KR" sz="2000">
                <a:latin typeface="+mn-ea"/>
              </a:rPr>
              <a:t>•  </a:t>
            </a:r>
            <a:r>
              <a:rPr lang="ko-KR" altLang="en-US" sz="2000" b="1">
                <a:latin typeface="+mn-ea"/>
              </a:rPr>
              <a:t>고효율 </a:t>
            </a:r>
            <a:r>
              <a:rPr lang="en-US" altLang="ko-KR" sz="2000" b="1">
                <a:latin typeface="+mn-ea"/>
              </a:rPr>
              <a:t>Architecture</a:t>
            </a:r>
            <a:r>
              <a:rPr lang="ko-KR" altLang="en-US" sz="2000" b="1">
                <a:latin typeface="+mn-ea"/>
              </a:rPr>
              <a:t>와 </a:t>
            </a:r>
            <a:r>
              <a:rPr lang="en-US" altLang="ko-KR" sz="2000" b="1">
                <a:latin typeface="+mn-ea"/>
              </a:rPr>
              <a:t>Algorithms </a:t>
            </a:r>
            <a:r>
              <a:rPr lang="ko-KR" altLang="en-US" sz="2000" b="1">
                <a:latin typeface="+mn-ea"/>
              </a:rPr>
              <a:t>의 필요</a:t>
            </a:r>
            <a:endParaRPr lang="en-US" altLang="ko-KR" sz="20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130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1973F-49C8-450E-2079-87E907856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6A95A6C-E5DD-3203-0750-DDE1950326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398B48-4334-199B-A097-0249DDEF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FF5DDA5F-033A-8DE1-9587-24AD66578535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•</a:t>
            </a:r>
            <a:r>
              <a:rPr lang="en-US" altLang="ko-KR" sz="2200" b="1" dirty="0">
                <a:latin typeface="+mj-lt"/>
                <a:ea typeface="Noto Sans KR Black" panose="020B0200000000000000" pitchFamily="50" charset="-127"/>
              </a:rPr>
              <a:t>  DeepSeek-</a:t>
            </a:r>
            <a:r>
              <a:rPr lang="en-US" altLang="ko-KR" sz="2200" b="1" dirty="0" err="1">
                <a:latin typeface="+mj-lt"/>
                <a:ea typeface="Noto Sans KR Black" panose="020B0200000000000000" pitchFamily="50" charset="-127"/>
              </a:rPr>
              <a:t>R1</a:t>
            </a:r>
            <a:endParaRPr lang="en-US" altLang="ko-KR" sz="22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5D9C371-5D3D-5EFE-3DF1-CF790F9DF22D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Introduction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325B8C-A992-E7FA-CD67-9C782597F27F}"/>
              </a:ext>
            </a:extLst>
          </p:cNvPr>
          <p:cNvSpPr/>
          <p:nvPr/>
        </p:nvSpPr>
        <p:spPr>
          <a:xfrm>
            <a:off x="1034017" y="1376101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 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경쟁사인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OpenAI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의 최고사양 </a:t>
            </a:r>
            <a:r>
              <a:rPr lang="ko-KR" altLang="en-US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추론</a:t>
            </a:r>
            <a:r>
              <a:rPr lang="en-US" altLang="ko-KR" b="1">
                <a:solidFill>
                  <a:schemeClr val="bg1">
                    <a:lumMod val="65000"/>
                  </a:schemeClr>
                </a:solidFill>
                <a:latin typeface="+mn-ea"/>
              </a:rPr>
              <a:t>Reasoning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ko-KR" altLang="en-US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모델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o1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을</a:t>
            </a:r>
            <a:r>
              <a:rPr lang="ko-KR" altLang="en-US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 따라잡았다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는 모델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 Deep-Seek-V3-Base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라는 자사의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LLM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모델로부터 추가학습을 진행하여 만들어짐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07C6E1-9832-5155-4472-B4EB2577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98" y="2604103"/>
            <a:ext cx="7264153" cy="3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89220-5E20-7366-2AE2-60055A74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271836F-5169-18D8-6DA4-F055EA5AA6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8C1208-C6C1-25D0-FCB1-AFCCD47E3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F254AB6-17A3-5F34-2861-DADC19662F21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ea typeface="Noto Sans KR Black" panose="020B0200000000000000" pitchFamily="50" charset="-127"/>
              </a:rPr>
              <a:t>•</a:t>
            </a:r>
            <a:r>
              <a:rPr lang="en-US" altLang="ko-KR" sz="2200" b="1">
                <a:ea typeface="Noto Sans KR Black" panose="020B0200000000000000" pitchFamily="50" charset="-127"/>
              </a:rPr>
              <a:t>  DeepSeek-V3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DA50E42-93C6-83C7-FA3F-0562D79A2C94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ea typeface="Noto Sans KR Black" panose="020B0200000000000000" pitchFamily="50" charset="-127"/>
              </a:rPr>
              <a:t>Introduction</a:t>
            </a:r>
            <a:endParaRPr lang="ko-KR" altLang="en-US" sz="2400" b="1">
              <a:ea typeface="Noto Sans KR Black" panose="020B0200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E8367DC-F2E5-9AFE-86F5-0E704AA66FD5}"/>
              </a:ext>
            </a:extLst>
          </p:cNvPr>
          <p:cNvSpPr/>
          <p:nvPr/>
        </p:nvSpPr>
        <p:spPr>
          <a:xfrm>
            <a:off x="1264000" y="1646930"/>
            <a:ext cx="9689750" cy="2505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 DeepSeek-V3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의 경량화 모델인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DeepSeek-V3-Base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가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R1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의 기반이 됨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 적은 컴퓨팅 자원으로 성공적으로 훈련 성공한 모델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         </a:t>
            </a:r>
            <a:r>
              <a:rPr lang="en-US" altLang="ko-KR">
                <a:latin typeface="+mn-ea"/>
              </a:rPr>
              <a:t>•</a:t>
            </a:r>
            <a:r>
              <a:rPr lang="ko-KR" altLang="en-US">
                <a:latin typeface="+mn-ea"/>
              </a:rPr>
              <a:t> </a:t>
            </a:r>
            <a:r>
              <a:rPr lang="en-US" altLang="ko-KR">
                <a:latin typeface="+mn-ea"/>
              </a:rPr>
              <a:t>Final Checkpoint </a:t>
            </a:r>
            <a:r>
              <a:rPr lang="ko-KR" altLang="en-US">
                <a:latin typeface="+mn-ea"/>
              </a:rPr>
              <a:t>학습 기준</a:t>
            </a:r>
            <a:r>
              <a:rPr lang="en-US" altLang="ko-KR">
                <a:latin typeface="+mn-ea"/>
              </a:rPr>
              <a:t>, H800 x 2048</a:t>
            </a:r>
            <a:r>
              <a:rPr lang="ko-KR" altLang="en-US">
                <a:latin typeface="+mn-ea"/>
              </a:rPr>
              <a:t>대 사용하여 </a:t>
            </a:r>
            <a:r>
              <a:rPr lang="en-US" altLang="ko-KR">
                <a:latin typeface="+mn-ea"/>
              </a:rPr>
              <a:t>56</a:t>
            </a:r>
            <a:r>
              <a:rPr lang="ko-KR" altLang="en-US">
                <a:latin typeface="+mn-ea"/>
              </a:rPr>
              <a:t>여 일만에 학습 완료</a:t>
            </a:r>
            <a:endParaRPr lang="en-US" altLang="ko-KR">
              <a:latin typeface="+mn-ea"/>
            </a:endParaRPr>
          </a:p>
          <a:p>
            <a:r>
              <a:rPr lang="en-US" altLang="ko-KR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               670.6B (37B-Active) </a:t>
            </a:r>
            <a:r>
              <a:rPr lang="ko-KR" altLang="en-US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파라미터 학습 모델</a:t>
            </a:r>
            <a:endParaRPr lang="en-US" altLang="ko-KR">
              <a:solidFill>
                <a:schemeClr val="bg2">
                  <a:lumMod val="10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 여러 최적화 기술 사용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999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9CC40-687D-3EAF-9373-263E0725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911FAEB-9A7A-2228-D4E3-F746B596A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3DBAF9-3C1F-44F5-ADFF-015A97224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D5A45023-04E0-AD46-D401-1D329ABFD4D6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•</a:t>
            </a:r>
            <a:r>
              <a:rPr lang="en-US" altLang="ko-KR" sz="2200" b="1">
                <a:latin typeface="+mj-lt"/>
                <a:ea typeface="Noto Sans KR Black" panose="020B0200000000000000" pitchFamily="50" charset="-127"/>
              </a:rPr>
              <a:t>  DeepSeek-V3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CFF27EA-BC0D-8AC5-28C3-DF4A96A214EB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Overview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03FD96D-B20B-5780-C489-37087BE9F55C}"/>
              </a:ext>
            </a:extLst>
          </p:cNvPr>
          <p:cNvSpPr/>
          <p:nvPr/>
        </p:nvSpPr>
        <p:spPr>
          <a:xfrm>
            <a:off x="1264000" y="1304030"/>
            <a:ext cx="9689750" cy="1515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altLang="ko-KR" sz="2400">
                <a:latin typeface="+mn-ea"/>
              </a:rPr>
              <a:t> V2</a:t>
            </a:r>
            <a:r>
              <a:rPr lang="ko-KR" altLang="en-US" sz="2400">
                <a:latin typeface="+mn-ea"/>
              </a:rPr>
              <a:t>의 효율적 구조 차용</a:t>
            </a:r>
            <a:r>
              <a:rPr lang="en-US" altLang="ko-KR" sz="2400">
                <a:latin typeface="+mn-ea"/>
              </a:rPr>
              <a:t> </a:t>
            </a:r>
          </a:p>
          <a:p>
            <a:pPr lvl="1"/>
            <a:r>
              <a:rPr lang="en-US" altLang="ko-KR" sz="2400" b="1">
                <a:latin typeface="+mn-ea"/>
              </a:rPr>
              <a:t>• Multi Head Latent Attention</a:t>
            </a:r>
          </a:p>
          <a:p>
            <a:pPr lvl="1"/>
            <a:r>
              <a:rPr lang="en-US" altLang="ko-KR" sz="2400" b="1">
                <a:latin typeface="+mn-ea"/>
              </a:rPr>
              <a:t>• DeepSeekMoE with Auxiliary-Loss-Free Load Balancing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74A6ED5-ADA6-C85F-9234-E707056A701F}"/>
              </a:ext>
            </a:extLst>
          </p:cNvPr>
          <p:cNvSpPr/>
          <p:nvPr/>
        </p:nvSpPr>
        <p:spPr>
          <a:xfrm>
            <a:off x="1264000" y="2552700"/>
            <a:ext cx="9689750" cy="16954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ko-KR" altLang="en-US" sz="2400">
                <a:latin typeface="+mn-ea"/>
              </a:rPr>
              <a:t> 다단계 학습 </a:t>
            </a:r>
            <a:r>
              <a:rPr lang="en-US" altLang="ko-KR" sz="2400">
                <a:latin typeface="+mn-ea"/>
              </a:rPr>
              <a:t>Pipeline</a:t>
            </a:r>
            <a:r>
              <a:rPr lang="ko-KR" altLang="en-US" sz="2400">
                <a:latin typeface="+mn-ea"/>
              </a:rPr>
              <a:t>과 추가학습 </a:t>
            </a:r>
            <a:r>
              <a:rPr lang="en-US" altLang="ko-KR" sz="2400">
                <a:latin typeface="+mn-ea"/>
              </a:rPr>
              <a:t>Task </a:t>
            </a:r>
            <a:r>
              <a:rPr lang="ko-KR" altLang="en-US" sz="2400">
                <a:latin typeface="+mn-ea"/>
              </a:rPr>
              <a:t>구조</a:t>
            </a:r>
            <a:endParaRPr lang="en-US" altLang="ko-KR" sz="2400">
              <a:latin typeface="+mn-ea"/>
            </a:endParaRPr>
          </a:p>
          <a:p>
            <a:r>
              <a:rPr lang="en-US" altLang="ko-KR" sz="2400">
                <a:latin typeface="+mn-ea"/>
              </a:rPr>
              <a:t>      </a:t>
            </a:r>
            <a:r>
              <a:rPr lang="en-US" altLang="ko-KR" sz="2400">
                <a:solidFill>
                  <a:srgbClr val="8E8E8E"/>
                </a:solidFill>
                <a:latin typeface="+mn-ea"/>
              </a:rPr>
              <a:t> • Pre-train =&gt; Length-Extension =&gt; Post-Train</a:t>
            </a:r>
          </a:p>
          <a:p>
            <a:pPr lvl="1"/>
            <a:r>
              <a:rPr lang="en-US" altLang="ko-KR" sz="2400" b="1">
                <a:latin typeface="+mn-ea"/>
              </a:rPr>
              <a:t>• Multi-Token Prediction</a:t>
            </a:r>
          </a:p>
          <a:p>
            <a:pPr lvl="1"/>
            <a:endParaRPr lang="en-US" altLang="ko-KR" sz="2400"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924C92F-D765-9FAD-D288-2564B46B2015}"/>
              </a:ext>
            </a:extLst>
          </p:cNvPr>
          <p:cNvSpPr/>
          <p:nvPr/>
        </p:nvSpPr>
        <p:spPr>
          <a:xfrm>
            <a:off x="1264000" y="3505200"/>
            <a:ext cx="9689750" cy="2190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ko-KR" altLang="en-US" sz="2400">
                <a:latin typeface="+mn-ea"/>
              </a:rPr>
              <a:t> 컴퓨팅 자원 활용 최적화</a:t>
            </a:r>
            <a:endParaRPr lang="en-US" altLang="ko-KR" sz="2400">
              <a:latin typeface="+mn-ea"/>
            </a:endParaRPr>
          </a:p>
          <a:p>
            <a:pPr lvl="1"/>
            <a:r>
              <a:rPr lang="en-US" altLang="ko-KR" sz="2400" b="1">
                <a:latin typeface="+mn-ea"/>
              </a:rPr>
              <a:t>• DualPipe</a:t>
            </a:r>
          </a:p>
          <a:p>
            <a:pPr lvl="1"/>
            <a:r>
              <a:rPr lang="en-US" altLang="ko-KR" sz="2400">
                <a:latin typeface="+mn-ea"/>
              </a:rPr>
              <a:t>• FP8 Train</a:t>
            </a:r>
          </a:p>
          <a:p>
            <a:pPr lvl="1"/>
            <a:endParaRPr lang="en-US" altLang="ko-KR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712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D60EC-10A7-7204-E872-F13BE7C9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D8973C1-B15C-74C8-0B79-652F6599D5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81516A-4100-CF7F-D7C9-A0D1CF0A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F1421ED6-602B-BBE0-D4A6-E38E02979A93}"/>
              </a:ext>
            </a:extLst>
          </p:cNvPr>
          <p:cNvSpPr/>
          <p:nvPr/>
        </p:nvSpPr>
        <p:spPr>
          <a:xfrm>
            <a:off x="1841643" y="2547993"/>
            <a:ext cx="9172254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altLang="ko-KR" sz="4800" b="1">
                <a:latin typeface="+mj-lt"/>
                <a:ea typeface="Noto Sans KR Black" panose="020B0200000000000000" pitchFamily="50" charset="-127"/>
              </a:rPr>
              <a:t>Multi Head Latent Attention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5A3215B-FDEE-A37E-C221-92CADDBE9CA9}"/>
              </a:ext>
            </a:extLst>
          </p:cNvPr>
          <p:cNvSpPr/>
          <p:nvPr/>
        </p:nvSpPr>
        <p:spPr>
          <a:xfrm>
            <a:off x="1034017" y="401541"/>
            <a:ext cx="7964840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Multi Head Latent Attention</a:t>
            </a:r>
          </a:p>
          <a:p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946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84970-75AC-3B30-BCDA-EB947DFF8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0ACC5CA-FA82-605E-116D-D3B29C8C4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EBD1A5-D0A8-840D-4555-9DF6A541B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9B8E2CB-088C-E857-EE3B-D9C61C0DBC80}"/>
              </a:ext>
            </a:extLst>
          </p:cNvPr>
          <p:cNvSpPr/>
          <p:nvPr/>
        </p:nvSpPr>
        <p:spPr>
          <a:xfrm>
            <a:off x="1034017" y="212854"/>
            <a:ext cx="8806669" cy="1078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Multi Head Latent Attention</a:t>
            </a:r>
          </a:p>
          <a:p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1908B5-62AD-EDC9-5E58-9E9753374995}"/>
              </a:ext>
            </a:extLst>
          </p:cNvPr>
          <p:cNvSpPr/>
          <p:nvPr/>
        </p:nvSpPr>
        <p:spPr>
          <a:xfrm>
            <a:off x="995917" y="552271"/>
            <a:ext cx="9082450" cy="42812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ko-KR" altLang="en-US" sz="2400">
                <a:latin typeface="+mn-ea"/>
              </a:rPr>
              <a:t>발생배경</a:t>
            </a:r>
            <a:r>
              <a:rPr lang="en-US" altLang="ko-KR" sz="2400">
                <a:latin typeface="+mn-ea"/>
              </a:rPr>
              <a:t> </a:t>
            </a:r>
          </a:p>
          <a:p>
            <a:pPr lvl="1"/>
            <a:r>
              <a:rPr lang="en-US" altLang="ko-KR" sz="2400">
                <a:latin typeface="+mn-ea"/>
              </a:rPr>
              <a:t>• Sequence to Sequence</a:t>
            </a:r>
            <a:r>
              <a:rPr lang="en-US" altLang="ko-KR" sz="2000">
                <a:latin typeface="+mn-ea"/>
              </a:rPr>
              <a:t>(</a:t>
            </a:r>
            <a:r>
              <a:rPr lang="ko-KR" altLang="en-US" sz="2000">
                <a:latin typeface="+mn-ea"/>
              </a:rPr>
              <a:t>문장을 </a:t>
            </a:r>
            <a:r>
              <a:rPr lang="ko-KR" altLang="en-US" sz="2000" b="1">
                <a:latin typeface="+mn-ea"/>
              </a:rPr>
              <a:t>한 벡터에 압축</a:t>
            </a:r>
            <a:r>
              <a:rPr lang="ko-KR" altLang="en-US" sz="2000">
                <a:latin typeface="+mn-ea"/>
              </a:rPr>
              <a:t>해서 넣기</a:t>
            </a:r>
            <a:r>
              <a:rPr lang="en-US" altLang="ko-KR" sz="2000">
                <a:latin typeface="+mn-ea"/>
              </a:rPr>
              <a:t>)</a:t>
            </a:r>
          </a:p>
          <a:p>
            <a:pPr lvl="1"/>
            <a:r>
              <a:rPr lang="en-US" altLang="ko-KR" sz="1600">
                <a:solidFill>
                  <a:srgbClr val="8E8E8E"/>
                </a:solidFill>
                <a:latin typeface="+mn-ea"/>
              </a:rPr>
              <a:t>  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 </a:t>
            </a:r>
            <a:r>
              <a:rPr lang="en-US" altLang="ko-KR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긴 문장에 취약</a:t>
            </a:r>
            <a:r>
              <a:rPr lang="en-US" altLang="ko-KR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,  </a:t>
            </a:r>
            <a:r>
              <a:rPr lang="ko-KR" altLang="en-US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번역이 틀리거나 누락</a:t>
            </a:r>
            <a:r>
              <a:rPr lang="en-US" altLang="ko-KR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정보손실</a:t>
            </a:r>
            <a:r>
              <a:rPr lang="en-US" altLang="ko-KR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ko-KR" sz="2400">
              <a:latin typeface="+mn-ea"/>
            </a:endParaRPr>
          </a:p>
          <a:p>
            <a:pPr lvl="1"/>
            <a:r>
              <a:rPr lang="en-US" altLang="ko-KR" sz="2400">
                <a:latin typeface="+mn-ea"/>
              </a:rPr>
              <a:t>• Seq2Seq+Attention</a:t>
            </a:r>
            <a:r>
              <a:rPr lang="en-US" altLang="ko-KR" sz="200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출력 시 이전 입력 문장을 보자</a:t>
            </a:r>
            <a:r>
              <a:rPr lang="en-US" altLang="ko-KR" sz="2000">
                <a:solidFill>
                  <a:schemeClr val="tx1"/>
                </a:solidFill>
                <a:latin typeface="+mn-ea"/>
              </a:rPr>
              <a:t>!)</a:t>
            </a:r>
          </a:p>
          <a:p>
            <a:pPr lvl="1"/>
            <a:r>
              <a:rPr lang="en-US" altLang="ko-KR">
                <a:latin typeface="+mn-ea"/>
              </a:rPr>
              <a:t>  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b="1">
                <a:latin typeface="+mn-ea"/>
              </a:rPr>
              <a:t>중요한 단어에 더 집중</a:t>
            </a:r>
            <a:r>
              <a:rPr lang="en-US" altLang="ko-KR" b="1">
                <a:solidFill>
                  <a:srgbClr val="8E8E8E"/>
                </a:solidFill>
                <a:latin typeface="+mn-ea"/>
              </a:rPr>
              <a:t>(Attention Score)</a:t>
            </a:r>
            <a:endParaRPr lang="en-US" altLang="ko-KR">
              <a:solidFill>
                <a:srgbClr val="8E8E8E"/>
              </a:solidFill>
              <a:latin typeface="+mn-ea"/>
            </a:endParaRPr>
          </a:p>
          <a:p>
            <a:pPr lvl="1"/>
            <a:r>
              <a:rPr lang="ko-KR" altLang="en-US">
                <a:latin typeface="+mn-ea"/>
              </a:rPr>
              <a:t>  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 </a:t>
            </a:r>
            <a:r>
              <a:rPr lang="en-US" altLang="ko-KR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긴 문장 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정확히 번역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, 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중요한 단어에 더 집중 가능</a:t>
            </a:r>
            <a:endParaRPr lang="en-US" altLang="ko-KR">
              <a:solidFill>
                <a:srgbClr val="8E8E8E"/>
              </a:solidFill>
              <a:latin typeface="+mn-ea"/>
            </a:endParaRPr>
          </a:p>
          <a:p>
            <a:pPr lvl="1"/>
            <a:r>
              <a:rPr lang="ko-KR" altLang="en-US" sz="2000">
                <a:solidFill>
                  <a:schemeClr val="tx1"/>
                </a:solidFill>
                <a:latin typeface="+mn-ea"/>
              </a:rPr>
              <a:t>   </a:t>
            </a:r>
            <a:endParaRPr lang="en-US" altLang="ko-KR" sz="2000">
              <a:solidFill>
                <a:schemeClr val="tx1"/>
              </a:solidFill>
              <a:latin typeface="+mn-ea"/>
            </a:endParaRPr>
          </a:p>
          <a:p>
            <a:pPr lvl="1"/>
            <a:endParaRPr lang="en-US" altLang="ko-KR" sz="2000">
              <a:solidFill>
                <a:schemeClr val="tx1"/>
              </a:solidFill>
              <a:latin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sz="200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 RNN</a:t>
            </a:r>
            <a:r>
              <a:rPr lang="ko-KR" altLang="en-US" sz="200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구조이기에 순차적으로 처리</a:t>
            </a:r>
            <a:r>
              <a:rPr lang="en-US" altLang="ko-KR" sz="200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..(</a:t>
            </a:r>
            <a:r>
              <a:rPr lang="ko-KR" altLang="en-US" sz="200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속도 느림</a:t>
            </a:r>
            <a:r>
              <a:rPr lang="en-US" altLang="ko-KR" sz="200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)</a:t>
            </a:r>
            <a:endParaRPr lang="en-US" altLang="ko-KR" sz="200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725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19445-D5C0-2B8B-5803-45DC69AA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B75C8B1-D161-9A3E-FAAA-49CFBB17BE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39700">
            <a:solidFill>
              <a:srgbClr val="5F5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914FFB1-D40C-C039-42FF-E2E7969E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CAF988C-8BAF-3F69-030C-796C86B61A5C}"/>
              </a:ext>
            </a:extLst>
          </p:cNvPr>
          <p:cNvSpPr/>
          <p:nvPr/>
        </p:nvSpPr>
        <p:spPr>
          <a:xfrm>
            <a:off x="1034017" y="212854"/>
            <a:ext cx="7152040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DeepSeek-V3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Multi Head Latent Attention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BAF100B-E213-40D6-49F0-7FD92F9BB3E7}"/>
              </a:ext>
            </a:extLst>
          </p:cNvPr>
          <p:cNvSpPr/>
          <p:nvPr/>
        </p:nvSpPr>
        <p:spPr>
          <a:xfrm>
            <a:off x="995917" y="1034311"/>
            <a:ext cx="8379557" cy="3826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ko-KR" altLang="en-US" sz="2400">
                <a:latin typeface="+mn-ea"/>
              </a:rPr>
              <a:t>발생배경</a:t>
            </a:r>
            <a:r>
              <a:rPr lang="en-US" altLang="ko-KR" sz="2400">
                <a:latin typeface="+mn-ea"/>
              </a:rPr>
              <a:t> </a:t>
            </a:r>
          </a:p>
          <a:p>
            <a:pPr lvl="1"/>
            <a:r>
              <a:rPr lang="en-US" altLang="ko-KR" sz="2400">
                <a:latin typeface="+mn-ea"/>
              </a:rPr>
              <a:t>•</a:t>
            </a:r>
            <a:r>
              <a:rPr lang="en-US" altLang="ko-KR" sz="2000">
                <a:latin typeface="+mn-ea"/>
              </a:rPr>
              <a:t> Multi Head Attention</a:t>
            </a:r>
            <a:r>
              <a:rPr lang="en-US" altLang="ko-KR" sz="240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(‘Attention Is All You Need’)</a:t>
            </a:r>
          </a:p>
          <a:p>
            <a:pPr lvl="1"/>
            <a:r>
              <a:rPr lang="en-US" altLang="ko-KR" sz="2000">
                <a:latin typeface="+mn-ea"/>
              </a:rPr>
              <a:t>    •Q</a:t>
            </a:r>
            <a:r>
              <a:rPr lang="en-US" altLang="ko-KR" sz="2000">
                <a:solidFill>
                  <a:srgbClr val="8E8E8E"/>
                </a:solidFill>
                <a:latin typeface="+mn-ea"/>
              </a:rPr>
              <a:t>uery(</a:t>
            </a:r>
            <a:r>
              <a:rPr lang="ko-KR" altLang="en-US" sz="2000">
                <a:solidFill>
                  <a:srgbClr val="8E8E8E"/>
                </a:solidFill>
                <a:latin typeface="+mn-ea"/>
              </a:rPr>
              <a:t>질문</a:t>
            </a:r>
            <a:r>
              <a:rPr lang="en-US" altLang="ko-KR" sz="2000">
                <a:solidFill>
                  <a:srgbClr val="8E8E8E"/>
                </a:solidFill>
                <a:latin typeface="+mn-ea"/>
              </a:rPr>
              <a:t>)</a:t>
            </a:r>
            <a:r>
              <a:rPr lang="en-US" altLang="ko-KR" sz="2000">
                <a:latin typeface="+mn-ea"/>
              </a:rPr>
              <a:t> K</a:t>
            </a:r>
            <a:r>
              <a:rPr lang="en-US" altLang="ko-KR" sz="2000">
                <a:solidFill>
                  <a:srgbClr val="8E8E8E"/>
                </a:solidFill>
                <a:latin typeface="+mn-ea"/>
              </a:rPr>
              <a:t>ey(</a:t>
            </a:r>
            <a:r>
              <a:rPr lang="ko-KR" altLang="en-US" sz="2000">
                <a:solidFill>
                  <a:srgbClr val="8E8E8E"/>
                </a:solidFill>
                <a:latin typeface="+mn-ea"/>
              </a:rPr>
              <a:t>키</a:t>
            </a:r>
            <a:r>
              <a:rPr lang="en-US" altLang="ko-KR" sz="2000">
                <a:solidFill>
                  <a:srgbClr val="8E8E8E"/>
                </a:solidFill>
                <a:latin typeface="+mn-ea"/>
              </a:rPr>
              <a:t>) </a:t>
            </a:r>
            <a:r>
              <a:rPr lang="en-US" altLang="ko-KR" sz="2000">
                <a:latin typeface="+mn-ea"/>
              </a:rPr>
              <a:t>V</a:t>
            </a:r>
            <a:r>
              <a:rPr lang="en-US" altLang="ko-KR" sz="2000">
                <a:solidFill>
                  <a:srgbClr val="8E8E8E"/>
                </a:solidFill>
                <a:latin typeface="+mn-ea"/>
              </a:rPr>
              <a:t>alue(</a:t>
            </a:r>
            <a:r>
              <a:rPr lang="ko-KR" altLang="en-US" sz="2000">
                <a:solidFill>
                  <a:srgbClr val="8E8E8E"/>
                </a:solidFill>
                <a:latin typeface="+mn-ea"/>
              </a:rPr>
              <a:t>값</a:t>
            </a:r>
            <a:r>
              <a:rPr lang="en-US" altLang="ko-KR" sz="2000">
                <a:solidFill>
                  <a:srgbClr val="8E8E8E"/>
                </a:solidFill>
                <a:latin typeface="+mn-ea"/>
              </a:rPr>
              <a:t>)</a:t>
            </a:r>
          </a:p>
          <a:p>
            <a:pPr lvl="1"/>
            <a:r>
              <a:rPr lang="en-US" altLang="ko-KR">
                <a:latin typeface="+mn-ea"/>
              </a:rPr>
              <a:t> •</a:t>
            </a:r>
            <a:r>
              <a:rPr lang="ko-KR" altLang="en-US">
                <a:latin typeface="+mn-ea"/>
              </a:rPr>
              <a:t>각 헤드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(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거리 기반 정보 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,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장거리 의존성 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,</a:t>
            </a:r>
          </a:p>
          <a:p>
            <a:pPr lvl="1"/>
            <a:r>
              <a:rPr lang="en-US" altLang="ko-KR">
                <a:solidFill>
                  <a:srgbClr val="8E8E8E"/>
                </a:solidFill>
                <a:latin typeface="+mn-ea"/>
              </a:rPr>
              <a:t>                     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구문 구조 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,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의미적 강조 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,</a:t>
            </a:r>
            <a:r>
              <a:rPr lang="ko-KR" altLang="en-US">
                <a:solidFill>
                  <a:srgbClr val="8E8E8E"/>
                </a:solidFill>
                <a:latin typeface="+mn-ea"/>
              </a:rPr>
              <a:t>반복 패턴 등</a:t>
            </a:r>
            <a:r>
              <a:rPr lang="en-US" altLang="ko-KR">
                <a:solidFill>
                  <a:srgbClr val="8E8E8E"/>
                </a:solidFill>
                <a:latin typeface="+mn-ea"/>
              </a:rPr>
              <a:t>)</a:t>
            </a:r>
            <a:r>
              <a:rPr lang="en-US" altLang="ko-KR">
                <a:latin typeface="+mn-ea"/>
                <a:sym typeface="Wingdings" panose="05000000000000000000" pitchFamily="2" charset="2"/>
              </a:rPr>
              <a:t> </a:t>
            </a:r>
          </a:p>
          <a:p>
            <a:pPr lvl="1"/>
            <a:endParaRPr lang="en-US" altLang="ko-KR" sz="800">
              <a:latin typeface="+mn-ea"/>
            </a:endParaRPr>
          </a:p>
          <a:p>
            <a:pPr lvl="1"/>
            <a:r>
              <a:rPr lang="en-US" altLang="ko-KR" sz="2000">
                <a:latin typeface="+mn-ea"/>
              </a:rPr>
              <a:t>• </a:t>
            </a:r>
            <a:r>
              <a:rPr lang="ko-KR" altLang="en-US" sz="2000">
                <a:latin typeface="+mn-ea"/>
              </a:rPr>
              <a:t>자기 회귀 방식으로 다음 단어 예측시 </a:t>
            </a:r>
            <a:endParaRPr lang="en-US" altLang="ko-KR" sz="2000">
              <a:latin typeface="+mn-ea"/>
            </a:endParaRPr>
          </a:p>
          <a:p>
            <a:pPr lvl="1"/>
            <a:r>
              <a:rPr lang="en-US" altLang="ko-KR" sz="2000">
                <a:latin typeface="+mn-ea"/>
              </a:rPr>
              <a:t>   Attention Score</a:t>
            </a:r>
            <a:r>
              <a:rPr lang="ko-KR" altLang="en-US" sz="2000">
                <a:latin typeface="+mn-ea"/>
              </a:rPr>
              <a:t>를 재사용 </a:t>
            </a:r>
            <a:endParaRPr lang="en-US" altLang="ko-KR" sz="2000">
              <a:latin typeface="+mn-ea"/>
            </a:endParaRPr>
          </a:p>
          <a:p>
            <a:pPr lvl="1"/>
            <a:r>
              <a:rPr lang="en-US" altLang="ko-KR" sz="2000">
                <a:latin typeface="+mn-ea"/>
                <a:sym typeface="Wingdings" panose="05000000000000000000" pitchFamily="2" charset="2"/>
              </a:rPr>
              <a:t>                               =&gt;</a:t>
            </a:r>
            <a:r>
              <a:rPr lang="en-US" altLang="ko-KR" sz="2000">
                <a:latin typeface="+mn-ea"/>
              </a:rPr>
              <a:t>KV Cashe(</a:t>
            </a:r>
            <a:r>
              <a:rPr lang="ko-KR" altLang="en-US" sz="2000">
                <a:latin typeface="+mn-ea"/>
              </a:rPr>
              <a:t>속도 상승</a:t>
            </a:r>
            <a:r>
              <a:rPr lang="en-US" altLang="ko-KR" sz="2000">
                <a:latin typeface="+mn-ea"/>
              </a:rPr>
              <a:t>, </a:t>
            </a:r>
            <a:r>
              <a:rPr lang="ko-KR" altLang="en-US" sz="2000">
                <a:latin typeface="+mn-ea"/>
              </a:rPr>
              <a:t>메모리 문제</a:t>
            </a:r>
            <a:r>
              <a:rPr lang="en-US" altLang="ko-KR" sz="2000">
                <a:latin typeface="+mn-ea"/>
              </a:rPr>
              <a:t>)</a:t>
            </a:r>
          </a:p>
          <a:p>
            <a:pPr lvl="1"/>
            <a:r>
              <a:rPr lang="en-US" altLang="ko-KR" sz="2400">
                <a:latin typeface="+mn-ea"/>
                <a:sym typeface="Wingdings" panose="05000000000000000000" pitchFamily="2" charset="2"/>
              </a:rPr>
              <a:t>   </a:t>
            </a:r>
          </a:p>
          <a:p>
            <a:pPr lvl="1"/>
            <a:endParaRPr lang="en-US" altLang="ko-KR" sz="2400">
              <a:latin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2400">
                <a:latin typeface="+mn-ea"/>
              </a:rPr>
              <a:t>        </a:t>
            </a:r>
            <a:endParaRPr lang="en-US" altLang="ko-KR" sz="2400">
              <a:latin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08F12097-3B85-A981-AC70-D879567B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64" y="4162253"/>
            <a:ext cx="10161479" cy="252906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350CAB6-C774-AD1E-893C-96103248D4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728"/>
          <a:stretch>
            <a:fillRect/>
          </a:stretch>
        </p:blipFill>
        <p:spPr>
          <a:xfrm>
            <a:off x="7196402" y="2105523"/>
            <a:ext cx="4358143" cy="98551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E953EDF-2030-1811-6637-E6791077CB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89" t="14219"/>
          <a:stretch>
            <a:fillRect/>
          </a:stretch>
        </p:blipFill>
        <p:spPr>
          <a:xfrm>
            <a:off x="7274118" y="1255662"/>
            <a:ext cx="4358144" cy="849861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09494C4-077A-C10A-081E-862E8E820B40}"/>
              </a:ext>
            </a:extLst>
          </p:cNvPr>
          <p:cNvCxnSpPr>
            <a:cxnSpLocks/>
          </p:cNvCxnSpPr>
          <p:nvPr/>
        </p:nvCxnSpPr>
        <p:spPr>
          <a:xfrm>
            <a:off x="6388682" y="2291970"/>
            <a:ext cx="8077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6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860</Words>
  <Application>Microsoft Office PowerPoint</Application>
  <PresentationFormat>와이드스크린</PresentationFormat>
  <Paragraphs>169</Paragraphs>
  <Slides>22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Noto Sans KR</vt:lpstr>
      <vt:lpstr>Noto Sans KR Black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전범기</dc:creator>
  <cp:lastModifiedBy>전범기</cp:lastModifiedBy>
  <cp:revision>136</cp:revision>
  <cp:lastPrinted>2025-08-04T11:25:44Z</cp:lastPrinted>
  <dcterms:created xsi:type="dcterms:W3CDTF">2025-07-31T07:59:37Z</dcterms:created>
  <dcterms:modified xsi:type="dcterms:W3CDTF">2025-08-04T14:01:27Z</dcterms:modified>
</cp:coreProperties>
</file>