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slideMasters/slideMaster21.xml" ContentType="application/vnd.openxmlformats-officedocument.presentationml.slideMaster+xml"/>
  <Override PartName="/ppt/slides/slide21.xml" ContentType="application/vnd.openxmlformats-officedocument.presentationml.slide+xml"/>
  <Override PartName="/ppt/slideMasters/slideMaster22.xml" ContentType="application/vnd.openxmlformats-officedocument.presentationml.slideMaster+xml"/>
  <Override PartName="/ppt/slides/slide22.xml" ContentType="application/vnd.openxmlformats-officedocument.presentationml.slide+xml"/>
  <Override PartName="/ppt/slideMasters/slideMaster23.xml" ContentType="application/vnd.openxmlformats-officedocument.presentationml.slideMaster+xml"/>
  <Override PartName="/ppt/slides/slide23.xml" ContentType="application/vnd.openxmlformats-officedocument.presentationml.slide+xml"/>
  <Override PartName="/ppt/slideMasters/slideMaster24.xml" ContentType="application/vnd.openxmlformats-officedocument.presentationml.slideMaster+xml"/>
  <Override PartName="/ppt/slides/slide24.xml" ContentType="application/vnd.openxmlformats-officedocument.presentationml.slide+xml"/>
  <Override PartName="/ppt/slideMasters/slideMaster25.xml" ContentType="application/vnd.openxmlformats-officedocument.presentationml.slideMaster+xml"/>
  <Override PartName="/ppt/slides/slide25.xml" ContentType="application/vnd.openxmlformats-officedocument.presentationml.slide+xml"/>
  <Override PartName="/ppt/slideMasters/slideMaster26.xml" ContentType="application/vnd.openxmlformats-officedocument.presentationml.slideMaster+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notesMasterIdLst>
    <p:notesMasterId r:id="rId28"/>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notesMaster" Target="notesMasters/notesMaster1.xml"/><Relationship Id="rId29" Type="http://schemas.openxmlformats.org/officeDocument/2006/relationships/presProps" Target="presProps.xml"/><Relationship Id="rId30" Type="http://schemas.openxmlformats.org/officeDocument/2006/relationships/viewProps" Target="viewProps.xml"/><Relationship Id="rId31" Type="http://schemas.openxmlformats.org/officeDocument/2006/relationships/theme" Target="theme/theme1.xml"/><Relationship Id="rId32"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2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1.xml"/>
		</Relationships>
</file>

<file path=ppt/notesSlides/_rels/notesSlide2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2.xml"/>
		</Relationships>
</file>

<file path=ppt/notesSlides/_rels/notesSlide2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3.xml"/>
		</Relationships>
</file>

<file path=ppt/notesSlides/_rels/notesSlide2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4.xml"/>
		</Relationships>
</file>

<file path=ppt/notesSlides/_rels/notesSlide2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5.xml"/>
		</Relationships>
</file>

<file path=ppt/notesSlides/_rels/notesSlide2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6.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안녕하세요. 오늘은 Chain-of-Thought, CoT가 단순한 프롬프팅 트릭에서 시작해서 지금의 o1, DeepSeek-R1 같은 학습된 추론 모델로 어떻게 진화했는지를 다섯 가지 논문의 흐름으로 설명드리겠습니다. 각 논문을 독립적으로 요약하는 방식보다는, 각 단계가 이전 단계의 어떤 한계를 해결하기 위해 등장했는지, 그 연결고리를 중심으로 이야기를 풀어가겠습니다.</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이제 본격적으로 강화학습 기반 reasoning model로 들어갑니다. o1은 메커니즘이 비공개라 디테일은 제한적이지만, 핵심 아이디어는 명확합니다.</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o1을 이해하는 핵심은 '두 가지 컴퓨팅 축'입니다. 기존 LLM 스케일링은 사전학습에서 더 많은 데이터와 더 큰 모델을 쓰는 train-time compute에 집중했죠. o1은 두 가지를 동시에 건드립니다. 첫째, train-time compute — 강화학습을 통해 모델이 CoT를 다듬고 전략을 스스로 개선하도록 학습시킵니다. 둘째, test-time compute — 이게 진짜 새로운 부분인데, 답을 낼 때 모델이 더 오래, 더 길게 '생각'하게 만듭니다. 사람이 어려운 문제를 받으면 바로 답하지 않고 한참 고민하는 것과 비슷합니다. OpenAI가 관찰한 핵심은 이 두 가지 컴퓨팅을 늘릴 때마다 성능이 일관되게 향상된다는 점입니다. 기존에는 모델 크기와 데이터 양이 스케일링의 거의 유일한 축이었는데, 이제 '추론 시점에 얼마나 오래 생각하게 하느냐'도 성능을 끌어올리는 새로운 레버가 됐다는 뜻입니다.</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o1의 chain-of-thought 예시들을 보면 사람이 어려운 문제를 풀 때 하는 행동과 비슷한 네 가지 패턴이 보입니다. 자기 실수를 알아채고 고치고, 어려운 단계를 더 쪼개고, 막히면 다른 방법을 시도하고, 그 결과 Codeforces 89th percentile, AIME 상위권 같은 경쟁 수준의 성과를 냅니다. 강조하고 싶은 포인트는 이 행동들이 명시적으로 프로그래밍된 게 아니라 강화학습 과정에서 자연스럽게 형성된 결과라는 점입니다. o1은 비공개 모델이라 '어떻게' 이런 행동이 나왔는지는 알 수 없었는데 — 다음 섹션 DeepSeek-R1이 그 메커니즘을 투명하게 공개한 첫 사례입니다.</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오늘 발표의 메인 섹션입니다. R1은 o1과 동등한 성능을 내면서도 그 메커니즘을 전부 공개한 첫 사례입니다. 여기서 가장 많은 시간을 쓰겠습니다.</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DeepSeek-R1 논문은 사실 두 모델 이야기입니다. 먼저 R1-Zero — 이게 학술적으로 더 충격적인 부분인데, SFT 같은 사전 단계 없이 base 모델에 강화학습만 직접 적용합니다. 그런데 오직 RL만으로 self-verification, reflection, 긴 CoT 같은 능력이 저절로 생겨났습니다. 다만 R1-Zero는 두 가지 단점이 있었어요 — 가독성이 떨어지고, 한 응답 안에서 여러 언어가 섞이는 문제가 있었습니다. 실제 제품으로 쓸 수 있는 DeepSeek-R1은 R1-Zero에 소량의 cold-start 데이터와 multi-stage 파이프라인을 추가해서 이 문제들을 보완한 버전입니다. 결과적으로 OpenAI의 o1-1217과 동등한 성능을 내면서, 완전히 오픈소스로 공개됐습니다.</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R1의 핵심 알고리즘 GRPO입니다. 일반적인 RLHF에서 쓰는 PPO는 정책 모델과 똑같은 크기의 별도 critic 모델을 같이 학습시켜야 합니다 — 이 critic이 '이 행동이 얼마나 좋은지'를 평가하는 역할을 합니다. 그런데 이게 메모리와 연산 비용을 두 배로 만듭니다. GRPO의 아이디어는 이 critic을 완전히 없애는 겁니다. 대신 같은 질문에 대해 모델이 여러 개의 답, 즉 그룹을 생성하게 하고, 그 그룹 안에서의 상대적인 점수로 baseline을 추정합니다. 효과는 두 가지입니다 — critic이 없으니 메모리와 연산이 절약되고, 그룹 내 정규화 덕분에 학습이 더 안정적입니다. 이 덕분에 70B급의 큰 모델까지 대규모 RL을 적용할 수 있었던 겁니다.</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보상을 어떻게 설계했는지가 R1의 또 다른 핵심입니다. 기존 RLHF는 사람의 선호도 데이터로 신경망 기반 reward model을 따로 학습시키는데, 이게 학습이 불안정하고 reward hacking — 모델이 보상 모델의 약점을 악용해서 점수만 높이고 실제로는 안 좋은 답을 내는 문제가 생기기 쉽습니다. R1은 이걸 완전히 규칙 기반으로 단순화합니다. 두 가지뿐입니다. Accuracy reward는 정답 여부를 검증 가능한 방식으로 — 수학은 정해진 형식의 답으로 정오를 가르고, 코드는 컴파일하거나 테스트케이스를 돌려서 검증합니다. Format reward는 추론 과정을 think 태그 안에 쓰도록 강제하는 겁니다. 이 둘을 동일한 가중치로 단순히 더한 게 전체 보상입니다. 복잡한 신경망 보상 모델보다 이 단순한 규칙 기반 방식이 더 안정적이고 효과적이었다는 게 중요한 발견입니다.</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R1-Zero를 학습시킬 때 모델에게 준 지시사항이 이겁니다. 사용자와 어시스턴트의 대화이고, 어시스턴트는 먼저 마음속으로 추론 과정을 생각한 다음 답을 준다, 추론 과정과 답은 think 태그와 answer 태그로 각각 감싸라 — 이게 전부입니다. 주목할 점은 이게 '이렇게 풀어라', '단계별로 분해해라' 같은 구체적인 풀이 전략을 전혀 지시하지 않는다는 겁니다. 오직 형식만 — 생각하는 부분과 답하는 부분을 나누라는 것뿐이죠. 그 안에서 실제로 어떻게 추론할지는 전적으로 강화학습 과정에서 모델이 스스로 발견하게 둔 겁니다. 이 '최소한의 제약'이라는 설계 선택이 다음에 볼 self-evolution과 aha moment 같은 현상을 가능하게 한 핵심 배경입니다.</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이게 R1 논문에서 가장 화제가 된 부분입니다. 학습 중간 체크포인트가 수학 문제를 풀다가 'Wait, wait. Wait. 이건 아하 모먼트야'라고 자기 자신에게 말하듯 발화하고, 그 직후 이전 풀이 경로를 버리고 더 가능성 있는 경로를 다시 탐색하는 모습이 관찰됐습니다. 아무도 이런 표현을 써라고 가르치지 않았는데 말이죠. 세 가지 흥미로운 관찰이 있습니다. 첫째 성능 궤적 — AIME 2024에서 pass@1이 15.6%에서 71%까지, 다수결 투표를 적용하면 86.7%까지 올라가서 o1-0912 수준에 도달합니다. 둘째, 응답 길이가 학습이 진행될수록 자연스럽게 늘어났는데, 이건 길게 답하라고 직접 보상을 준 게 아니라 어려운 문제를 풀려면 더 길게 생각하는 게 유리하다는 걸 모델이 스스로 알아낸 결과입니다. 셋째, self-verification이나 reflection 같은 행동들이 명시적으로 가르치지 않았는데도 RL 과정에서 emergent하게 나타났습니다. 이 세 가지가 다 같은 이야기를 하고 있죠 — 형식만 정해주고 정답 여부로만 보상을 줬는데, 모델이 거기서 더 잘 풀려면 이렇게 해야겠다는 전략을 스스로 발견했다는 겁니다.</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R1-Zero가 추론 능력 자체는 인상적이었지만, 실제 제품으로 쓰기에는 두 가지 문제가 있었습니다. 하나는 가독성 — think/answer 형식만 강제했을 뿐 사람이 읽기 좋게 써라는 보상이 전혀 없었기 때문에, 논리적으로는 맞아도 따라 읽기 어려운 결과물이 나왔습니다. 둘째는 language mixing — 질문이 한국어든 영어든, 사고 과정 안에서 여러 언어가 섞여 나오는 문제가 있었습니다. 정확도에만 보상을 줬으니 언어 일관성은 모델이 신경 쓸 이유가 없었던 거죠. DeepSeek-R1은 이걸 cold start로 해결합니다. RL을 시작하기 전에, 사람이 정제한 수천 개의 긴 CoT 예시로 모델을 먼저 SFT 시킵니다. 이를 통해 읽기 좋은 사고 패턴을 먼저 형식으로 잡아준 다음, 그 모델을 출발점으로 다시 RL을 진행합니다. 이렇게 하니 학습도 더 안정적이고 가독성도 훨씬 좋아졌습니다.</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발표는 다섯 섹션으로 이루어집니다. 앞의 두 섹션 CoT와 Zero-shot CoT는 비교적 간결하게 리마인드하고, STaR에서 '프롬프팅에서 학습으로'의 전환점을 설명한 다음, o1과 R1에서 가장 많은 시간을 쓰겠습니다. 마지막에는 이 모든 발전에 남아 있는 근본적인 질문으로 마무리합니다.</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DeepSeek-R1 전체 학습 파이프라인을 4단계로 정리하면 이렇습니다. 1단계 cold start는 사람이 정제한 긴 CoT 데이터로 SFT를 합니다. 2단계는 R1-Zero와 같은 추론 중심 RL인데, 언어 일관성 보상을 하나 추가합니다. 3단계 rejection sampling and SFT는, 2단계에서 나온 RL 체크포인트로 다양한 샘플을 많이 생성한 다음, 그중 좋은 것만 골라서 다시 SFT 데이터로 씁니다. 이 단계에서는 추론 문제뿐 아니라 글쓰기, 롤플레이 같은 일반 태스크 데이터도 포함시켜 범용성을 높입니다. 마지막 4단계는 이렇게 만들어진 모델로 모든 유형의 프롬프트를 가지고 다시 한 번 RL을 진행해서 최종 모델을 만듭니다. 정리하면, R1-Zero는 '순수 RL만으로 추론이 가능한가'라는 학술적 질문에 답한 거고, R1은 거기에 사람의 손길을 더해서 실제로 사람들이 쓸 수 있는 제품 수준의 모델로 만든 엔지니어링 작업이라고 보면 됩니다.</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이 슬라이드는 논문에서 의외로 솔직하게 밝힌 부분인데, R1 팀이 시도했지만 실패한 방법 둘을 소개합니다. 첫째, Process Reward Model, PRM은 풀이의 각 단계마다 잘했는지 보상을 주려는 시도였습니다. 의도는 좋았지만 세 가지 문제에 부딪혔습니다 — 일반적인 추론에서 단계를 세밀하게 정의하는 것 자체가 어렵고, 중간 단계가 맞았는지 틀렸는지 판별하는 것도 자동화하면 부정확하고 사람이 하면 확장이 안 됩니다. 게다가 reward hacking 문제도 생겼고 추가 재학습 비용도 컸습니다. 둘째, Monte Carlo Tree Search, MCTS는 AlphaGo처럼 풀이 경로를 트리 구조로 탐색하는 방식입니다. 그런데 언어 생성은 토큰 단위로 분기하기 때문에 탐색 공간이 바둑보다 기하급수적으로 크고, 각 노드를 평가할 정교한 value model을 학습시키는 것도 어려워서 큰 개선을 내지 못했습니다. 이 두 실패가 시사하는 바는 복잡하고 세밀한 방법보다 GRPO와 rule-based reward 같은 단순한 방법이 오히려 더 잘 작동했다는 점입니다.</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R1 논문의 또 다른 흥미로운 기여는 distillation입니다. R1이 생성한 추론 데이터로 훨씬 작은 모델들을 fine-tuning 했습니다. 결과가 꽤 인상적인데, R1-Distill-Qwen-7B가 AIME 2024에서 55.5%를 받아서 32B짜리 QwQ 모델을 능가했고, R1-Distill-Qwen-32B는 AIME에서 72.6%, MATH-500에서는 94.3%를 받았습니다. 7B, 32B면 R1 원본보다 훨씬 작은 모델인데도 이런 성능이 나온 거죠. 더 흥미로운 발견은, Qwen2.5-32B에 직접 RL을 적용해서 학습시키는 것보다, R1에서 distillation을 받는 쪽이 더 좋은 성능을 보였다는 겁니다. 이게 시사하는 바는, 큰 base 모델이 대규모 RL 과정에서 발견한 추론 패턴 자체가 매우 가치있는 자산이고, 작은 모델이 스스로 RL로 그런 패턴을 처음부터 찾아내는 것보다 이미 찾아낸 패턴을 모방하는 게 더 효율적이라는 점입니다.</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여기까지 다섯 논문을 시간순으로 정리하면 이 흐름입니다. CoT prompting에서 시작해, zero-shot으로 단순화되고, STaR에서 학습 가능한 형태로 전환되고, o1에서 RL과 test-time compute가 결합되고, R1에서 그 메커니즘이 투명하게 오픈소스로 검증됩니다. 다음은 마지막 섹션인데, 이 모든 발전에도 남아있는 근본적인 질문 하나를 짚고 마무리하겠습니다.</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마지막 섹션입니다. 정답을 내리기보다 질문을 던지는 방식으로 구성했습니다.</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마지막으로 짚고 싶은 비판적 질문입니다. CoT는 모델의 사고 과정을 들여다볼 수 있는 해석가능성의 도구로 기대를 받습니다. 그런데 실제로는 그게 그럴듯하게 들리는 사후 설명일 뿐, 모델이 실제로 그 단계들을 거쳐서 답에 도달했다는 보장이 없다는 비판이 있습니다. 정답은 맞지만 제시된 추론 단계가 실제 결정 요인이 아니었던 경우도 관찰됩니다. 이 문제는 reasoning model처럼 RL로 CoT가 길어질수록 더 중요해집니다. 연구실에서 논의해볼 만한 질문 세 가지를 던지고 싶은데요. R1의 aha moment가 정말 모델이 깨달은 건지, 아니면 그냥 학습된 출력 패턴일 뿐인지. test-time compute를 늘리는 게 더 깊은 사고인지 아니면 단순히 더 많은 탐색을 하는 것뿐인지. 그리고 이 faithfulness 자체를 검증할 방법론이 아직 확립되지 않았다는 점 — 이건 여전히 열려 있는 연구 영역입니다.</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정리하겠습니다. 네 가지로 요약됩니다. 첫째, CoT는 프롬프트 트릭에서 출발했지만 STaR을 거치며 학습 가능한 능력으로 재정의됐습니다. 둘째, o1과 R1은 같은 결론 — RL 기반 reasoning model — 에 다른 경로로 도달했는데, 하나는 비공개 파이프라인이고 다른 하나는 투명하게 공개된 순수 RL 검증입니다. 셋째, GRPO와 rule-based reward라는 비교적 단순한 조합이 복잡한 emergent reasoning을 만들어낸다는 게 R1의 핵심 기여입니다. 넷째, 앞으로의 질문은 어떻게 더 잘 추론하게 만드는가를 넘어서, 그 추론이 정말 진짜인지 어떻게 검증하는가로 옮겨가고 있습니다. 이상입니다, 질문 받겠습니다.</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첫 번째 섹션입니다. CoT와 Zero-shot CoT는 이미 익숙하실 수 있어서 핵심만 빠르게 짚고 STaR로 넘어가는 발판으로 다루겠습니다.</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Wei et al. 2022 논문입니다. 핵심은 아주 단순합니다 — few-shot 예시를 줄 때 정답만 쓰는 게 아니라 풀이 과정을 같이 쓰면, 모델이 그 패턴을 따라 스스로 단계적으로 생각하는 것처럼 출력을 생성합니다. 언어 모델이 '다음 토큰을 예측'하는 구조이기 때문에, 풀이 과정을 생성하면 그 내용이 다음 예측의 맥락이 되어 더 정확한 답으로 이어지는 원리입니다. 중요한 한계 하나는 이 효과가 모델이 충분히 커야 나타난다는 점 — 작은 모델에 CoT를 주면 오히려 성능이 떨어지기도 하는, emergent ability라는 점입니다. 이 논문이 이후 모든 reasoning 연구의 출발점이 됩니다.</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Kojima et al. 2022 입니다. Wei et al.의 CoT는 예시가 필요했는데, 이 논문은 예시 없이 'Let's think step by step'이라는 한 문장만 추가해도 추론 성능이 오른다는 걸 보입니다. 이게 왜 중요하냐면, 추론 능력이 모델 학습 과정에서 이미 내재돼 있었고 프롬프트는 그걸 꺼내는 트리거 역할만 한다는 걸 시사하기 때문입니다. 즉 프롬프팅이라는 행위 자체의 본질을 다시 생각하게 만든 논문입니다. 이 두 논문 다음에 자연스럽게 떠오르는 질문이 있죠 — '그럼 이런 트리거나 예시에 계속 의존하지 않고, 모델이 스스로 추론을 더 잘하도록 학습시킬 수는 없을까?' 이게 다음 섹션, STaR로 이어집니다.</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오늘 발표에서 개념적으로 가장 중요한 전환점입니다. 여기서 '프롬프트 트릭'이 '학습 신호'로 바뀌는 구조가 등장합니다. 천천히 설명하겠습니다.</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STaR이 풀고자 한 문제를 먼저 짚겠습니다. CoT까지는 모델 파라미터 자체는 전혀 바뀌지 않았습니다 — 프롬프트만 바꾸는 방식이었죠. 기존에 두 가지 대안이 있었는데, 둘 다 한계가 있었습니다. rationale 데이터셋을 만들어 파인튜닝하는 건 데이터 구축 비용이 너무 크고, rationale 없이 few-shot만 쓰면 복잡한 추론에서 정확도가 떨어집니다. STaR의 아이디어는 이 둘을 절충합니다 — 아주 소수의 rationale 예시만 사람이 주고, 나머지는 정답만 있는 대량의 데이터를 활용해서 모델이 스스로 좋은 풀이를 만들어내는 능력을 반복적으로 키워나가는 방식입니다.</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STaR의 루프를 4단계로 보면 이렇습니다. 1단계, 모델이 소수의 예시를 보고 직접 문제를 풀면서 rationale, 즉 풀이 과정을 생성합니다. 2단계, 답이 정답과 일치하면 그 rationale을 학습 데이터로 채택합니다. 여기서 끝나면 틀린 문제들은 다 버려지겠죠. 그래서 3단계 rationalization이 들어갑니다 — 틀린 문제는 정답을 모델에게 알려주고 '왜 이 답이 맞는지'를 역으로 설명하게 시킵니다. 사람이 답을 알고 문제를 거꾸로 풀어보면 풀이가 잘 보이는 것과 같은 원리입니다. 이렇게 채택된 모든 rationale로 4단계에서 모델을 다시 학습시키고 전체 과정을 반복합니다. 핵심은 '모델이 생성한 결과 중 정답인 것만 자동으로 걸러서 모델 자신을 학습시킨다'는 것이고, rationalization 덕분에 틀린 문제에서도 데이터를 뽑아낼 수 있어 데이터 효율이 크게 높아집니다.</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STaR가 왜 단순한 논문 하나 이상인지 정리하면 이 표처럼 됩니다. CoT까지는 추론 능력이 원래 있었고 프롬프트가 그걸 꺼내는 역할이었을 뿐, 모델의 파라미터 자체는 전혀 바뀌지 않았습니다. STaR부터는 모델이 직접 만든 결과물이 학습 데이터가 되고, 파인튜닝을 통해 파라미터 자체가 변합니다. 왜 이게 중요하냐면, '정답 여부라는 자동화된 신호로 자기 생성 데이터를 거르고 학습에 재사용한다'는 이 구조가 이후 OpenAI의 o1, DeepSeek의 R1이 쓰는 강화학습 기반 학습과 본질적으로 같은 아이디어이기 때문입니다. STaR을 일종의 '강화학습의 simplified 버전'으로 볼 수 있습니다 — 정답이면 보상 1, 그 데이터를 강화하는 것과 같은 구조죠.</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2F1EC"/>
        </a:solidFill>
      </p:bgPr>
    </p:bg>
    <p:spTree>
      <p:nvGrpSpPr>
        <p:cNvPr id="1" name=""/>
        <p:cNvGrpSpPr/>
        <p:nvPr/>
      </p:nvGrpSpPr>
      <p:grpSpPr>
        <a:xfrm>
          <a:off x="0" y="0"/>
          <a:ext cx="0" cy="0"/>
          <a:chOff x="0" y="0"/>
          <a:chExt cx="0" cy="0"/>
        </a:xfrm>
      </p:grpSpPr>
      <p:sp>
        <p:nvSpPr>
          <p:cNvPr id="2" name="Text 0"/>
          <p:cNvSpPr/>
          <p:nvPr/>
        </p:nvSpPr>
        <p:spPr>
          <a:xfrm>
            <a:off x="5943600" y="3840480"/>
            <a:ext cx="6858000" cy="3200400"/>
          </a:xfrm>
          <a:prstGeom prst="rect">
            <a:avLst/>
          </a:prstGeom>
          <a:noFill/>
          <a:ln/>
        </p:spPr>
        <p:txBody>
          <a:bodyPr wrap="square" rtlCol="0" anchor="ctr"/>
          <a:lstStyle/>
          <a:p>
            <a:pPr indent="0" marL="0">
              <a:buNone/>
            </a:pPr>
            <a:r>
              <a:rPr lang="en-US" sz="16000" b="1" dirty="0">
                <a:solidFill>
                  <a:srgbClr val="E8E7E1"/>
                </a:solidFill>
                <a:latin typeface="Apple SD Gothic Neo" pitchFamily="34" charset="0"/>
                <a:ea typeface="Apple SD Gothic Neo" pitchFamily="34" charset="-122"/>
                <a:cs typeface="Apple SD Gothic Neo" pitchFamily="34" charset="-120"/>
              </a:rPr>
              <a:t>CoT</a:t>
            </a:r>
            <a:endParaRPr lang="en-US" sz="16000" dirty="0"/>
          </a:p>
        </p:txBody>
      </p:sp>
      <p:sp>
        <p:nvSpPr>
          <p:cNvPr id="3" name="Text 1"/>
          <p:cNvSpPr/>
          <p:nvPr/>
        </p:nvSpPr>
        <p:spPr>
          <a:xfrm>
            <a:off x="1645920" y="2103120"/>
            <a:ext cx="8869680" cy="1280160"/>
          </a:xfrm>
          <a:prstGeom prst="rect">
            <a:avLst/>
          </a:prstGeom>
          <a:noFill/>
          <a:ln/>
        </p:spPr>
        <p:txBody>
          <a:bodyPr wrap="square" rtlCol="0" anchor="ctr"/>
          <a:lstStyle/>
          <a:p>
            <a:pPr algn="ctr" indent="0" marL="0">
              <a:buNone/>
            </a:pPr>
            <a:r>
              <a:rPr lang="en-US" sz="4800" b="1" dirty="0">
                <a:solidFill>
                  <a:srgbClr val="3A5750"/>
                </a:solidFill>
                <a:latin typeface="Apple SD Gothic Neo" pitchFamily="34" charset="0"/>
                <a:ea typeface="Apple SD Gothic Neo" pitchFamily="34" charset="-122"/>
                <a:cs typeface="Apple SD Gothic Neo" pitchFamily="34" charset="-120"/>
              </a:rPr>
              <a:t>Chain-of-thought의 진화</a:t>
            </a:r>
            <a:endParaRPr lang="en-US" sz="4800" dirty="0"/>
          </a:p>
        </p:txBody>
      </p:sp>
      <p:sp>
        <p:nvSpPr>
          <p:cNvPr id="4" name="Text 2"/>
          <p:cNvSpPr/>
          <p:nvPr/>
        </p:nvSpPr>
        <p:spPr>
          <a:xfrm>
            <a:off x="1645920" y="3429000"/>
            <a:ext cx="8869680" cy="548640"/>
          </a:xfrm>
          <a:prstGeom prst="rect">
            <a:avLst/>
          </a:prstGeom>
          <a:noFill/>
          <a:ln/>
        </p:spPr>
        <p:txBody>
          <a:bodyPr wrap="square" rtlCol="0" anchor="ctr"/>
          <a:lstStyle/>
          <a:p>
            <a:pPr algn="ctr" indent="0" marL="0">
              <a:buNone/>
            </a:pPr>
            <a:r>
              <a:rPr lang="en-US" sz="2000" dirty="0">
                <a:solidFill>
                  <a:srgbClr val="5B7A6E"/>
                </a:solidFill>
                <a:latin typeface="Apple SD Gothic Neo" pitchFamily="34" charset="0"/>
                <a:ea typeface="Apple SD Gothic Neo" pitchFamily="34" charset="-122"/>
                <a:cs typeface="Apple SD Gothic Neo" pitchFamily="34" charset="-120"/>
              </a:rPr>
              <a:t>프롬프트 기법에서 추론 모델로</a:t>
            </a:r>
            <a:endParaRPr lang="en-US" sz="2000" dirty="0"/>
          </a:p>
        </p:txBody>
      </p:sp>
      <p:sp>
        <p:nvSpPr>
          <p:cNvPr id="5" name="Shape 3"/>
          <p:cNvSpPr/>
          <p:nvPr/>
        </p:nvSpPr>
        <p:spPr>
          <a:xfrm>
            <a:off x="4663440" y="4160520"/>
            <a:ext cx="2834640" cy="384048"/>
          </a:xfrm>
          <a:prstGeom prst="roundRect">
            <a:avLst>
              <a:gd name="adj" fmla="val 50000"/>
            </a:avLst>
          </a:prstGeom>
          <a:ln w="15240">
            <a:solidFill>
              <a:srgbClr val="A8C4BC"/>
            </a:solidFill>
            <a:prstDash val="solid"/>
          </a:ln>
        </p:spPr>
      </p:sp>
      <p:sp>
        <p:nvSpPr>
          <p:cNvPr id="6" name="Text 4"/>
          <p:cNvSpPr/>
          <p:nvPr/>
        </p:nvSpPr>
        <p:spPr>
          <a:xfrm>
            <a:off x="4663440" y="4160520"/>
            <a:ext cx="2834640" cy="384048"/>
          </a:xfrm>
          <a:prstGeom prst="rect">
            <a:avLst/>
          </a:prstGeom>
          <a:noFill/>
          <a:ln/>
        </p:spPr>
        <p:txBody>
          <a:bodyPr wrap="square" rtlCol="0" anchor="ctr"/>
          <a:lstStyle/>
          <a:p>
            <a:pPr algn="ctr" indent="0" marL="0">
              <a:buNone/>
            </a:pPr>
            <a:r>
              <a:rPr lang="en-US" sz="1250" dirty="0">
                <a:solidFill>
                  <a:srgbClr val="5B7A6E"/>
                </a:solidFill>
                <a:latin typeface="Apple SD Gothic Neo" pitchFamily="34" charset="0"/>
                <a:ea typeface="Apple SD Gothic Neo" pitchFamily="34" charset="-122"/>
                <a:cs typeface="Apple SD Gothic Neo" pitchFamily="34" charset="-120"/>
              </a:rPr>
              <a:t>DeepSharklab 이지언</a:t>
            </a:r>
            <a:endParaRPr lang="en-US" sz="1250" dirty="0"/>
          </a:p>
        </p:txBody>
      </p:sp>
      <p:sp>
        <p:nvSpPr>
          <p:cNvPr id="8" name="Text 5"/>
          <p:cNvSpPr/>
          <p:nvPr/>
        </p:nvSpPr>
        <p:spPr>
          <a:xfrm>
            <a:off x="11475720" y="6400800"/>
            <a:ext cx="457200" cy="274320"/>
          </a:xfrm>
          <a:prstGeom prst="rect">
            <a:avLst/>
          </a:prstGeom>
          <a:noFill/>
          <a:ln/>
        </p:spPr>
        <p:txBody>
          <a:bodyPr wrap="square" rtlCol="0" anchor="ctr"/>
          <a:lstStyle/>
          <a:p>
            <a:pPr algn="r" indent="0" marL="0">
              <a:buNone/>
            </a:pPr>
            <a:r>
              <a:rPr lang="en-US" sz="1000" dirty="0">
                <a:solidFill>
                  <a:srgbClr val="7A9E94"/>
                </a:solidFill>
                <a:latin typeface="Apple SD Gothic Neo" pitchFamily="34" charset="0"/>
                <a:ea typeface="Apple SD Gothic Neo" pitchFamily="34" charset="-122"/>
                <a:cs typeface="Apple SD Gothic Neo" pitchFamily="34" charset="-120"/>
              </a:rPr>
              <a:t>1</a:t>
            </a:r>
            <a:endParaRPr lang="en-US"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2F1EC"/>
        </a:solidFill>
      </p:bgPr>
    </p:bg>
    <p:spTree>
      <p:nvGrpSpPr>
        <p:cNvPr id="1" name=""/>
        <p:cNvGrpSpPr/>
        <p:nvPr/>
      </p:nvGrpSpPr>
      <p:grpSpPr>
        <a:xfrm>
          <a:off x="0" y="0"/>
          <a:ext cx="0" cy="0"/>
          <a:chOff x="0" y="0"/>
          <a:chExt cx="0" cy="0"/>
        </a:xfrm>
      </p:grpSpPr>
      <p:sp>
        <p:nvSpPr>
          <p:cNvPr id="2" name="Text 0"/>
          <p:cNvSpPr/>
          <p:nvPr/>
        </p:nvSpPr>
        <p:spPr>
          <a:xfrm>
            <a:off x="777240" y="1645920"/>
            <a:ext cx="2743200" cy="2011680"/>
          </a:xfrm>
          <a:prstGeom prst="rect">
            <a:avLst/>
          </a:prstGeom>
          <a:noFill/>
          <a:ln/>
        </p:spPr>
        <p:txBody>
          <a:bodyPr wrap="square" rtlCol="0" anchor="ctr"/>
          <a:lstStyle/>
          <a:p>
            <a:pPr indent="0" marL="0">
              <a:buNone/>
            </a:pPr>
            <a:r>
              <a:rPr lang="en-US" sz="12000" b="1" dirty="0">
                <a:solidFill>
                  <a:srgbClr val="E8E7E1"/>
                </a:solidFill>
                <a:latin typeface="Apple SD Gothic Neo" pitchFamily="34" charset="0"/>
                <a:ea typeface="Apple SD Gothic Neo" pitchFamily="34" charset="-122"/>
                <a:cs typeface="Apple SD Gothic Neo" pitchFamily="34" charset="-120"/>
              </a:rPr>
              <a:t>03</a:t>
            </a:r>
            <a:endParaRPr lang="en-US" sz="12000" dirty="0"/>
          </a:p>
        </p:txBody>
      </p:sp>
      <p:sp>
        <p:nvSpPr>
          <p:cNvPr id="3" name="Text 1"/>
          <p:cNvSpPr/>
          <p:nvPr/>
        </p:nvSpPr>
        <p:spPr>
          <a:xfrm>
            <a:off x="777240" y="3337560"/>
            <a:ext cx="10607040" cy="1005840"/>
          </a:xfrm>
          <a:prstGeom prst="rect">
            <a:avLst/>
          </a:prstGeom>
          <a:noFill/>
          <a:ln/>
        </p:spPr>
        <p:txBody>
          <a:bodyPr wrap="square" rtlCol="0" anchor="ctr"/>
          <a:lstStyle/>
          <a:p>
            <a:pPr indent="0" marL="0">
              <a:buNone/>
            </a:pPr>
            <a:r>
              <a:rPr lang="en-US" sz="3800" b="1" dirty="0">
                <a:solidFill>
                  <a:srgbClr val="3A5750"/>
                </a:solidFill>
                <a:latin typeface="Apple SD Gothic Neo" pitchFamily="34" charset="0"/>
                <a:ea typeface="Apple SD Gothic Neo" pitchFamily="34" charset="-122"/>
                <a:cs typeface="Apple SD Gothic Neo" pitchFamily="34" charset="-120"/>
              </a:rPr>
              <a:t>패러다임 전환: OpenAI o1</a:t>
            </a:r>
            <a:endParaRPr lang="en-US" sz="3800" dirty="0"/>
          </a:p>
        </p:txBody>
      </p:sp>
      <p:sp>
        <p:nvSpPr>
          <p:cNvPr id="4" name="Shape 2"/>
          <p:cNvSpPr/>
          <p:nvPr/>
        </p:nvSpPr>
        <p:spPr>
          <a:xfrm>
            <a:off x="777240" y="4434840"/>
            <a:ext cx="1280160" cy="0"/>
          </a:xfrm>
          <a:prstGeom prst="line">
            <a:avLst/>
          </a:prstGeom>
          <a:noFill/>
          <a:ln w="19050">
            <a:solidFill>
              <a:srgbClr val="4E7268"/>
            </a:solidFill>
            <a:prstDash val="solid"/>
          </a:ln>
        </p:spPr>
      </p:sp>
      <p:sp>
        <p:nvSpPr>
          <p:cNvPr id="5" name="Text 3"/>
          <p:cNvSpPr/>
          <p:nvPr/>
        </p:nvSpPr>
        <p:spPr>
          <a:xfrm>
            <a:off x="777240" y="4617720"/>
            <a:ext cx="9144000" cy="457200"/>
          </a:xfrm>
          <a:prstGeom prst="rect">
            <a:avLst/>
          </a:prstGeom>
          <a:noFill/>
          <a:ln/>
        </p:spPr>
        <p:txBody>
          <a:bodyPr wrap="square" rtlCol="0" anchor="ctr"/>
          <a:lstStyle/>
          <a:p>
            <a:pPr indent="0" marL="0">
              <a:buNone/>
            </a:pPr>
            <a:r>
              <a:rPr lang="en-US" sz="1500" dirty="0">
                <a:solidFill>
                  <a:srgbClr val="7A9E94"/>
                </a:solidFill>
                <a:latin typeface="Apple SD Gothic Neo" pitchFamily="34" charset="0"/>
                <a:ea typeface="Apple SD Gothic Neo" pitchFamily="34" charset="-122"/>
                <a:cs typeface="Apple SD Gothic Neo" pitchFamily="34" charset="-120"/>
              </a:rPr>
              <a:t>Test-time compute라는 새로운 축</a:t>
            </a:r>
            <a:endParaRPr lang="en-US" sz="1500" dirty="0"/>
          </a:p>
        </p:txBody>
      </p:sp>
      <p:sp>
        <p:nvSpPr>
          <p:cNvPr id="6" name="Text 4"/>
          <p:cNvSpPr/>
          <p:nvPr/>
        </p:nvSpPr>
        <p:spPr>
          <a:xfrm>
            <a:off x="11475720" y="6400800"/>
            <a:ext cx="457200" cy="274320"/>
          </a:xfrm>
          <a:prstGeom prst="rect">
            <a:avLst/>
          </a:prstGeom>
          <a:noFill/>
          <a:ln/>
        </p:spPr>
        <p:txBody>
          <a:bodyPr wrap="square" rtlCol="0" anchor="ctr"/>
          <a:lstStyle/>
          <a:p>
            <a:pPr algn="r" indent="0" marL="0">
              <a:buNone/>
            </a:pPr>
            <a:r>
              <a:rPr lang="en-US" sz="1000" dirty="0">
                <a:solidFill>
                  <a:srgbClr val="7A9E94"/>
                </a:solidFill>
                <a:latin typeface="Apple SD Gothic Neo" pitchFamily="34" charset="0"/>
                <a:ea typeface="Apple SD Gothic Neo" pitchFamily="34" charset="-122"/>
                <a:cs typeface="Apple SD Gothic Neo" pitchFamily="34" charset="-120"/>
              </a:rPr>
              <a:t>10</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2F1EC"/>
        </a:solidFill>
      </p:bgPr>
    </p:bg>
    <p:spTree>
      <p:nvGrpSpPr>
        <p:cNvPr id="1" name=""/>
        <p:cNvGrpSpPr/>
        <p:nvPr/>
      </p:nvGrpSpPr>
      <p:grpSpPr>
        <a:xfrm>
          <a:off x="0" y="0"/>
          <a:ext cx="0" cy="0"/>
          <a:chOff x="0" y="0"/>
          <a:chExt cx="0" cy="0"/>
        </a:xfrm>
      </p:grpSpPr>
      <p:sp>
        <p:nvSpPr>
          <p:cNvPr id="2" name="Text 0"/>
          <p:cNvSpPr/>
          <p:nvPr/>
        </p:nvSpPr>
        <p:spPr>
          <a:xfrm>
            <a:off x="777240" y="1325880"/>
            <a:ext cx="9144000" cy="320040"/>
          </a:xfrm>
          <a:prstGeom prst="rect">
            <a:avLst/>
          </a:prstGeom>
          <a:noFill/>
          <a:ln/>
        </p:spPr>
        <p:txBody>
          <a:bodyPr wrap="square" rtlCol="0" anchor="ctr"/>
          <a:lstStyle/>
          <a:p>
            <a:pPr indent="0" marL="0">
              <a:buNone/>
            </a:pPr>
            <a:r>
              <a:rPr lang="en-US" sz="1200" spc="200" kern="0" dirty="0">
                <a:solidFill>
                  <a:srgbClr val="7A9E94"/>
                </a:solidFill>
                <a:latin typeface="Apple SD Gothic Neo" pitchFamily="34" charset="0"/>
                <a:ea typeface="Apple SD Gothic Neo" pitchFamily="34" charset="-122"/>
                <a:cs typeface="Apple SD Gothic Neo" pitchFamily="34" charset="-120"/>
              </a:rPr>
              <a:t>OpenAI, 2024 — Learning to Reason with LLMs</a:t>
            </a:r>
            <a:endParaRPr lang="en-US" sz="1200" dirty="0"/>
          </a:p>
        </p:txBody>
      </p:sp>
      <p:sp>
        <p:nvSpPr>
          <p:cNvPr id="3" name="Text 1"/>
          <p:cNvSpPr/>
          <p:nvPr/>
        </p:nvSpPr>
        <p:spPr>
          <a:xfrm>
            <a:off x="777240" y="1691640"/>
            <a:ext cx="10607040" cy="822960"/>
          </a:xfrm>
          <a:prstGeom prst="rect">
            <a:avLst/>
          </a:prstGeom>
          <a:noFill/>
          <a:ln/>
        </p:spPr>
        <p:txBody>
          <a:bodyPr wrap="square" rtlCol="0" anchor="ctr"/>
          <a:lstStyle/>
          <a:p>
            <a:pPr indent="0" marL="0">
              <a:buNone/>
            </a:pPr>
            <a:r>
              <a:rPr lang="en-US" sz="3200" b="1" dirty="0">
                <a:solidFill>
                  <a:srgbClr val="3A5750"/>
                </a:solidFill>
                <a:latin typeface="Apple SD Gothic Neo" pitchFamily="34" charset="0"/>
                <a:ea typeface="Apple SD Gothic Neo" pitchFamily="34" charset="-122"/>
                <a:cs typeface="Apple SD Gothic Neo" pitchFamily="34" charset="-120"/>
              </a:rPr>
              <a:t>두 가지 Compute 축의 확장</a:t>
            </a:r>
            <a:endParaRPr lang="en-US" sz="3200" dirty="0"/>
          </a:p>
        </p:txBody>
      </p:sp>
      <p:sp>
        <p:nvSpPr>
          <p:cNvPr id="4" name="Shape 2"/>
          <p:cNvSpPr/>
          <p:nvPr/>
        </p:nvSpPr>
        <p:spPr>
          <a:xfrm>
            <a:off x="777240" y="2651760"/>
            <a:ext cx="10607040" cy="0"/>
          </a:xfrm>
          <a:prstGeom prst="line">
            <a:avLst/>
          </a:prstGeom>
          <a:noFill/>
          <a:ln w="9525">
            <a:solidFill>
              <a:srgbClr val="D8D6CF"/>
            </a:solidFill>
            <a:prstDash val="solid"/>
          </a:ln>
        </p:spPr>
      </p:sp>
      <p:sp>
        <p:nvSpPr>
          <p:cNvPr id="5" name="Text 3"/>
          <p:cNvSpPr/>
          <p:nvPr/>
        </p:nvSpPr>
        <p:spPr>
          <a:xfrm>
            <a:off x="11475720" y="6400800"/>
            <a:ext cx="457200" cy="274320"/>
          </a:xfrm>
          <a:prstGeom prst="rect">
            <a:avLst/>
          </a:prstGeom>
          <a:noFill/>
          <a:ln/>
        </p:spPr>
        <p:txBody>
          <a:bodyPr wrap="square" rtlCol="0" anchor="ctr"/>
          <a:lstStyle/>
          <a:p>
            <a:pPr algn="r" indent="0" marL="0">
              <a:buNone/>
            </a:pPr>
            <a:r>
              <a:rPr lang="en-US" sz="1000" dirty="0">
                <a:solidFill>
                  <a:srgbClr val="7A9E94"/>
                </a:solidFill>
                <a:latin typeface="Apple SD Gothic Neo" pitchFamily="34" charset="0"/>
                <a:ea typeface="Apple SD Gothic Neo" pitchFamily="34" charset="-122"/>
                <a:cs typeface="Apple SD Gothic Neo" pitchFamily="34" charset="-120"/>
              </a:rPr>
              <a:t>11</a:t>
            </a:r>
            <a:endParaRPr lang="en-US" sz="1000" dirty="0"/>
          </a:p>
        </p:txBody>
      </p:sp>
      <p:sp>
        <p:nvSpPr>
          <p:cNvPr id="6" name="Text 4"/>
          <p:cNvSpPr/>
          <p:nvPr/>
        </p:nvSpPr>
        <p:spPr>
          <a:xfrm>
            <a:off x="777240" y="2788920"/>
            <a:ext cx="10607040" cy="548640"/>
          </a:xfrm>
          <a:prstGeom prst="rect">
            <a:avLst/>
          </a:prstGeom>
          <a:noFill/>
          <a:ln/>
        </p:spPr>
        <p:txBody>
          <a:bodyPr wrap="square" rtlCol="0" anchor="t"/>
          <a:lstStyle/>
          <a:p>
            <a:pPr algn="l" indent="0" marL="0">
              <a:lnSpc>
                <a:spcPct val="135000"/>
              </a:lnSpc>
              <a:buNone/>
            </a:pPr>
            <a:r>
              <a:rPr lang="en-US" sz="1400" dirty="0">
                <a:solidFill>
                  <a:srgbClr val="3A5750"/>
                </a:solidFill>
                <a:latin typeface="Apple SD Gothic Neo" pitchFamily="34" charset="0"/>
                <a:ea typeface="Apple SD Gothic Neo" pitchFamily="34" charset="-122"/>
                <a:cs typeface="Apple SD Gothic Neo" pitchFamily="34" charset="-120"/>
              </a:rPr>
              <a:t>기존 LLM 스케일링은 '더 많은 데이터로 더 큰 모델을 사전학습'하는 train-time compute에 집중했음. o1은 여기에 새로운 축을 더함.</a:t>
            </a:r>
            <a:endParaRPr lang="en-US" sz="1400" dirty="0"/>
          </a:p>
        </p:txBody>
      </p:sp>
      <p:sp>
        <p:nvSpPr>
          <p:cNvPr id="7" name="Shape 5"/>
          <p:cNvSpPr/>
          <p:nvPr/>
        </p:nvSpPr>
        <p:spPr>
          <a:xfrm>
            <a:off x="777240" y="3429000"/>
            <a:ext cx="5074920" cy="2743200"/>
          </a:xfrm>
          <a:prstGeom prst="roundRect">
            <a:avLst>
              <a:gd name="adj" fmla="val 2667"/>
            </a:avLst>
          </a:prstGeom>
          <a:solidFill>
            <a:srgbClr val="E8E7E1"/>
          </a:solidFill>
          <a:ln/>
        </p:spPr>
      </p:sp>
      <p:sp>
        <p:nvSpPr>
          <p:cNvPr id="8" name="Text 6"/>
          <p:cNvSpPr/>
          <p:nvPr/>
        </p:nvSpPr>
        <p:spPr>
          <a:xfrm>
            <a:off x="1097280" y="3685032"/>
            <a:ext cx="4434840" cy="411480"/>
          </a:xfrm>
          <a:prstGeom prst="rect">
            <a:avLst/>
          </a:prstGeom>
          <a:noFill/>
          <a:ln/>
        </p:spPr>
        <p:txBody>
          <a:bodyPr wrap="square" rtlCol="0" anchor="ctr"/>
          <a:lstStyle/>
          <a:p>
            <a:pPr indent="0" marL="0">
              <a:buNone/>
            </a:pPr>
            <a:r>
              <a:rPr lang="en-US" sz="1500" b="1" dirty="0">
                <a:solidFill>
                  <a:srgbClr val="3A5750"/>
                </a:solidFill>
                <a:latin typeface="Apple SD Gothic Neo" pitchFamily="34" charset="0"/>
                <a:ea typeface="Apple SD Gothic Neo" pitchFamily="34" charset="-122"/>
                <a:cs typeface="Apple SD Gothic Neo" pitchFamily="34" charset="-120"/>
              </a:rPr>
              <a:t>Train-time Compute</a:t>
            </a:r>
            <a:endParaRPr lang="en-US" sz="1500" dirty="0"/>
          </a:p>
        </p:txBody>
      </p:sp>
      <p:sp>
        <p:nvSpPr>
          <p:cNvPr id="9" name="Text 7"/>
          <p:cNvSpPr/>
          <p:nvPr/>
        </p:nvSpPr>
        <p:spPr>
          <a:xfrm>
            <a:off x="1097280" y="4178808"/>
            <a:ext cx="4434840" cy="1737360"/>
          </a:xfrm>
          <a:prstGeom prst="rect">
            <a:avLst/>
          </a:prstGeom>
          <a:noFill/>
          <a:ln/>
        </p:spPr>
        <p:txBody>
          <a:bodyPr wrap="square" rtlCol="0" anchor="t"/>
          <a:lstStyle/>
          <a:p>
            <a:pPr algn="l" indent="0" marL="0">
              <a:lnSpc>
                <a:spcPct val="135000"/>
              </a:lnSpc>
              <a:buNone/>
            </a:pPr>
            <a:r>
              <a:rPr lang="en-US" sz="1250" dirty="0">
                <a:solidFill>
                  <a:srgbClr val="5B7A6E"/>
                </a:solidFill>
                <a:latin typeface="Apple SD Gothic Neo" pitchFamily="34" charset="0"/>
                <a:ea typeface="Apple SD Gothic Neo" pitchFamily="34" charset="-122"/>
                <a:cs typeface="Apple SD Gothic Neo" pitchFamily="34" charset="-120"/>
              </a:rPr>
              <a:t>RL을 통해 모델이 CoT를 다듬고</a:t>
            </a:r>
            <a:endParaRPr lang="en-US" sz="1250" dirty="0"/>
          </a:p>
          <a:p>
            <a:pPr algn="l" indent="0" marL="0">
              <a:lnSpc>
                <a:spcPct val="135000"/>
              </a:lnSpc>
              <a:buNone/>
            </a:pPr>
            <a:r>
              <a:rPr lang="en-US" sz="1250" dirty="0">
                <a:solidFill>
                  <a:srgbClr val="5B7A6E"/>
                </a:solidFill>
                <a:latin typeface="Apple SD Gothic Neo" pitchFamily="34" charset="0"/>
                <a:ea typeface="Apple SD Gothic Neo" pitchFamily="34" charset="-122"/>
                <a:cs typeface="Apple SD Gothic Neo" pitchFamily="34" charset="-120"/>
              </a:rPr>
              <a:t>전략을 개선</a:t>
            </a:r>
            <a:endParaRPr lang="en-US" sz="1250" dirty="0"/>
          </a:p>
          <a:p>
            <a:pPr algn="l" indent="0" marL="0">
              <a:lnSpc>
                <a:spcPct val="135000"/>
              </a:lnSpc>
              <a:buNone/>
            </a:pPr>
            <a:endParaRPr lang="en-US" sz="1250" dirty="0"/>
          </a:p>
          <a:p>
            <a:pPr algn="l" indent="0" marL="0">
              <a:lnSpc>
                <a:spcPct val="135000"/>
              </a:lnSpc>
              <a:buNone/>
            </a:pPr>
            <a:r>
              <a:rPr lang="en-US" sz="1250" dirty="0">
                <a:solidFill>
                  <a:srgbClr val="5B7A6E"/>
                </a:solidFill>
                <a:latin typeface="Apple SD Gothic Neo" pitchFamily="34" charset="0"/>
                <a:ea typeface="Apple SD Gothic Neo" pitchFamily="34" charset="-122"/>
                <a:cs typeface="Apple SD Gothic Neo" pitchFamily="34" charset="-120"/>
              </a:rPr>
              <a:t>강화학습으로 '생각하는 방식' 자체를 학습</a:t>
            </a:r>
            <a:endParaRPr lang="en-US" sz="1250" dirty="0"/>
          </a:p>
          <a:p>
            <a:pPr algn="l" indent="0" marL="0">
              <a:lnSpc>
                <a:spcPct val="135000"/>
              </a:lnSpc>
              <a:buNone/>
            </a:pPr>
            <a:r>
              <a:rPr lang="en-US" sz="1250" dirty="0">
                <a:solidFill>
                  <a:srgbClr val="5B7A6E"/>
                </a:solidFill>
                <a:latin typeface="Apple SD Gothic Neo" pitchFamily="34" charset="0"/>
                <a:ea typeface="Apple SD Gothic Neo" pitchFamily="34" charset="-122"/>
                <a:cs typeface="Apple SD Gothic Neo" pitchFamily="34" charset="-120"/>
              </a:rPr>
              <a:t>→ 데이터 효율적인 학습 프로세스</a:t>
            </a:r>
            <a:endParaRPr lang="en-US" sz="1250" dirty="0"/>
          </a:p>
        </p:txBody>
      </p:sp>
      <p:sp>
        <p:nvSpPr>
          <p:cNvPr id="10" name="Shape 8"/>
          <p:cNvSpPr/>
          <p:nvPr/>
        </p:nvSpPr>
        <p:spPr>
          <a:xfrm>
            <a:off x="6309360" y="3429000"/>
            <a:ext cx="5074920" cy="2743200"/>
          </a:xfrm>
          <a:prstGeom prst="roundRect">
            <a:avLst>
              <a:gd name="adj" fmla="val 2667"/>
            </a:avLst>
          </a:prstGeom>
          <a:solidFill>
            <a:srgbClr val="4E7268"/>
          </a:solidFill>
          <a:ln/>
        </p:spPr>
      </p:sp>
      <p:sp>
        <p:nvSpPr>
          <p:cNvPr id="11" name="Text 9"/>
          <p:cNvSpPr/>
          <p:nvPr/>
        </p:nvSpPr>
        <p:spPr>
          <a:xfrm>
            <a:off x="6629400" y="3685032"/>
            <a:ext cx="4434840" cy="411480"/>
          </a:xfrm>
          <a:prstGeom prst="rect">
            <a:avLst/>
          </a:prstGeom>
          <a:noFill/>
          <a:ln/>
        </p:spPr>
        <p:txBody>
          <a:bodyPr wrap="square" rtlCol="0" anchor="ctr"/>
          <a:lstStyle/>
          <a:p>
            <a:pPr indent="0" marL="0">
              <a:buNone/>
            </a:pPr>
            <a:r>
              <a:rPr lang="en-US" sz="1500" b="1" dirty="0">
                <a:solidFill>
                  <a:srgbClr val="FFFFFF"/>
                </a:solidFill>
                <a:latin typeface="Apple SD Gothic Neo" pitchFamily="34" charset="0"/>
                <a:ea typeface="Apple SD Gothic Neo" pitchFamily="34" charset="-122"/>
                <a:cs typeface="Apple SD Gothic Neo" pitchFamily="34" charset="-120"/>
              </a:rPr>
              <a:t>Test-time Compute  ← 새로운 축</a:t>
            </a:r>
            <a:endParaRPr lang="en-US" sz="1500" dirty="0"/>
          </a:p>
        </p:txBody>
      </p:sp>
      <p:sp>
        <p:nvSpPr>
          <p:cNvPr id="12" name="Text 10"/>
          <p:cNvSpPr/>
          <p:nvPr/>
        </p:nvSpPr>
        <p:spPr>
          <a:xfrm>
            <a:off x="6629400" y="4178808"/>
            <a:ext cx="4434840" cy="1737360"/>
          </a:xfrm>
          <a:prstGeom prst="rect">
            <a:avLst/>
          </a:prstGeom>
          <a:noFill/>
          <a:ln/>
        </p:spPr>
        <p:txBody>
          <a:bodyPr wrap="square" rtlCol="0" anchor="ctr"/>
          <a:lstStyle/>
          <a:p>
            <a:pPr indent="0" marL="0">
              <a:lnSpc>
                <a:spcPct val="135000"/>
              </a:lnSpc>
              <a:buNone/>
            </a:pPr>
            <a:r>
              <a:rPr lang="en-US" sz="1250" dirty="0">
                <a:solidFill>
                  <a:srgbClr val="D4E4E0"/>
                </a:solidFill>
                <a:latin typeface="Apple SD Gothic Neo" pitchFamily="34" charset="0"/>
                <a:ea typeface="Apple SD Gothic Neo" pitchFamily="34" charset="-122"/>
                <a:cs typeface="Apple SD Gothic Neo" pitchFamily="34" charset="-120"/>
              </a:rPr>
              <a:t>추론 시점에 더 오래, 더 길게 '생각'</a:t>
            </a:r>
            <a:endParaRPr lang="en-US" sz="1250" dirty="0"/>
          </a:p>
          <a:p>
            <a:pPr indent="0" marL="0">
              <a:lnSpc>
                <a:spcPct val="135000"/>
              </a:lnSpc>
              <a:buNone/>
            </a:pPr>
            <a:endParaRPr lang="en-US" sz="1250" dirty="0"/>
          </a:p>
          <a:p>
            <a:pPr indent="0" marL="0">
              <a:lnSpc>
                <a:spcPct val="135000"/>
              </a:lnSpc>
              <a:buNone/>
            </a:pPr>
            <a:r>
              <a:rPr lang="en-US" sz="1250" dirty="0">
                <a:solidFill>
                  <a:srgbClr val="D4E4E0"/>
                </a:solidFill>
                <a:latin typeface="Apple SD Gothic Neo" pitchFamily="34" charset="0"/>
                <a:ea typeface="Apple SD Gothic Neo" pitchFamily="34" charset="-122"/>
                <a:cs typeface="Apple SD Gothic Neo" pitchFamily="34" charset="-120"/>
              </a:rPr>
              <a:t>응답 전에 내부적으로 긴 CoT를 전개</a:t>
            </a:r>
            <a:endParaRPr lang="en-US" sz="1250" dirty="0"/>
          </a:p>
          <a:p>
            <a:pPr indent="0" marL="0">
              <a:lnSpc>
                <a:spcPct val="135000"/>
              </a:lnSpc>
              <a:buNone/>
            </a:pPr>
            <a:r>
              <a:rPr lang="en-US" sz="1250" dirty="0">
                <a:solidFill>
                  <a:srgbClr val="D4E4E0"/>
                </a:solidFill>
                <a:latin typeface="Apple SD Gothic Neo" pitchFamily="34" charset="0"/>
                <a:ea typeface="Apple SD Gothic Neo" pitchFamily="34" charset="-122"/>
                <a:cs typeface="Apple SD Gothic Neo" pitchFamily="34" charset="-120"/>
              </a:rPr>
              <a:t>→ 사람이 어려운 문제를 오래 고민하는 것과 유사</a:t>
            </a:r>
            <a:endParaRPr lang="en-US" sz="1250" dirty="0"/>
          </a:p>
          <a:p>
            <a:pPr indent="0" marL="0">
              <a:lnSpc>
                <a:spcPct val="135000"/>
              </a:lnSpc>
              <a:buNone/>
            </a:pPr>
            <a:r>
              <a:rPr lang="en-US" sz="1250" dirty="0">
                <a:solidFill>
                  <a:srgbClr val="D4E4E0"/>
                </a:solidFill>
                <a:latin typeface="Apple SD Gothic Neo" pitchFamily="34" charset="0"/>
                <a:ea typeface="Apple SD Gothic Neo" pitchFamily="34" charset="-122"/>
                <a:cs typeface="Apple SD Gothic Neo" pitchFamily="34" charset="-120"/>
              </a:rPr>
              <a:t>→ 생각 시간이 늘수록 성능이 일관되게 향상됨</a:t>
            </a:r>
            <a:endParaRPr lang="en-US" sz="1250" dirty="0"/>
          </a:p>
        </p:txBody>
      </p:sp>
      <p:sp>
        <p:nvSpPr>
          <p:cNvPr id="13" name="Text 11"/>
          <p:cNvSpPr/>
          <p:nvPr/>
        </p:nvSpPr>
        <p:spPr>
          <a:xfrm>
            <a:off x="777240" y="6217920"/>
            <a:ext cx="10607040" cy="438912"/>
          </a:xfrm>
          <a:prstGeom prst="rect">
            <a:avLst/>
          </a:prstGeom>
          <a:noFill/>
          <a:ln/>
        </p:spPr>
        <p:txBody>
          <a:bodyPr wrap="square" rtlCol="0" anchor="ctr"/>
          <a:lstStyle/>
          <a:p>
            <a:pPr indent="0" marL="0">
              <a:buNone/>
            </a:pPr>
            <a:r>
              <a:rPr lang="en-US" sz="1250" i="1" dirty="0">
                <a:solidFill>
                  <a:srgbClr val="7A9E94"/>
                </a:solidFill>
                <a:latin typeface="Apple SD Gothic Neo" pitchFamily="34" charset="0"/>
                <a:ea typeface="Apple SD Gothic Neo" pitchFamily="34" charset="-122"/>
                <a:cs typeface="Apple SD Gothic Neo" pitchFamily="34" charset="-120"/>
              </a:rPr>
              <a:t>핵심 관찰: o1 성능은 train-time RL 컴퓨트 ↑ 와 test-time 사고 시간 ↑ 모두에 따라 일관되게 향상됨 — '모델 크기'와 '데이터 양' 외에 '추론 시점 컴퓨팅'이 새로운 스케일링 레버가 됨</a:t>
            </a:r>
            <a:endParaRPr lang="en-US" sz="1250" dirty="0"/>
          </a:p>
        </p:txBody>
      </p:sp>
      <p:sp>
        <p:nvSpPr>
          <p:cNvPr id="15" name="Text 12"/>
          <p:cNvSpPr/>
          <p:nvPr/>
        </p:nvSpPr>
        <p:spPr>
          <a:xfrm>
            <a:off x="11475720" y="6400800"/>
            <a:ext cx="457200" cy="274320"/>
          </a:xfrm>
          <a:prstGeom prst="rect">
            <a:avLst/>
          </a:prstGeom>
          <a:noFill/>
          <a:ln/>
        </p:spPr>
        <p:txBody>
          <a:bodyPr wrap="square" rtlCol="0" anchor="ctr"/>
          <a:lstStyle/>
          <a:p>
            <a:pPr algn="r" indent="0" marL="0">
              <a:buNone/>
            </a:pPr>
            <a:r>
              <a:rPr lang="en-US" sz="1000" dirty="0">
                <a:solidFill>
                  <a:srgbClr val="7A9E94"/>
                </a:solidFill>
                <a:latin typeface="Apple SD Gothic Neo" pitchFamily="34" charset="0"/>
                <a:ea typeface="Apple SD Gothic Neo" pitchFamily="34" charset="-122"/>
                <a:cs typeface="Apple SD Gothic Neo" pitchFamily="34" charset="-120"/>
              </a:rPr>
              <a:t>11</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2F1EC"/>
        </a:solidFill>
      </p:bgPr>
    </p:bg>
    <p:spTree>
      <p:nvGrpSpPr>
        <p:cNvPr id="1" name=""/>
        <p:cNvGrpSpPr/>
        <p:nvPr/>
      </p:nvGrpSpPr>
      <p:grpSpPr>
        <a:xfrm>
          <a:off x="0" y="0"/>
          <a:ext cx="0" cy="0"/>
          <a:chOff x="0" y="0"/>
          <a:chExt cx="0" cy="0"/>
        </a:xfrm>
      </p:grpSpPr>
      <p:sp>
        <p:nvSpPr>
          <p:cNvPr id="2" name="Text 0"/>
          <p:cNvSpPr/>
          <p:nvPr/>
        </p:nvSpPr>
        <p:spPr>
          <a:xfrm>
            <a:off x="777240" y="1325880"/>
            <a:ext cx="9144000" cy="320040"/>
          </a:xfrm>
          <a:prstGeom prst="rect">
            <a:avLst/>
          </a:prstGeom>
          <a:noFill/>
          <a:ln/>
        </p:spPr>
        <p:txBody>
          <a:bodyPr wrap="square" rtlCol="0" anchor="ctr"/>
          <a:lstStyle/>
          <a:p>
            <a:pPr indent="0" marL="0">
              <a:buNone/>
            </a:pPr>
            <a:r>
              <a:rPr lang="en-US" sz="1200" spc="200" kern="0" dirty="0">
                <a:solidFill>
                  <a:srgbClr val="7A9E94"/>
                </a:solidFill>
                <a:latin typeface="Apple SD Gothic Neo" pitchFamily="34" charset="0"/>
                <a:ea typeface="Apple SD Gothic Neo" pitchFamily="34" charset="-122"/>
                <a:cs typeface="Apple SD Gothic Neo" pitchFamily="34" charset="-120"/>
              </a:rPr>
              <a:t>o1의 추론 행동 패턴</a:t>
            </a:r>
            <a:endParaRPr lang="en-US" sz="1200" dirty="0"/>
          </a:p>
        </p:txBody>
      </p:sp>
      <p:sp>
        <p:nvSpPr>
          <p:cNvPr id="3" name="Text 1"/>
          <p:cNvSpPr/>
          <p:nvPr/>
        </p:nvSpPr>
        <p:spPr>
          <a:xfrm>
            <a:off x="777240" y="1691640"/>
            <a:ext cx="10607040" cy="822960"/>
          </a:xfrm>
          <a:prstGeom prst="rect">
            <a:avLst/>
          </a:prstGeom>
          <a:noFill/>
          <a:ln/>
        </p:spPr>
        <p:txBody>
          <a:bodyPr wrap="square" rtlCol="0" anchor="ctr"/>
          <a:lstStyle/>
          <a:p>
            <a:pPr indent="0" marL="0">
              <a:buNone/>
            </a:pPr>
            <a:r>
              <a:rPr lang="en-US" sz="3200" b="1" dirty="0">
                <a:solidFill>
                  <a:srgbClr val="3A5750"/>
                </a:solidFill>
                <a:latin typeface="Apple SD Gothic Neo" pitchFamily="34" charset="0"/>
                <a:ea typeface="Apple SD Gothic Neo" pitchFamily="34" charset="-122"/>
                <a:cs typeface="Apple SD Gothic Neo" pitchFamily="34" charset="-120"/>
              </a:rPr>
              <a:t>RL 과정에서 자연 발생한 4가지 양상</a:t>
            </a:r>
            <a:endParaRPr lang="en-US" sz="3200" dirty="0"/>
          </a:p>
        </p:txBody>
      </p:sp>
      <p:sp>
        <p:nvSpPr>
          <p:cNvPr id="4" name="Shape 2"/>
          <p:cNvSpPr/>
          <p:nvPr/>
        </p:nvSpPr>
        <p:spPr>
          <a:xfrm>
            <a:off x="777240" y="2651760"/>
            <a:ext cx="10607040" cy="0"/>
          </a:xfrm>
          <a:prstGeom prst="line">
            <a:avLst/>
          </a:prstGeom>
          <a:noFill/>
          <a:ln w="9525">
            <a:solidFill>
              <a:srgbClr val="D8D6CF"/>
            </a:solidFill>
            <a:prstDash val="solid"/>
          </a:ln>
        </p:spPr>
      </p:sp>
      <p:sp>
        <p:nvSpPr>
          <p:cNvPr id="5" name="Text 3"/>
          <p:cNvSpPr/>
          <p:nvPr/>
        </p:nvSpPr>
        <p:spPr>
          <a:xfrm>
            <a:off x="11475720" y="6400800"/>
            <a:ext cx="457200" cy="274320"/>
          </a:xfrm>
          <a:prstGeom prst="rect">
            <a:avLst/>
          </a:prstGeom>
          <a:noFill/>
          <a:ln/>
        </p:spPr>
        <p:txBody>
          <a:bodyPr wrap="square" rtlCol="0" anchor="ctr"/>
          <a:lstStyle/>
          <a:p>
            <a:pPr algn="r" indent="0" marL="0">
              <a:buNone/>
            </a:pPr>
            <a:r>
              <a:rPr lang="en-US" sz="1000" dirty="0">
                <a:solidFill>
                  <a:srgbClr val="7A9E94"/>
                </a:solidFill>
                <a:latin typeface="Apple SD Gothic Neo" pitchFamily="34" charset="0"/>
                <a:ea typeface="Apple SD Gothic Neo" pitchFamily="34" charset="-122"/>
                <a:cs typeface="Apple SD Gothic Neo" pitchFamily="34" charset="-120"/>
              </a:rPr>
              <a:t>12</a:t>
            </a:r>
            <a:endParaRPr lang="en-US" sz="1000" dirty="0"/>
          </a:p>
        </p:txBody>
      </p:sp>
      <p:sp>
        <p:nvSpPr>
          <p:cNvPr id="6" name="Shape 4"/>
          <p:cNvSpPr/>
          <p:nvPr/>
        </p:nvSpPr>
        <p:spPr>
          <a:xfrm>
            <a:off x="777240" y="2880360"/>
            <a:ext cx="5074920" cy="1325880"/>
          </a:xfrm>
          <a:prstGeom prst="roundRect">
            <a:avLst>
              <a:gd name="adj" fmla="val 4828"/>
            </a:avLst>
          </a:prstGeom>
          <a:solidFill>
            <a:srgbClr val="E8E7E1"/>
          </a:solidFill>
          <a:ln/>
        </p:spPr>
      </p:sp>
      <p:sp>
        <p:nvSpPr>
          <p:cNvPr id="7" name="Text 5"/>
          <p:cNvSpPr/>
          <p:nvPr/>
        </p:nvSpPr>
        <p:spPr>
          <a:xfrm>
            <a:off x="1051560" y="3044952"/>
            <a:ext cx="4572000" cy="347472"/>
          </a:xfrm>
          <a:prstGeom prst="rect">
            <a:avLst/>
          </a:prstGeom>
          <a:noFill/>
          <a:ln/>
        </p:spPr>
        <p:txBody>
          <a:bodyPr wrap="square" rtlCol="0" anchor="ctr"/>
          <a:lstStyle/>
          <a:p>
            <a:pPr indent="0" marL="0">
              <a:buNone/>
            </a:pPr>
            <a:r>
              <a:rPr lang="en-US" sz="1500" b="1" dirty="0">
                <a:solidFill>
                  <a:srgbClr val="3A5750"/>
                </a:solidFill>
                <a:latin typeface="Apple SD Gothic Neo" pitchFamily="34" charset="0"/>
                <a:ea typeface="Apple SD Gothic Neo" pitchFamily="34" charset="-122"/>
                <a:cs typeface="Apple SD Gothic Neo" pitchFamily="34" charset="-120"/>
              </a:rPr>
              <a:t>오류 인식·수정</a:t>
            </a:r>
            <a:endParaRPr lang="en-US" sz="1500" dirty="0"/>
          </a:p>
        </p:txBody>
      </p:sp>
      <p:sp>
        <p:nvSpPr>
          <p:cNvPr id="8" name="Text 6"/>
          <p:cNvSpPr/>
          <p:nvPr/>
        </p:nvSpPr>
        <p:spPr>
          <a:xfrm>
            <a:off x="1051560" y="3429000"/>
            <a:ext cx="4572000" cy="685800"/>
          </a:xfrm>
          <a:prstGeom prst="rect">
            <a:avLst/>
          </a:prstGeom>
          <a:noFill/>
          <a:ln/>
        </p:spPr>
        <p:txBody>
          <a:bodyPr wrap="square" rtlCol="0" anchor="ctr"/>
          <a:lstStyle/>
          <a:p>
            <a:pPr indent="0" marL="0">
              <a:lnSpc>
                <a:spcPct val="130000"/>
              </a:lnSpc>
              <a:buNone/>
            </a:pPr>
            <a:r>
              <a:rPr lang="en-US" sz="1300" dirty="0">
                <a:solidFill>
                  <a:srgbClr val="5B7A6E"/>
                </a:solidFill>
                <a:latin typeface="Apple SD Gothic Neo" pitchFamily="34" charset="0"/>
                <a:ea typeface="Apple SD Gothic Neo" pitchFamily="34" charset="-122"/>
                <a:cs typeface="Apple SD Gothic Neo" pitchFamily="34" charset="-120"/>
              </a:rPr>
              <a:t>스스로의 실수를 알아채고 고쳐나감</a:t>
            </a:r>
            <a:endParaRPr lang="en-US" sz="1300" dirty="0"/>
          </a:p>
        </p:txBody>
      </p:sp>
      <p:sp>
        <p:nvSpPr>
          <p:cNvPr id="9" name="Shape 7"/>
          <p:cNvSpPr/>
          <p:nvPr/>
        </p:nvSpPr>
        <p:spPr>
          <a:xfrm>
            <a:off x="6263640" y="2880360"/>
            <a:ext cx="5074920" cy="1325880"/>
          </a:xfrm>
          <a:prstGeom prst="roundRect">
            <a:avLst>
              <a:gd name="adj" fmla="val 4828"/>
            </a:avLst>
          </a:prstGeom>
          <a:solidFill>
            <a:srgbClr val="E8E7E1"/>
          </a:solidFill>
          <a:ln/>
        </p:spPr>
      </p:sp>
      <p:sp>
        <p:nvSpPr>
          <p:cNvPr id="10" name="Text 8"/>
          <p:cNvSpPr/>
          <p:nvPr/>
        </p:nvSpPr>
        <p:spPr>
          <a:xfrm>
            <a:off x="6537960" y="3044952"/>
            <a:ext cx="4572000" cy="347472"/>
          </a:xfrm>
          <a:prstGeom prst="rect">
            <a:avLst/>
          </a:prstGeom>
          <a:noFill/>
          <a:ln/>
        </p:spPr>
        <p:txBody>
          <a:bodyPr wrap="square" rtlCol="0" anchor="ctr"/>
          <a:lstStyle/>
          <a:p>
            <a:pPr indent="0" marL="0">
              <a:buNone/>
            </a:pPr>
            <a:r>
              <a:rPr lang="en-US" sz="1500" b="1" dirty="0">
                <a:solidFill>
                  <a:srgbClr val="3A5750"/>
                </a:solidFill>
                <a:latin typeface="Apple SD Gothic Neo" pitchFamily="34" charset="0"/>
                <a:ea typeface="Apple SD Gothic Neo" pitchFamily="34" charset="-122"/>
                <a:cs typeface="Apple SD Gothic Neo" pitchFamily="34" charset="-120"/>
              </a:rPr>
              <a:t>단계 분해</a:t>
            </a:r>
            <a:endParaRPr lang="en-US" sz="1500" dirty="0"/>
          </a:p>
        </p:txBody>
      </p:sp>
      <p:sp>
        <p:nvSpPr>
          <p:cNvPr id="11" name="Text 9"/>
          <p:cNvSpPr/>
          <p:nvPr/>
        </p:nvSpPr>
        <p:spPr>
          <a:xfrm>
            <a:off x="6537960" y="3429000"/>
            <a:ext cx="4572000" cy="685800"/>
          </a:xfrm>
          <a:prstGeom prst="rect">
            <a:avLst/>
          </a:prstGeom>
          <a:noFill/>
          <a:ln/>
        </p:spPr>
        <p:txBody>
          <a:bodyPr wrap="square" rtlCol="0" anchor="ctr"/>
          <a:lstStyle/>
          <a:p>
            <a:pPr indent="0" marL="0">
              <a:lnSpc>
                <a:spcPct val="130000"/>
              </a:lnSpc>
              <a:buNone/>
            </a:pPr>
            <a:r>
              <a:rPr lang="en-US" sz="1300" dirty="0">
                <a:solidFill>
                  <a:srgbClr val="5B7A6E"/>
                </a:solidFill>
                <a:latin typeface="Apple SD Gothic Neo" pitchFamily="34" charset="0"/>
                <a:ea typeface="Apple SD Gothic Neo" pitchFamily="34" charset="-122"/>
                <a:cs typeface="Apple SD Gothic Neo" pitchFamily="34" charset="-120"/>
              </a:rPr>
              <a:t>어려운 단계를 더 작은 단계로 쪼갬</a:t>
            </a:r>
            <a:endParaRPr lang="en-US" sz="1300" dirty="0"/>
          </a:p>
        </p:txBody>
      </p:sp>
      <p:sp>
        <p:nvSpPr>
          <p:cNvPr id="12" name="Shape 10"/>
          <p:cNvSpPr/>
          <p:nvPr/>
        </p:nvSpPr>
        <p:spPr>
          <a:xfrm>
            <a:off x="777240" y="4389120"/>
            <a:ext cx="5074920" cy="1325880"/>
          </a:xfrm>
          <a:prstGeom prst="roundRect">
            <a:avLst>
              <a:gd name="adj" fmla="val 4828"/>
            </a:avLst>
          </a:prstGeom>
          <a:solidFill>
            <a:srgbClr val="E8E7E1"/>
          </a:solidFill>
          <a:ln/>
        </p:spPr>
      </p:sp>
      <p:sp>
        <p:nvSpPr>
          <p:cNvPr id="13" name="Text 11"/>
          <p:cNvSpPr/>
          <p:nvPr/>
        </p:nvSpPr>
        <p:spPr>
          <a:xfrm>
            <a:off x="1051560" y="4553712"/>
            <a:ext cx="4572000" cy="347472"/>
          </a:xfrm>
          <a:prstGeom prst="rect">
            <a:avLst/>
          </a:prstGeom>
          <a:noFill/>
          <a:ln/>
        </p:spPr>
        <p:txBody>
          <a:bodyPr wrap="square" rtlCol="0" anchor="ctr"/>
          <a:lstStyle/>
          <a:p>
            <a:pPr indent="0" marL="0">
              <a:buNone/>
            </a:pPr>
            <a:r>
              <a:rPr lang="en-US" sz="1500" b="1" dirty="0">
                <a:solidFill>
                  <a:srgbClr val="3A5750"/>
                </a:solidFill>
                <a:latin typeface="Apple SD Gothic Neo" pitchFamily="34" charset="0"/>
                <a:ea typeface="Apple SD Gothic Neo" pitchFamily="34" charset="-122"/>
                <a:cs typeface="Apple SD Gothic Neo" pitchFamily="34" charset="-120"/>
              </a:rPr>
              <a:t>전략 전환</a:t>
            </a:r>
            <a:endParaRPr lang="en-US" sz="1500" dirty="0"/>
          </a:p>
        </p:txBody>
      </p:sp>
      <p:sp>
        <p:nvSpPr>
          <p:cNvPr id="14" name="Text 12"/>
          <p:cNvSpPr/>
          <p:nvPr/>
        </p:nvSpPr>
        <p:spPr>
          <a:xfrm>
            <a:off x="1051560" y="4937760"/>
            <a:ext cx="4572000" cy="685800"/>
          </a:xfrm>
          <a:prstGeom prst="rect">
            <a:avLst/>
          </a:prstGeom>
          <a:noFill/>
          <a:ln/>
        </p:spPr>
        <p:txBody>
          <a:bodyPr wrap="square" rtlCol="0" anchor="ctr"/>
          <a:lstStyle/>
          <a:p>
            <a:pPr indent="0" marL="0">
              <a:lnSpc>
                <a:spcPct val="130000"/>
              </a:lnSpc>
              <a:buNone/>
            </a:pPr>
            <a:r>
              <a:rPr lang="en-US" sz="1300" dirty="0">
                <a:solidFill>
                  <a:srgbClr val="5B7A6E"/>
                </a:solidFill>
                <a:latin typeface="Apple SD Gothic Neo" pitchFamily="34" charset="0"/>
                <a:ea typeface="Apple SD Gothic Neo" pitchFamily="34" charset="-122"/>
                <a:cs typeface="Apple SD Gothic Neo" pitchFamily="34" charset="-120"/>
              </a:rPr>
              <a:t>현재 접근이 막히면 다른 방법을 시도</a:t>
            </a:r>
            <a:endParaRPr lang="en-US" sz="1300" dirty="0"/>
          </a:p>
        </p:txBody>
      </p:sp>
      <p:sp>
        <p:nvSpPr>
          <p:cNvPr id="15" name="Shape 13"/>
          <p:cNvSpPr/>
          <p:nvPr/>
        </p:nvSpPr>
        <p:spPr>
          <a:xfrm>
            <a:off x="6263640" y="4389120"/>
            <a:ext cx="5074920" cy="1325880"/>
          </a:xfrm>
          <a:prstGeom prst="roundRect">
            <a:avLst>
              <a:gd name="adj" fmla="val 4828"/>
            </a:avLst>
          </a:prstGeom>
          <a:solidFill>
            <a:srgbClr val="E8E7E1"/>
          </a:solidFill>
          <a:ln/>
        </p:spPr>
      </p:sp>
      <p:sp>
        <p:nvSpPr>
          <p:cNvPr id="16" name="Text 14"/>
          <p:cNvSpPr/>
          <p:nvPr/>
        </p:nvSpPr>
        <p:spPr>
          <a:xfrm>
            <a:off x="6537960" y="4553712"/>
            <a:ext cx="4572000" cy="347472"/>
          </a:xfrm>
          <a:prstGeom prst="rect">
            <a:avLst/>
          </a:prstGeom>
          <a:noFill/>
          <a:ln/>
        </p:spPr>
        <p:txBody>
          <a:bodyPr wrap="square" rtlCol="0" anchor="ctr"/>
          <a:lstStyle/>
          <a:p>
            <a:pPr indent="0" marL="0">
              <a:buNone/>
            </a:pPr>
            <a:r>
              <a:rPr lang="en-US" sz="1500" b="1" dirty="0">
                <a:solidFill>
                  <a:srgbClr val="3A5750"/>
                </a:solidFill>
                <a:latin typeface="Apple SD Gothic Neo" pitchFamily="34" charset="0"/>
                <a:ea typeface="Apple SD Gothic Neo" pitchFamily="34" charset="-122"/>
                <a:cs typeface="Apple SD Gothic Neo" pitchFamily="34" charset="-120"/>
              </a:rPr>
              <a:t>경쟁 수준 성과</a:t>
            </a:r>
            <a:endParaRPr lang="en-US" sz="1500" dirty="0"/>
          </a:p>
        </p:txBody>
      </p:sp>
      <p:sp>
        <p:nvSpPr>
          <p:cNvPr id="17" name="Text 15"/>
          <p:cNvSpPr/>
          <p:nvPr/>
        </p:nvSpPr>
        <p:spPr>
          <a:xfrm>
            <a:off x="6537960" y="4937760"/>
            <a:ext cx="4572000" cy="685800"/>
          </a:xfrm>
          <a:prstGeom prst="rect">
            <a:avLst/>
          </a:prstGeom>
          <a:noFill/>
          <a:ln/>
        </p:spPr>
        <p:txBody>
          <a:bodyPr wrap="square" rtlCol="0" anchor="ctr"/>
          <a:lstStyle/>
          <a:p>
            <a:pPr indent="0" marL="0">
              <a:lnSpc>
                <a:spcPct val="130000"/>
              </a:lnSpc>
              <a:buNone/>
            </a:pPr>
            <a:r>
              <a:rPr lang="en-US" sz="1300" dirty="0">
                <a:solidFill>
                  <a:srgbClr val="5B7A6E"/>
                </a:solidFill>
                <a:latin typeface="Apple SD Gothic Neo" pitchFamily="34" charset="0"/>
                <a:ea typeface="Apple SD Gothic Neo" pitchFamily="34" charset="-122"/>
                <a:cs typeface="Apple SD Gothic Neo" pitchFamily="34" charset="-120"/>
              </a:rPr>
              <a:t>Codeforces 89th percentile, AIME 상위권</a:t>
            </a:r>
            <a:endParaRPr lang="en-US" sz="1300" dirty="0"/>
          </a:p>
        </p:txBody>
      </p:sp>
      <p:sp>
        <p:nvSpPr>
          <p:cNvPr id="18" name="Text 16"/>
          <p:cNvSpPr/>
          <p:nvPr/>
        </p:nvSpPr>
        <p:spPr>
          <a:xfrm>
            <a:off x="777240" y="6126480"/>
            <a:ext cx="10607040" cy="475488"/>
          </a:xfrm>
          <a:prstGeom prst="rect">
            <a:avLst/>
          </a:prstGeom>
          <a:noFill/>
          <a:ln/>
        </p:spPr>
        <p:txBody>
          <a:bodyPr wrap="square" rtlCol="0" anchor="ctr"/>
          <a:lstStyle/>
          <a:p>
            <a:pPr indent="0" marL="0">
              <a:buNone/>
            </a:pPr>
            <a:r>
              <a:rPr lang="en-US" sz="1250" i="1" dirty="0">
                <a:solidFill>
                  <a:srgbClr val="7A9E94"/>
                </a:solidFill>
                <a:latin typeface="Apple SD Gothic Neo" pitchFamily="34" charset="0"/>
                <a:ea typeface="Apple SD Gothic Neo" pitchFamily="34" charset="-122"/>
                <a:cs typeface="Apple SD Gothic Neo" pitchFamily="34" charset="-120"/>
              </a:rPr>
              <a:t>이 행동들은 명시적으로 프로그래밍된 것이 아니라 RL 학습 과정에서 형성된 결과 — 다음 섹션 R1이 이 '어떻게'를 투명하게 보여줌</a:t>
            </a:r>
            <a:endParaRPr lang="en-US" sz="1250" dirty="0"/>
          </a:p>
        </p:txBody>
      </p:sp>
      <p:sp>
        <p:nvSpPr>
          <p:cNvPr id="20" name="Text 17"/>
          <p:cNvSpPr/>
          <p:nvPr/>
        </p:nvSpPr>
        <p:spPr>
          <a:xfrm>
            <a:off x="11475720" y="6400800"/>
            <a:ext cx="457200" cy="274320"/>
          </a:xfrm>
          <a:prstGeom prst="rect">
            <a:avLst/>
          </a:prstGeom>
          <a:noFill/>
          <a:ln/>
        </p:spPr>
        <p:txBody>
          <a:bodyPr wrap="square" rtlCol="0" anchor="ctr"/>
          <a:lstStyle/>
          <a:p>
            <a:pPr algn="r" indent="0" marL="0">
              <a:buNone/>
            </a:pPr>
            <a:r>
              <a:rPr lang="en-US" sz="1000" dirty="0">
                <a:solidFill>
                  <a:srgbClr val="7A9E94"/>
                </a:solidFill>
                <a:latin typeface="Apple SD Gothic Neo" pitchFamily="34" charset="0"/>
                <a:ea typeface="Apple SD Gothic Neo" pitchFamily="34" charset="-122"/>
                <a:cs typeface="Apple SD Gothic Neo" pitchFamily="34" charset="-120"/>
              </a:rPr>
              <a:t>12</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2F1EC"/>
        </a:solidFill>
      </p:bgPr>
    </p:bg>
    <p:spTree>
      <p:nvGrpSpPr>
        <p:cNvPr id="1" name=""/>
        <p:cNvGrpSpPr/>
        <p:nvPr/>
      </p:nvGrpSpPr>
      <p:grpSpPr>
        <a:xfrm>
          <a:off x="0" y="0"/>
          <a:ext cx="0" cy="0"/>
          <a:chOff x="0" y="0"/>
          <a:chExt cx="0" cy="0"/>
        </a:xfrm>
      </p:grpSpPr>
      <p:sp>
        <p:nvSpPr>
          <p:cNvPr id="2" name="Text 0"/>
          <p:cNvSpPr/>
          <p:nvPr/>
        </p:nvSpPr>
        <p:spPr>
          <a:xfrm>
            <a:off x="777240" y="1645920"/>
            <a:ext cx="2743200" cy="2011680"/>
          </a:xfrm>
          <a:prstGeom prst="rect">
            <a:avLst/>
          </a:prstGeom>
          <a:noFill/>
          <a:ln/>
        </p:spPr>
        <p:txBody>
          <a:bodyPr wrap="square" rtlCol="0" anchor="ctr"/>
          <a:lstStyle/>
          <a:p>
            <a:pPr indent="0" marL="0">
              <a:buNone/>
            </a:pPr>
            <a:r>
              <a:rPr lang="en-US" sz="12000" b="1" dirty="0">
                <a:solidFill>
                  <a:srgbClr val="E8E7E1"/>
                </a:solidFill>
                <a:latin typeface="Apple SD Gothic Neo" pitchFamily="34" charset="0"/>
                <a:ea typeface="Apple SD Gothic Neo" pitchFamily="34" charset="-122"/>
                <a:cs typeface="Apple SD Gothic Neo" pitchFamily="34" charset="-120"/>
              </a:rPr>
              <a:t>04</a:t>
            </a:r>
            <a:endParaRPr lang="en-US" sz="12000" dirty="0"/>
          </a:p>
        </p:txBody>
      </p:sp>
      <p:sp>
        <p:nvSpPr>
          <p:cNvPr id="3" name="Text 1"/>
          <p:cNvSpPr/>
          <p:nvPr/>
        </p:nvSpPr>
        <p:spPr>
          <a:xfrm>
            <a:off x="777240" y="3337560"/>
            <a:ext cx="10607040" cy="1005840"/>
          </a:xfrm>
          <a:prstGeom prst="rect">
            <a:avLst/>
          </a:prstGeom>
          <a:noFill/>
          <a:ln/>
        </p:spPr>
        <p:txBody>
          <a:bodyPr wrap="square" rtlCol="0" anchor="ctr"/>
          <a:lstStyle/>
          <a:p>
            <a:pPr indent="0" marL="0">
              <a:buNone/>
            </a:pPr>
            <a:r>
              <a:rPr lang="en-US" sz="3800" b="1" dirty="0">
                <a:solidFill>
                  <a:srgbClr val="3A5750"/>
                </a:solidFill>
                <a:latin typeface="Apple SD Gothic Neo" pitchFamily="34" charset="0"/>
                <a:ea typeface="Apple SD Gothic Neo" pitchFamily="34" charset="-122"/>
                <a:cs typeface="Apple SD Gothic Neo" pitchFamily="34" charset="-120"/>
              </a:rPr>
              <a:t>오픈소스 검증: DeepSeek-R1</a:t>
            </a:r>
            <a:endParaRPr lang="en-US" sz="3800" dirty="0"/>
          </a:p>
        </p:txBody>
      </p:sp>
      <p:sp>
        <p:nvSpPr>
          <p:cNvPr id="4" name="Shape 2"/>
          <p:cNvSpPr/>
          <p:nvPr/>
        </p:nvSpPr>
        <p:spPr>
          <a:xfrm>
            <a:off x="777240" y="4434840"/>
            <a:ext cx="1280160" cy="0"/>
          </a:xfrm>
          <a:prstGeom prst="line">
            <a:avLst/>
          </a:prstGeom>
          <a:noFill/>
          <a:ln w="19050">
            <a:solidFill>
              <a:srgbClr val="4E7268"/>
            </a:solidFill>
            <a:prstDash val="solid"/>
          </a:ln>
        </p:spPr>
      </p:sp>
      <p:sp>
        <p:nvSpPr>
          <p:cNvPr id="5" name="Text 3"/>
          <p:cNvSpPr/>
          <p:nvPr/>
        </p:nvSpPr>
        <p:spPr>
          <a:xfrm>
            <a:off x="777240" y="4617720"/>
            <a:ext cx="9144000" cy="457200"/>
          </a:xfrm>
          <a:prstGeom prst="rect">
            <a:avLst/>
          </a:prstGeom>
          <a:noFill/>
          <a:ln/>
        </p:spPr>
        <p:txBody>
          <a:bodyPr wrap="square" rtlCol="0" anchor="ctr"/>
          <a:lstStyle/>
          <a:p>
            <a:pPr indent="0" marL="0">
              <a:buNone/>
            </a:pPr>
            <a:r>
              <a:rPr lang="en-US" sz="1500" dirty="0">
                <a:solidFill>
                  <a:srgbClr val="7A9E94"/>
                </a:solidFill>
                <a:latin typeface="Apple SD Gothic Neo" pitchFamily="34" charset="0"/>
                <a:ea typeface="Apple SD Gothic Neo" pitchFamily="34" charset="-122"/>
                <a:cs typeface="Apple SD Gothic Neo" pitchFamily="34" charset="-120"/>
              </a:rPr>
              <a:t>Pure RL만으로 추론 능력을 유도하다</a:t>
            </a:r>
            <a:endParaRPr lang="en-US" sz="1500" dirty="0"/>
          </a:p>
        </p:txBody>
      </p:sp>
      <p:sp>
        <p:nvSpPr>
          <p:cNvPr id="6" name="Text 4"/>
          <p:cNvSpPr/>
          <p:nvPr/>
        </p:nvSpPr>
        <p:spPr>
          <a:xfrm>
            <a:off x="11475720" y="6400800"/>
            <a:ext cx="457200" cy="274320"/>
          </a:xfrm>
          <a:prstGeom prst="rect">
            <a:avLst/>
          </a:prstGeom>
          <a:noFill/>
          <a:ln/>
        </p:spPr>
        <p:txBody>
          <a:bodyPr wrap="square" rtlCol="0" anchor="ctr"/>
          <a:lstStyle/>
          <a:p>
            <a:pPr algn="r" indent="0" marL="0">
              <a:buNone/>
            </a:pPr>
            <a:r>
              <a:rPr lang="en-US" sz="1000" dirty="0">
                <a:solidFill>
                  <a:srgbClr val="7A9E94"/>
                </a:solidFill>
                <a:latin typeface="Apple SD Gothic Neo" pitchFamily="34" charset="0"/>
                <a:ea typeface="Apple SD Gothic Neo" pitchFamily="34" charset="-122"/>
                <a:cs typeface="Apple SD Gothic Neo" pitchFamily="34" charset="-120"/>
              </a:rPr>
              <a:t>13</a:t>
            </a:r>
            <a:endParaRPr lang="en-US" sz="1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2F1EC"/>
        </a:solidFill>
      </p:bgPr>
    </p:bg>
    <p:spTree>
      <p:nvGrpSpPr>
        <p:cNvPr id="1" name=""/>
        <p:cNvGrpSpPr/>
        <p:nvPr/>
      </p:nvGrpSpPr>
      <p:grpSpPr>
        <a:xfrm>
          <a:off x="0" y="0"/>
          <a:ext cx="0" cy="0"/>
          <a:chOff x="0" y="0"/>
          <a:chExt cx="0" cy="0"/>
        </a:xfrm>
      </p:grpSpPr>
      <p:sp>
        <p:nvSpPr>
          <p:cNvPr id="2" name="Text 0"/>
          <p:cNvSpPr/>
          <p:nvPr/>
        </p:nvSpPr>
        <p:spPr>
          <a:xfrm>
            <a:off x="777240" y="1325880"/>
            <a:ext cx="9144000" cy="320040"/>
          </a:xfrm>
          <a:prstGeom prst="rect">
            <a:avLst/>
          </a:prstGeom>
          <a:noFill/>
          <a:ln/>
        </p:spPr>
        <p:txBody>
          <a:bodyPr wrap="square" rtlCol="0" anchor="ctr"/>
          <a:lstStyle/>
          <a:p>
            <a:pPr indent="0" marL="0">
              <a:buNone/>
            </a:pPr>
            <a:r>
              <a:rPr lang="en-US" sz="1200" spc="200" kern="0" dirty="0">
                <a:solidFill>
                  <a:srgbClr val="7A9E94"/>
                </a:solidFill>
                <a:latin typeface="Apple SD Gothic Neo" pitchFamily="34" charset="0"/>
                <a:ea typeface="Apple SD Gothic Neo" pitchFamily="34" charset="-122"/>
                <a:cs typeface="Apple SD Gothic Neo" pitchFamily="34" charset="-120"/>
              </a:rPr>
              <a:t>DeepSeek-AI, 2025</a:t>
            </a:r>
            <a:endParaRPr lang="en-US" sz="1200" dirty="0"/>
          </a:p>
        </p:txBody>
      </p:sp>
      <p:sp>
        <p:nvSpPr>
          <p:cNvPr id="3" name="Text 1"/>
          <p:cNvSpPr/>
          <p:nvPr/>
        </p:nvSpPr>
        <p:spPr>
          <a:xfrm>
            <a:off x="777240" y="1691640"/>
            <a:ext cx="10607040" cy="822960"/>
          </a:xfrm>
          <a:prstGeom prst="rect">
            <a:avLst/>
          </a:prstGeom>
          <a:noFill/>
          <a:ln/>
        </p:spPr>
        <p:txBody>
          <a:bodyPr wrap="square" rtlCol="0" anchor="ctr"/>
          <a:lstStyle/>
          <a:p>
            <a:pPr indent="0" marL="0">
              <a:buNone/>
            </a:pPr>
            <a:r>
              <a:rPr lang="en-US" sz="3200" b="1" dirty="0">
                <a:solidFill>
                  <a:srgbClr val="3A5750"/>
                </a:solidFill>
                <a:latin typeface="Apple SD Gothic Neo" pitchFamily="34" charset="0"/>
                <a:ea typeface="Apple SD Gothic Neo" pitchFamily="34" charset="-122"/>
                <a:cs typeface="Apple SD Gothic Neo" pitchFamily="34" charset="-120"/>
              </a:rPr>
              <a:t>R1-Zero와 R1, 두 모델의 이야기</a:t>
            </a:r>
            <a:endParaRPr lang="en-US" sz="3200" dirty="0"/>
          </a:p>
        </p:txBody>
      </p:sp>
      <p:sp>
        <p:nvSpPr>
          <p:cNvPr id="4" name="Shape 2"/>
          <p:cNvSpPr/>
          <p:nvPr/>
        </p:nvSpPr>
        <p:spPr>
          <a:xfrm>
            <a:off x="777240" y="2651760"/>
            <a:ext cx="10607040" cy="0"/>
          </a:xfrm>
          <a:prstGeom prst="line">
            <a:avLst/>
          </a:prstGeom>
          <a:noFill/>
          <a:ln w="9525">
            <a:solidFill>
              <a:srgbClr val="D8D6CF"/>
            </a:solidFill>
            <a:prstDash val="solid"/>
          </a:ln>
        </p:spPr>
      </p:sp>
      <p:sp>
        <p:nvSpPr>
          <p:cNvPr id="5" name="Text 3"/>
          <p:cNvSpPr/>
          <p:nvPr/>
        </p:nvSpPr>
        <p:spPr>
          <a:xfrm>
            <a:off x="11475720" y="6400800"/>
            <a:ext cx="457200" cy="274320"/>
          </a:xfrm>
          <a:prstGeom prst="rect">
            <a:avLst/>
          </a:prstGeom>
          <a:noFill/>
          <a:ln/>
        </p:spPr>
        <p:txBody>
          <a:bodyPr wrap="square" rtlCol="0" anchor="ctr"/>
          <a:lstStyle/>
          <a:p>
            <a:pPr algn="r" indent="0" marL="0">
              <a:buNone/>
            </a:pPr>
            <a:r>
              <a:rPr lang="en-US" sz="1000" dirty="0">
                <a:solidFill>
                  <a:srgbClr val="7A9E94"/>
                </a:solidFill>
                <a:latin typeface="Apple SD Gothic Neo" pitchFamily="34" charset="0"/>
                <a:ea typeface="Apple SD Gothic Neo" pitchFamily="34" charset="-122"/>
                <a:cs typeface="Apple SD Gothic Neo" pitchFamily="34" charset="-120"/>
              </a:rPr>
              <a:t>14</a:t>
            </a:r>
            <a:endParaRPr lang="en-US" sz="1000" dirty="0"/>
          </a:p>
        </p:txBody>
      </p:sp>
      <p:sp>
        <p:nvSpPr>
          <p:cNvPr id="6" name="Text 4"/>
          <p:cNvSpPr/>
          <p:nvPr/>
        </p:nvSpPr>
        <p:spPr>
          <a:xfrm>
            <a:off x="777240" y="2788920"/>
            <a:ext cx="10607040" cy="548640"/>
          </a:xfrm>
          <a:prstGeom prst="rect">
            <a:avLst/>
          </a:prstGeom>
          <a:noFill/>
          <a:ln/>
        </p:spPr>
        <p:txBody>
          <a:bodyPr wrap="square" rtlCol="0" anchor="t"/>
          <a:lstStyle/>
          <a:p>
            <a:pPr algn="l" indent="0" marL="0">
              <a:lnSpc>
                <a:spcPct val="135000"/>
              </a:lnSpc>
              <a:buNone/>
            </a:pPr>
            <a:r>
              <a:rPr lang="en-US" sz="1400" dirty="0">
                <a:solidFill>
                  <a:srgbClr val="3A5750"/>
                </a:solidFill>
                <a:latin typeface="Apple SD Gothic Neo" pitchFamily="34" charset="0"/>
                <a:ea typeface="Apple SD Gothic Neo" pitchFamily="34" charset="-122"/>
                <a:cs typeface="Apple SD Gothic Neo" pitchFamily="34" charset="-120"/>
              </a:rPr>
              <a:t>o1은 메커니즘을 공개하지 않은 closed model — R1은 같은 수준의 추론 능력을 '어떻게' 만들었는지 투명하게 보여준 첫 오픈 연구</a:t>
            </a:r>
            <a:endParaRPr lang="en-US" sz="1400" dirty="0"/>
          </a:p>
        </p:txBody>
      </p:sp>
      <p:sp>
        <p:nvSpPr>
          <p:cNvPr id="7" name="Shape 5"/>
          <p:cNvSpPr/>
          <p:nvPr/>
        </p:nvSpPr>
        <p:spPr>
          <a:xfrm>
            <a:off x="777240" y="3429000"/>
            <a:ext cx="5074920" cy="2743200"/>
          </a:xfrm>
          <a:prstGeom prst="roundRect">
            <a:avLst>
              <a:gd name="adj" fmla="val 2667"/>
            </a:avLst>
          </a:prstGeom>
          <a:solidFill>
            <a:srgbClr val="E8E7E1"/>
          </a:solidFill>
          <a:ln/>
        </p:spPr>
      </p:sp>
      <p:sp>
        <p:nvSpPr>
          <p:cNvPr id="8" name="Text 6"/>
          <p:cNvSpPr/>
          <p:nvPr/>
        </p:nvSpPr>
        <p:spPr>
          <a:xfrm>
            <a:off x="1097280" y="3685032"/>
            <a:ext cx="4434840" cy="411480"/>
          </a:xfrm>
          <a:prstGeom prst="rect">
            <a:avLst/>
          </a:prstGeom>
          <a:noFill/>
          <a:ln/>
        </p:spPr>
        <p:txBody>
          <a:bodyPr wrap="square" rtlCol="0" anchor="ctr"/>
          <a:lstStyle/>
          <a:p>
            <a:pPr indent="0" marL="0">
              <a:buNone/>
            </a:pPr>
            <a:r>
              <a:rPr lang="en-US" sz="1500" b="1" dirty="0">
                <a:solidFill>
                  <a:srgbClr val="3A5750"/>
                </a:solidFill>
                <a:latin typeface="Apple SD Gothic Neo" pitchFamily="34" charset="0"/>
                <a:ea typeface="Apple SD Gothic Neo" pitchFamily="34" charset="-122"/>
                <a:cs typeface="Apple SD Gothic Neo" pitchFamily="34" charset="-120"/>
              </a:rPr>
              <a:t>DeepSeek-R1-Zero (학술적 기여)</a:t>
            </a:r>
            <a:endParaRPr lang="en-US" sz="1500" dirty="0"/>
          </a:p>
        </p:txBody>
      </p:sp>
      <p:sp>
        <p:nvSpPr>
          <p:cNvPr id="9" name="Text 7"/>
          <p:cNvSpPr/>
          <p:nvPr/>
        </p:nvSpPr>
        <p:spPr>
          <a:xfrm>
            <a:off x="1097280" y="4178808"/>
            <a:ext cx="4434840" cy="1737360"/>
          </a:xfrm>
          <a:prstGeom prst="rect">
            <a:avLst/>
          </a:prstGeom>
          <a:noFill/>
          <a:ln/>
        </p:spPr>
        <p:txBody>
          <a:bodyPr wrap="square" rtlCol="0" anchor="t"/>
          <a:lstStyle/>
          <a:p>
            <a:pPr algn="l" indent="0" marL="0">
              <a:lnSpc>
                <a:spcPct val="135000"/>
              </a:lnSpc>
              <a:buNone/>
            </a:pPr>
            <a:r>
              <a:rPr lang="en-US" sz="1250" dirty="0">
                <a:solidFill>
                  <a:srgbClr val="5B7A6E"/>
                </a:solidFill>
                <a:latin typeface="Apple SD Gothic Neo" pitchFamily="34" charset="0"/>
                <a:ea typeface="Apple SD Gothic Neo" pitchFamily="34" charset="-122"/>
                <a:cs typeface="Apple SD Gothic Neo" pitchFamily="34" charset="-120"/>
              </a:rPr>
              <a:t>— SFT 단계 없이 base 모델에 RL을 직접 적용</a:t>
            </a:r>
            <a:endParaRPr lang="en-US" sz="1250" dirty="0"/>
          </a:p>
          <a:p>
            <a:pPr algn="l" indent="0" marL="0">
              <a:lnSpc>
                <a:spcPct val="135000"/>
              </a:lnSpc>
              <a:buNone/>
            </a:pPr>
            <a:r>
              <a:rPr lang="en-US" sz="1250" dirty="0">
                <a:solidFill>
                  <a:srgbClr val="5B7A6E"/>
                </a:solidFill>
                <a:latin typeface="Apple SD Gothic Neo" pitchFamily="34" charset="0"/>
                <a:ea typeface="Apple SD Gothic Neo" pitchFamily="34" charset="-122"/>
                <a:cs typeface="Apple SD Gothic Neo" pitchFamily="34" charset="-120"/>
              </a:rPr>
              <a:t>— 오직 RL만으로 self-verification, reflection,</a:t>
            </a:r>
            <a:endParaRPr lang="en-US" sz="1250" dirty="0"/>
          </a:p>
          <a:p>
            <a:pPr algn="l" indent="0" marL="0">
              <a:lnSpc>
                <a:spcPct val="135000"/>
              </a:lnSpc>
              <a:buNone/>
            </a:pPr>
            <a:r>
              <a:rPr lang="en-US" sz="1250" dirty="0">
                <a:solidFill>
                  <a:srgbClr val="5B7A6E"/>
                </a:solidFill>
                <a:latin typeface="Apple SD Gothic Neo" pitchFamily="34" charset="0"/>
                <a:ea typeface="Apple SD Gothic Neo" pitchFamily="34" charset="-122"/>
                <a:cs typeface="Apple SD Gothic Neo" pitchFamily="34" charset="-120"/>
              </a:rPr>
              <a:t>   긴 CoT가 자연 발생</a:t>
            </a:r>
            <a:endParaRPr lang="en-US" sz="1250" dirty="0"/>
          </a:p>
          <a:p>
            <a:pPr algn="l" indent="0" marL="0">
              <a:lnSpc>
                <a:spcPct val="135000"/>
              </a:lnSpc>
              <a:buNone/>
            </a:pPr>
            <a:r>
              <a:rPr lang="en-US" sz="1250" dirty="0">
                <a:solidFill>
                  <a:srgbClr val="5B7A6E"/>
                </a:solidFill>
                <a:latin typeface="Apple SD Gothic Neo" pitchFamily="34" charset="0"/>
                <a:ea typeface="Apple SD Gothic Neo" pitchFamily="34" charset="-122"/>
                <a:cs typeface="Apple SD Gothic Neo" pitchFamily="34" charset="-120"/>
              </a:rPr>
              <a:t>— 단점: 가독성 저하, language mixing 문제</a:t>
            </a:r>
            <a:endParaRPr lang="en-US" sz="1250" dirty="0"/>
          </a:p>
        </p:txBody>
      </p:sp>
      <p:sp>
        <p:nvSpPr>
          <p:cNvPr id="10" name="Shape 8"/>
          <p:cNvSpPr/>
          <p:nvPr/>
        </p:nvSpPr>
        <p:spPr>
          <a:xfrm>
            <a:off x="6309360" y="3429000"/>
            <a:ext cx="5074920" cy="2743200"/>
          </a:xfrm>
          <a:prstGeom prst="roundRect">
            <a:avLst>
              <a:gd name="adj" fmla="val 2667"/>
            </a:avLst>
          </a:prstGeom>
          <a:solidFill>
            <a:srgbClr val="4E7268"/>
          </a:solidFill>
          <a:ln/>
        </p:spPr>
      </p:sp>
      <p:sp>
        <p:nvSpPr>
          <p:cNvPr id="11" name="Text 9"/>
          <p:cNvSpPr/>
          <p:nvPr/>
        </p:nvSpPr>
        <p:spPr>
          <a:xfrm>
            <a:off x="6629400" y="3685032"/>
            <a:ext cx="4434840" cy="411480"/>
          </a:xfrm>
          <a:prstGeom prst="rect">
            <a:avLst/>
          </a:prstGeom>
          <a:noFill/>
          <a:ln/>
        </p:spPr>
        <p:txBody>
          <a:bodyPr wrap="square" rtlCol="0" anchor="ctr"/>
          <a:lstStyle/>
          <a:p>
            <a:pPr indent="0" marL="0">
              <a:buNone/>
            </a:pPr>
            <a:r>
              <a:rPr lang="en-US" sz="1500" b="1" dirty="0">
                <a:solidFill>
                  <a:srgbClr val="FFFFFF"/>
                </a:solidFill>
                <a:latin typeface="Apple SD Gothic Neo" pitchFamily="34" charset="0"/>
                <a:ea typeface="Apple SD Gothic Neo" pitchFamily="34" charset="-122"/>
                <a:cs typeface="Apple SD Gothic Neo" pitchFamily="34" charset="-120"/>
              </a:rPr>
              <a:t>DeepSeek-R1 (실제 제품)</a:t>
            </a:r>
            <a:endParaRPr lang="en-US" sz="1500" dirty="0"/>
          </a:p>
        </p:txBody>
      </p:sp>
      <p:sp>
        <p:nvSpPr>
          <p:cNvPr id="12" name="Text 10"/>
          <p:cNvSpPr/>
          <p:nvPr/>
        </p:nvSpPr>
        <p:spPr>
          <a:xfrm>
            <a:off x="6629400" y="4178808"/>
            <a:ext cx="4434840" cy="1737360"/>
          </a:xfrm>
          <a:prstGeom prst="rect">
            <a:avLst/>
          </a:prstGeom>
          <a:noFill/>
          <a:ln/>
        </p:spPr>
        <p:txBody>
          <a:bodyPr wrap="square" rtlCol="0" anchor="ctr"/>
          <a:lstStyle/>
          <a:p>
            <a:pPr indent="0" marL="0">
              <a:lnSpc>
                <a:spcPct val="135000"/>
              </a:lnSpc>
              <a:buNone/>
            </a:pPr>
            <a:r>
              <a:rPr lang="en-US" sz="1250" dirty="0">
                <a:solidFill>
                  <a:srgbClr val="D4E4E0"/>
                </a:solidFill>
                <a:latin typeface="Apple SD Gothic Neo" pitchFamily="34" charset="0"/>
                <a:ea typeface="Apple SD Gothic Neo" pitchFamily="34" charset="-122"/>
                <a:cs typeface="Apple SD Gothic Neo" pitchFamily="34" charset="-120"/>
              </a:rPr>
              <a:t>— 소량의 cold-start 데이터 + multi-stage 파이프라인으로</a:t>
            </a:r>
            <a:endParaRPr lang="en-US" sz="1250" dirty="0"/>
          </a:p>
          <a:p>
            <a:pPr indent="0" marL="0">
              <a:lnSpc>
                <a:spcPct val="135000"/>
              </a:lnSpc>
              <a:buNone/>
            </a:pPr>
            <a:r>
              <a:rPr lang="en-US" sz="1250" dirty="0">
                <a:solidFill>
                  <a:srgbClr val="D4E4E0"/>
                </a:solidFill>
                <a:latin typeface="Apple SD Gothic Neo" pitchFamily="34" charset="0"/>
                <a:ea typeface="Apple SD Gothic Neo" pitchFamily="34" charset="-122"/>
                <a:cs typeface="Apple SD Gothic Neo" pitchFamily="34" charset="-120"/>
              </a:rPr>
              <a:t>   R1-Zero의 문제를 보완</a:t>
            </a:r>
            <a:endParaRPr lang="en-US" sz="1250" dirty="0"/>
          </a:p>
          <a:p>
            <a:pPr indent="0" marL="0">
              <a:lnSpc>
                <a:spcPct val="135000"/>
              </a:lnSpc>
              <a:buNone/>
            </a:pPr>
            <a:r>
              <a:rPr lang="en-US" sz="1250" dirty="0">
                <a:solidFill>
                  <a:srgbClr val="D4E4E0"/>
                </a:solidFill>
                <a:latin typeface="Apple SD Gothic Neo" pitchFamily="34" charset="0"/>
                <a:ea typeface="Apple SD Gothic Neo" pitchFamily="34" charset="-122"/>
                <a:cs typeface="Apple SD Gothic Neo" pitchFamily="34" charset="-120"/>
              </a:rPr>
              <a:t>— OpenAI o1-1217과 동등한 추론 성능 달성</a:t>
            </a:r>
            <a:endParaRPr lang="en-US" sz="1250" dirty="0"/>
          </a:p>
          <a:p>
            <a:pPr indent="0" marL="0">
              <a:lnSpc>
                <a:spcPct val="135000"/>
              </a:lnSpc>
              <a:buNone/>
            </a:pPr>
            <a:r>
              <a:rPr lang="en-US" sz="1250" dirty="0">
                <a:solidFill>
                  <a:srgbClr val="D4E4E0"/>
                </a:solidFill>
                <a:latin typeface="Apple SD Gothic Neo" pitchFamily="34" charset="0"/>
                <a:ea typeface="Apple SD Gothic Neo" pitchFamily="34" charset="-122"/>
                <a:cs typeface="Apple SD Gothic Neo" pitchFamily="34" charset="-120"/>
              </a:rPr>
              <a:t>— 완전 오픈소스 공개</a:t>
            </a:r>
            <a:endParaRPr lang="en-US" sz="1250" dirty="0"/>
          </a:p>
        </p:txBody>
      </p:sp>
      <p:sp>
        <p:nvSpPr>
          <p:cNvPr id="14" name="Text 11"/>
          <p:cNvSpPr/>
          <p:nvPr/>
        </p:nvSpPr>
        <p:spPr>
          <a:xfrm>
            <a:off x="11475720" y="6400800"/>
            <a:ext cx="457200" cy="274320"/>
          </a:xfrm>
          <a:prstGeom prst="rect">
            <a:avLst/>
          </a:prstGeom>
          <a:noFill/>
          <a:ln/>
        </p:spPr>
        <p:txBody>
          <a:bodyPr wrap="square" rtlCol="0" anchor="ctr"/>
          <a:lstStyle/>
          <a:p>
            <a:pPr algn="r" indent="0" marL="0">
              <a:buNone/>
            </a:pPr>
            <a:r>
              <a:rPr lang="en-US" sz="1000" dirty="0">
                <a:solidFill>
                  <a:srgbClr val="7A9E94"/>
                </a:solidFill>
                <a:latin typeface="Apple SD Gothic Neo" pitchFamily="34" charset="0"/>
                <a:ea typeface="Apple SD Gothic Neo" pitchFamily="34" charset="-122"/>
                <a:cs typeface="Apple SD Gothic Neo" pitchFamily="34" charset="-120"/>
              </a:rPr>
              <a:t>14</a:t>
            </a: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2F1EC"/>
        </a:solidFill>
      </p:bgPr>
    </p:bg>
    <p:spTree>
      <p:nvGrpSpPr>
        <p:cNvPr id="1" name=""/>
        <p:cNvGrpSpPr/>
        <p:nvPr/>
      </p:nvGrpSpPr>
      <p:grpSpPr>
        <a:xfrm>
          <a:off x="0" y="0"/>
          <a:ext cx="0" cy="0"/>
          <a:chOff x="0" y="0"/>
          <a:chExt cx="0" cy="0"/>
        </a:xfrm>
      </p:grpSpPr>
      <p:sp>
        <p:nvSpPr>
          <p:cNvPr id="2" name="Text 0"/>
          <p:cNvSpPr/>
          <p:nvPr/>
        </p:nvSpPr>
        <p:spPr>
          <a:xfrm>
            <a:off x="777240" y="1325880"/>
            <a:ext cx="9144000" cy="320040"/>
          </a:xfrm>
          <a:prstGeom prst="rect">
            <a:avLst/>
          </a:prstGeom>
          <a:noFill/>
          <a:ln/>
        </p:spPr>
        <p:txBody>
          <a:bodyPr wrap="square" rtlCol="0" anchor="ctr"/>
          <a:lstStyle/>
          <a:p>
            <a:pPr indent="0" marL="0">
              <a:buNone/>
            </a:pPr>
            <a:r>
              <a:rPr lang="en-US" sz="1200" spc="200" kern="0" dirty="0">
                <a:solidFill>
                  <a:srgbClr val="7A9E94"/>
                </a:solidFill>
                <a:latin typeface="Apple SD Gothic Neo" pitchFamily="34" charset="0"/>
                <a:ea typeface="Apple SD Gothic Neo" pitchFamily="34" charset="-122"/>
                <a:cs typeface="Apple SD Gothic Neo" pitchFamily="34" charset="-120"/>
              </a:rPr>
              <a:t>핵심 알고리즘</a:t>
            </a:r>
            <a:endParaRPr lang="en-US" sz="1200" dirty="0"/>
          </a:p>
        </p:txBody>
      </p:sp>
      <p:sp>
        <p:nvSpPr>
          <p:cNvPr id="3" name="Text 1"/>
          <p:cNvSpPr/>
          <p:nvPr/>
        </p:nvSpPr>
        <p:spPr>
          <a:xfrm>
            <a:off x="777240" y="1691640"/>
            <a:ext cx="10607040" cy="822960"/>
          </a:xfrm>
          <a:prstGeom prst="rect">
            <a:avLst/>
          </a:prstGeom>
          <a:noFill/>
          <a:ln/>
        </p:spPr>
        <p:txBody>
          <a:bodyPr wrap="square" rtlCol="0" anchor="ctr"/>
          <a:lstStyle/>
          <a:p>
            <a:pPr indent="0" marL="0">
              <a:buNone/>
            </a:pPr>
            <a:r>
              <a:rPr lang="en-US" sz="3200" b="1" dirty="0">
                <a:solidFill>
                  <a:srgbClr val="3A5750"/>
                </a:solidFill>
                <a:latin typeface="Apple SD Gothic Neo" pitchFamily="34" charset="0"/>
                <a:ea typeface="Apple SD Gothic Neo" pitchFamily="34" charset="-122"/>
                <a:cs typeface="Apple SD Gothic Neo" pitchFamily="34" charset="-120"/>
              </a:rPr>
              <a:t>GRPO: Group Relative Policy Optimization</a:t>
            </a:r>
            <a:endParaRPr lang="en-US" sz="3200" dirty="0"/>
          </a:p>
        </p:txBody>
      </p:sp>
      <p:sp>
        <p:nvSpPr>
          <p:cNvPr id="4" name="Shape 2"/>
          <p:cNvSpPr/>
          <p:nvPr/>
        </p:nvSpPr>
        <p:spPr>
          <a:xfrm>
            <a:off x="777240" y="2651760"/>
            <a:ext cx="10607040" cy="0"/>
          </a:xfrm>
          <a:prstGeom prst="line">
            <a:avLst/>
          </a:prstGeom>
          <a:noFill/>
          <a:ln w="9525">
            <a:solidFill>
              <a:srgbClr val="D8D6CF"/>
            </a:solidFill>
            <a:prstDash val="solid"/>
          </a:ln>
        </p:spPr>
      </p:sp>
      <p:sp>
        <p:nvSpPr>
          <p:cNvPr id="5" name="Text 3"/>
          <p:cNvSpPr/>
          <p:nvPr/>
        </p:nvSpPr>
        <p:spPr>
          <a:xfrm>
            <a:off x="11475720" y="6400800"/>
            <a:ext cx="457200" cy="274320"/>
          </a:xfrm>
          <a:prstGeom prst="rect">
            <a:avLst/>
          </a:prstGeom>
          <a:noFill/>
          <a:ln/>
        </p:spPr>
        <p:txBody>
          <a:bodyPr wrap="square" rtlCol="0" anchor="ctr"/>
          <a:lstStyle/>
          <a:p>
            <a:pPr algn="r" indent="0" marL="0">
              <a:buNone/>
            </a:pPr>
            <a:r>
              <a:rPr lang="en-US" sz="1000" dirty="0">
                <a:solidFill>
                  <a:srgbClr val="7A9E94"/>
                </a:solidFill>
                <a:latin typeface="Apple SD Gothic Neo" pitchFamily="34" charset="0"/>
                <a:ea typeface="Apple SD Gothic Neo" pitchFamily="34" charset="-122"/>
                <a:cs typeface="Apple SD Gothic Neo" pitchFamily="34" charset="-120"/>
              </a:rPr>
              <a:t>15</a:t>
            </a:r>
            <a:endParaRPr lang="en-US" sz="1000" dirty="0"/>
          </a:p>
        </p:txBody>
      </p:sp>
      <p:sp>
        <p:nvSpPr>
          <p:cNvPr id="6" name="Text 4"/>
          <p:cNvSpPr/>
          <p:nvPr/>
        </p:nvSpPr>
        <p:spPr>
          <a:xfrm>
            <a:off x="777240" y="2788920"/>
            <a:ext cx="10607040" cy="594360"/>
          </a:xfrm>
          <a:prstGeom prst="rect">
            <a:avLst/>
          </a:prstGeom>
          <a:noFill/>
          <a:ln/>
        </p:spPr>
        <p:txBody>
          <a:bodyPr wrap="square" rtlCol="0" anchor="t"/>
          <a:lstStyle/>
          <a:p>
            <a:pPr algn="l" indent="0" marL="0">
              <a:lnSpc>
                <a:spcPct val="135000"/>
              </a:lnSpc>
              <a:buNone/>
            </a:pPr>
            <a:r>
              <a:rPr lang="en-US" sz="1350" dirty="0">
                <a:solidFill>
                  <a:srgbClr val="3A5750"/>
                </a:solidFill>
                <a:latin typeface="Apple SD Gothic Neo" pitchFamily="34" charset="0"/>
                <a:ea typeface="Apple SD Gothic Neo" pitchFamily="34" charset="-122"/>
                <a:cs typeface="Apple SD Gothic Neo" pitchFamily="34" charset="-120"/>
              </a:rPr>
              <a:t>PPO와의 핵심 차이: critic model(policy와 동일 크기의 별도 가치 모델)을 없애고, 같은 질문에 대해 생성한 여러 응답들의 그룹 내 점수로 baseline을 추정</a:t>
            </a:r>
            <a:endParaRPr lang="en-US" sz="1350" dirty="0"/>
          </a:p>
        </p:txBody>
      </p:sp>
      <p:sp>
        <p:nvSpPr>
          <p:cNvPr id="7" name="Shape 5"/>
          <p:cNvSpPr/>
          <p:nvPr/>
        </p:nvSpPr>
        <p:spPr>
          <a:xfrm>
            <a:off x="777240" y="3520440"/>
            <a:ext cx="2480310" cy="2148840"/>
          </a:xfrm>
          <a:prstGeom prst="roundRect">
            <a:avLst>
              <a:gd name="adj" fmla="val 3404"/>
            </a:avLst>
          </a:prstGeom>
          <a:solidFill>
            <a:srgbClr val="4E7268"/>
          </a:solidFill>
          <a:ln/>
        </p:spPr>
      </p:sp>
      <p:sp>
        <p:nvSpPr>
          <p:cNvPr id="8" name="Text 6"/>
          <p:cNvSpPr/>
          <p:nvPr/>
        </p:nvSpPr>
        <p:spPr>
          <a:xfrm>
            <a:off x="1005840" y="3721608"/>
            <a:ext cx="2023110" cy="502920"/>
          </a:xfrm>
          <a:prstGeom prst="rect">
            <a:avLst/>
          </a:prstGeom>
          <a:noFill/>
          <a:ln/>
        </p:spPr>
        <p:txBody>
          <a:bodyPr wrap="square" rtlCol="0" anchor="ctr"/>
          <a:lstStyle/>
          <a:p>
            <a:pPr indent="0" marL="0">
              <a:buNone/>
            </a:pPr>
            <a:r>
              <a:rPr lang="en-US" sz="2200" b="1" dirty="0">
                <a:solidFill>
                  <a:srgbClr val="A8C4BC"/>
                </a:solidFill>
                <a:latin typeface="Apple SD Gothic Neo" pitchFamily="34" charset="0"/>
                <a:ea typeface="Apple SD Gothic Neo" pitchFamily="34" charset="-122"/>
                <a:cs typeface="Apple SD Gothic Neo" pitchFamily="34" charset="-120"/>
              </a:rPr>
              <a:t>①</a:t>
            </a:r>
            <a:endParaRPr lang="en-US" sz="2200" dirty="0"/>
          </a:p>
        </p:txBody>
      </p:sp>
      <p:sp>
        <p:nvSpPr>
          <p:cNvPr id="9" name="Text 7"/>
          <p:cNvSpPr/>
          <p:nvPr/>
        </p:nvSpPr>
        <p:spPr>
          <a:xfrm>
            <a:off x="1005840" y="4270248"/>
            <a:ext cx="2023110" cy="475488"/>
          </a:xfrm>
          <a:prstGeom prst="rect">
            <a:avLst/>
          </a:prstGeom>
          <a:noFill/>
          <a:ln/>
        </p:spPr>
        <p:txBody>
          <a:bodyPr wrap="square" rtlCol="0" anchor="ctr"/>
          <a:lstStyle/>
          <a:p>
            <a:pPr indent="0" marL="0">
              <a:buNone/>
            </a:pPr>
            <a:r>
              <a:rPr lang="en-US" sz="1450" b="1" dirty="0">
                <a:solidFill>
                  <a:srgbClr val="FFFFFF"/>
                </a:solidFill>
                <a:latin typeface="Apple SD Gothic Neo" pitchFamily="34" charset="0"/>
                <a:ea typeface="Apple SD Gothic Neo" pitchFamily="34" charset="-122"/>
                <a:cs typeface="Apple SD Gothic Neo" pitchFamily="34" charset="-120"/>
              </a:rPr>
              <a:t>샘플링</a:t>
            </a:r>
            <a:endParaRPr lang="en-US" sz="1450" dirty="0"/>
          </a:p>
        </p:txBody>
      </p:sp>
      <p:sp>
        <p:nvSpPr>
          <p:cNvPr id="10" name="Text 8"/>
          <p:cNvSpPr/>
          <p:nvPr/>
        </p:nvSpPr>
        <p:spPr>
          <a:xfrm>
            <a:off x="1005840" y="4800600"/>
            <a:ext cx="2023110" cy="640080"/>
          </a:xfrm>
          <a:prstGeom prst="rect">
            <a:avLst/>
          </a:prstGeom>
          <a:noFill/>
          <a:ln/>
        </p:spPr>
        <p:txBody>
          <a:bodyPr wrap="square" rtlCol="0" anchor="ctr"/>
          <a:lstStyle/>
          <a:p>
            <a:pPr indent="0" marL="0">
              <a:lnSpc>
                <a:spcPct val="130000"/>
              </a:lnSpc>
              <a:buNone/>
            </a:pPr>
            <a:r>
              <a:rPr lang="en-US" sz="1150" dirty="0">
                <a:solidFill>
                  <a:srgbClr val="D4E4E0"/>
                </a:solidFill>
                <a:latin typeface="Apple SD Gothic Neo" pitchFamily="34" charset="0"/>
                <a:ea typeface="Apple SD Gothic Neo" pitchFamily="34" charset="-122"/>
                <a:cs typeface="Apple SD Gothic Neo" pitchFamily="34" charset="-120"/>
              </a:rPr>
              <a:t>같은 질문에 대해</a:t>
            </a:r>
            <a:endParaRPr lang="en-US" sz="1150" dirty="0"/>
          </a:p>
          <a:p>
            <a:pPr indent="0" marL="0">
              <a:lnSpc>
                <a:spcPct val="130000"/>
              </a:lnSpc>
              <a:buNone/>
            </a:pPr>
            <a:r>
              <a:rPr lang="en-US" sz="1150" dirty="0">
                <a:solidFill>
                  <a:srgbClr val="D4E4E0"/>
                </a:solidFill>
                <a:latin typeface="Apple SD Gothic Neo" pitchFamily="34" charset="0"/>
                <a:ea typeface="Apple SD Gothic Neo" pitchFamily="34" charset="-122"/>
                <a:cs typeface="Apple SD Gothic Neo" pitchFamily="34" charset="-120"/>
              </a:rPr>
              <a:t>여러 출력 {o₁...oG}</a:t>
            </a:r>
            <a:endParaRPr lang="en-US" sz="1150" dirty="0"/>
          </a:p>
          <a:p>
            <a:pPr indent="0" marL="0">
              <a:lnSpc>
                <a:spcPct val="130000"/>
              </a:lnSpc>
              <a:buNone/>
            </a:pPr>
            <a:r>
              <a:rPr lang="en-US" sz="1150" dirty="0">
                <a:solidFill>
                  <a:srgbClr val="D4E4E0"/>
                </a:solidFill>
                <a:latin typeface="Apple SD Gothic Neo" pitchFamily="34" charset="0"/>
                <a:ea typeface="Apple SD Gothic Neo" pitchFamily="34" charset="-122"/>
                <a:cs typeface="Apple SD Gothic Neo" pitchFamily="34" charset="-120"/>
              </a:rPr>
              <a:t>생성</a:t>
            </a:r>
            <a:endParaRPr lang="en-US" sz="1150" dirty="0"/>
          </a:p>
        </p:txBody>
      </p:sp>
      <p:sp>
        <p:nvSpPr>
          <p:cNvPr id="11" name="Text 9"/>
          <p:cNvSpPr/>
          <p:nvPr/>
        </p:nvSpPr>
        <p:spPr>
          <a:xfrm>
            <a:off x="3275838" y="4366260"/>
            <a:ext cx="201168" cy="457200"/>
          </a:xfrm>
          <a:prstGeom prst="rect">
            <a:avLst/>
          </a:prstGeom>
          <a:noFill/>
          <a:ln/>
        </p:spPr>
        <p:txBody>
          <a:bodyPr wrap="square" rtlCol="0" anchor="ctr"/>
          <a:lstStyle/>
          <a:p>
            <a:pPr algn="ctr" indent="0" marL="0">
              <a:buNone/>
            </a:pPr>
            <a:r>
              <a:rPr lang="en-US" sz="1600" dirty="0">
                <a:solidFill>
                  <a:srgbClr val="A8C4BC"/>
                </a:solidFill>
                <a:latin typeface="Apple SD Gothic Neo" pitchFamily="34" charset="0"/>
                <a:ea typeface="Apple SD Gothic Neo" pitchFamily="34" charset="-122"/>
                <a:cs typeface="Apple SD Gothic Neo" pitchFamily="34" charset="-120"/>
              </a:rPr>
              <a:t>→</a:t>
            </a:r>
            <a:endParaRPr lang="en-US" sz="1600" dirty="0"/>
          </a:p>
        </p:txBody>
      </p:sp>
      <p:sp>
        <p:nvSpPr>
          <p:cNvPr id="12" name="Shape 10"/>
          <p:cNvSpPr/>
          <p:nvPr/>
        </p:nvSpPr>
        <p:spPr>
          <a:xfrm>
            <a:off x="3486150" y="3520440"/>
            <a:ext cx="2480310" cy="2148840"/>
          </a:xfrm>
          <a:prstGeom prst="roundRect">
            <a:avLst>
              <a:gd name="adj" fmla="val 3404"/>
            </a:avLst>
          </a:prstGeom>
          <a:solidFill>
            <a:srgbClr val="E8E7E1"/>
          </a:solidFill>
          <a:ln/>
        </p:spPr>
      </p:sp>
      <p:sp>
        <p:nvSpPr>
          <p:cNvPr id="13" name="Text 11"/>
          <p:cNvSpPr/>
          <p:nvPr/>
        </p:nvSpPr>
        <p:spPr>
          <a:xfrm>
            <a:off x="3714750" y="3721608"/>
            <a:ext cx="2023110" cy="502920"/>
          </a:xfrm>
          <a:prstGeom prst="rect">
            <a:avLst/>
          </a:prstGeom>
          <a:noFill/>
          <a:ln/>
        </p:spPr>
        <p:txBody>
          <a:bodyPr wrap="square" rtlCol="0" anchor="ctr"/>
          <a:lstStyle/>
          <a:p>
            <a:pPr indent="0" marL="0">
              <a:buNone/>
            </a:pPr>
            <a:r>
              <a:rPr lang="en-US" sz="2200" b="1" dirty="0">
                <a:solidFill>
                  <a:srgbClr val="A8C4BC"/>
                </a:solidFill>
                <a:latin typeface="Apple SD Gothic Neo" pitchFamily="34" charset="0"/>
                <a:ea typeface="Apple SD Gothic Neo" pitchFamily="34" charset="-122"/>
                <a:cs typeface="Apple SD Gothic Neo" pitchFamily="34" charset="-120"/>
              </a:rPr>
              <a:t>②</a:t>
            </a:r>
            <a:endParaRPr lang="en-US" sz="2200" dirty="0"/>
          </a:p>
        </p:txBody>
      </p:sp>
      <p:sp>
        <p:nvSpPr>
          <p:cNvPr id="14" name="Text 12"/>
          <p:cNvSpPr/>
          <p:nvPr/>
        </p:nvSpPr>
        <p:spPr>
          <a:xfrm>
            <a:off x="3714750" y="4270248"/>
            <a:ext cx="2023110" cy="475488"/>
          </a:xfrm>
          <a:prstGeom prst="rect">
            <a:avLst/>
          </a:prstGeom>
          <a:noFill/>
          <a:ln/>
        </p:spPr>
        <p:txBody>
          <a:bodyPr wrap="square" rtlCol="0" anchor="ctr"/>
          <a:lstStyle/>
          <a:p>
            <a:pPr indent="0" marL="0">
              <a:buNone/>
            </a:pPr>
            <a:r>
              <a:rPr lang="en-US" sz="1450" b="1" dirty="0">
                <a:solidFill>
                  <a:srgbClr val="3A5750"/>
                </a:solidFill>
                <a:latin typeface="Apple SD Gothic Neo" pitchFamily="34" charset="0"/>
                <a:ea typeface="Apple SD Gothic Neo" pitchFamily="34" charset="-122"/>
                <a:cs typeface="Apple SD Gothic Neo" pitchFamily="34" charset="-120"/>
              </a:rPr>
              <a:t>점수화</a:t>
            </a:r>
            <a:endParaRPr lang="en-US" sz="1450" dirty="0"/>
          </a:p>
        </p:txBody>
      </p:sp>
      <p:sp>
        <p:nvSpPr>
          <p:cNvPr id="15" name="Text 13"/>
          <p:cNvSpPr/>
          <p:nvPr/>
        </p:nvSpPr>
        <p:spPr>
          <a:xfrm>
            <a:off x="3714750" y="4800600"/>
            <a:ext cx="2023110" cy="640080"/>
          </a:xfrm>
          <a:prstGeom prst="rect">
            <a:avLst/>
          </a:prstGeom>
          <a:noFill/>
          <a:ln/>
        </p:spPr>
        <p:txBody>
          <a:bodyPr wrap="square" rtlCol="0" anchor="ctr"/>
          <a:lstStyle/>
          <a:p>
            <a:pPr indent="0" marL="0">
              <a:lnSpc>
                <a:spcPct val="130000"/>
              </a:lnSpc>
              <a:buNone/>
            </a:pPr>
            <a:r>
              <a:rPr lang="en-US" sz="1150" dirty="0">
                <a:solidFill>
                  <a:srgbClr val="5B7A6E"/>
                </a:solidFill>
                <a:latin typeface="Apple SD Gothic Neo" pitchFamily="34" charset="0"/>
                <a:ea typeface="Apple SD Gothic Neo" pitchFamily="34" charset="-122"/>
                <a:cs typeface="Apple SD Gothic Neo" pitchFamily="34" charset="-120"/>
              </a:rPr>
              <a:t>각 출력에</a:t>
            </a:r>
            <a:endParaRPr lang="en-US" sz="1150" dirty="0"/>
          </a:p>
          <a:p>
            <a:pPr indent="0" marL="0">
              <a:lnSpc>
                <a:spcPct val="130000"/>
              </a:lnSpc>
              <a:buNone/>
            </a:pPr>
            <a:r>
              <a:rPr lang="en-US" sz="1150" dirty="0">
                <a:solidFill>
                  <a:srgbClr val="5B7A6E"/>
                </a:solidFill>
                <a:latin typeface="Apple SD Gothic Neo" pitchFamily="34" charset="0"/>
                <a:ea typeface="Apple SD Gothic Neo" pitchFamily="34" charset="-122"/>
                <a:cs typeface="Apple SD Gothic Neo" pitchFamily="34" charset="-120"/>
              </a:rPr>
              <a:t>rule-based reward</a:t>
            </a:r>
            <a:endParaRPr lang="en-US" sz="1150" dirty="0"/>
          </a:p>
          <a:p>
            <a:pPr indent="0" marL="0">
              <a:lnSpc>
                <a:spcPct val="130000"/>
              </a:lnSpc>
              <a:buNone/>
            </a:pPr>
            <a:r>
              <a:rPr lang="en-US" sz="1150" dirty="0">
                <a:solidFill>
                  <a:srgbClr val="5B7A6E"/>
                </a:solidFill>
                <a:latin typeface="Apple SD Gothic Neo" pitchFamily="34" charset="0"/>
                <a:ea typeface="Apple SD Gothic Neo" pitchFamily="34" charset="-122"/>
                <a:cs typeface="Apple SD Gothic Neo" pitchFamily="34" charset="-120"/>
              </a:rPr>
              <a:t>부여</a:t>
            </a:r>
            <a:endParaRPr lang="en-US" sz="1150" dirty="0"/>
          </a:p>
        </p:txBody>
      </p:sp>
      <p:sp>
        <p:nvSpPr>
          <p:cNvPr id="16" name="Text 14"/>
          <p:cNvSpPr/>
          <p:nvPr/>
        </p:nvSpPr>
        <p:spPr>
          <a:xfrm>
            <a:off x="5984748" y="4366260"/>
            <a:ext cx="201168" cy="457200"/>
          </a:xfrm>
          <a:prstGeom prst="rect">
            <a:avLst/>
          </a:prstGeom>
          <a:noFill/>
          <a:ln/>
        </p:spPr>
        <p:txBody>
          <a:bodyPr wrap="square" rtlCol="0" anchor="ctr"/>
          <a:lstStyle/>
          <a:p>
            <a:pPr algn="ctr" indent="0" marL="0">
              <a:buNone/>
            </a:pPr>
            <a:r>
              <a:rPr lang="en-US" sz="1600" dirty="0">
                <a:solidFill>
                  <a:srgbClr val="A8C4BC"/>
                </a:solidFill>
                <a:latin typeface="Apple SD Gothic Neo" pitchFamily="34" charset="0"/>
                <a:ea typeface="Apple SD Gothic Neo" pitchFamily="34" charset="-122"/>
                <a:cs typeface="Apple SD Gothic Neo" pitchFamily="34" charset="-120"/>
              </a:rPr>
              <a:t>→</a:t>
            </a:r>
            <a:endParaRPr lang="en-US" sz="1600" dirty="0"/>
          </a:p>
        </p:txBody>
      </p:sp>
      <p:sp>
        <p:nvSpPr>
          <p:cNvPr id="17" name="Shape 15"/>
          <p:cNvSpPr/>
          <p:nvPr/>
        </p:nvSpPr>
        <p:spPr>
          <a:xfrm>
            <a:off x="6195060" y="3520440"/>
            <a:ext cx="2480310" cy="2148840"/>
          </a:xfrm>
          <a:prstGeom prst="roundRect">
            <a:avLst>
              <a:gd name="adj" fmla="val 3404"/>
            </a:avLst>
          </a:prstGeom>
          <a:solidFill>
            <a:srgbClr val="4E7268"/>
          </a:solidFill>
          <a:ln/>
        </p:spPr>
      </p:sp>
      <p:sp>
        <p:nvSpPr>
          <p:cNvPr id="18" name="Text 16"/>
          <p:cNvSpPr/>
          <p:nvPr/>
        </p:nvSpPr>
        <p:spPr>
          <a:xfrm>
            <a:off x="6423660" y="3721608"/>
            <a:ext cx="2023110" cy="502920"/>
          </a:xfrm>
          <a:prstGeom prst="rect">
            <a:avLst/>
          </a:prstGeom>
          <a:noFill/>
          <a:ln/>
        </p:spPr>
        <p:txBody>
          <a:bodyPr wrap="square" rtlCol="0" anchor="ctr"/>
          <a:lstStyle/>
          <a:p>
            <a:pPr indent="0" marL="0">
              <a:buNone/>
            </a:pPr>
            <a:r>
              <a:rPr lang="en-US" sz="2200" b="1" dirty="0">
                <a:solidFill>
                  <a:srgbClr val="A8C4BC"/>
                </a:solidFill>
                <a:latin typeface="Apple SD Gothic Neo" pitchFamily="34" charset="0"/>
                <a:ea typeface="Apple SD Gothic Neo" pitchFamily="34" charset="-122"/>
                <a:cs typeface="Apple SD Gothic Neo" pitchFamily="34" charset="-120"/>
              </a:rPr>
              <a:t>③</a:t>
            </a:r>
            <a:endParaRPr lang="en-US" sz="2200" dirty="0"/>
          </a:p>
        </p:txBody>
      </p:sp>
      <p:sp>
        <p:nvSpPr>
          <p:cNvPr id="19" name="Text 17"/>
          <p:cNvSpPr/>
          <p:nvPr/>
        </p:nvSpPr>
        <p:spPr>
          <a:xfrm>
            <a:off x="6423660" y="4270248"/>
            <a:ext cx="2023110" cy="475488"/>
          </a:xfrm>
          <a:prstGeom prst="rect">
            <a:avLst/>
          </a:prstGeom>
          <a:noFill/>
          <a:ln/>
        </p:spPr>
        <p:txBody>
          <a:bodyPr wrap="square" rtlCol="0" anchor="ctr"/>
          <a:lstStyle/>
          <a:p>
            <a:pPr indent="0" marL="0">
              <a:buNone/>
            </a:pPr>
            <a:r>
              <a:rPr lang="en-US" sz="1450" b="1" dirty="0">
                <a:solidFill>
                  <a:srgbClr val="FFFFFF"/>
                </a:solidFill>
                <a:latin typeface="Apple SD Gothic Neo" pitchFamily="34" charset="0"/>
                <a:ea typeface="Apple SD Gothic Neo" pitchFamily="34" charset="-122"/>
                <a:cs typeface="Apple SD Gothic Neo" pitchFamily="34" charset="-120"/>
              </a:rPr>
              <a:t>정규화</a:t>
            </a:r>
            <a:endParaRPr lang="en-US" sz="1450" dirty="0"/>
          </a:p>
        </p:txBody>
      </p:sp>
      <p:sp>
        <p:nvSpPr>
          <p:cNvPr id="20" name="Text 18"/>
          <p:cNvSpPr/>
          <p:nvPr/>
        </p:nvSpPr>
        <p:spPr>
          <a:xfrm>
            <a:off x="6423660" y="4800600"/>
            <a:ext cx="2023110" cy="640080"/>
          </a:xfrm>
          <a:prstGeom prst="rect">
            <a:avLst/>
          </a:prstGeom>
          <a:noFill/>
          <a:ln/>
        </p:spPr>
        <p:txBody>
          <a:bodyPr wrap="square" rtlCol="0" anchor="ctr"/>
          <a:lstStyle/>
          <a:p>
            <a:pPr indent="0" marL="0">
              <a:lnSpc>
                <a:spcPct val="130000"/>
              </a:lnSpc>
              <a:buNone/>
            </a:pPr>
            <a:r>
              <a:rPr lang="en-US" sz="1150" dirty="0">
                <a:solidFill>
                  <a:srgbClr val="D4E4E0"/>
                </a:solidFill>
                <a:latin typeface="Apple SD Gothic Neo" pitchFamily="34" charset="0"/>
                <a:ea typeface="Apple SD Gothic Neo" pitchFamily="34" charset="-122"/>
                <a:cs typeface="Apple SD Gothic Neo" pitchFamily="34" charset="-120"/>
              </a:rPr>
              <a:t>critic 없이 그룹 내</a:t>
            </a:r>
            <a:endParaRPr lang="en-US" sz="1150" dirty="0"/>
          </a:p>
          <a:p>
            <a:pPr indent="0" marL="0">
              <a:lnSpc>
                <a:spcPct val="130000"/>
              </a:lnSpc>
              <a:buNone/>
            </a:pPr>
            <a:r>
              <a:rPr lang="en-US" sz="1150" dirty="0">
                <a:solidFill>
                  <a:srgbClr val="D4E4E0"/>
                </a:solidFill>
                <a:latin typeface="Apple SD Gothic Neo" pitchFamily="34" charset="0"/>
                <a:ea typeface="Apple SD Gothic Neo" pitchFamily="34" charset="-122"/>
                <a:cs typeface="Apple SD Gothic Neo" pitchFamily="34" charset="-120"/>
              </a:rPr>
              <a:t>평균·분산으로</a:t>
            </a:r>
            <a:endParaRPr lang="en-US" sz="1150" dirty="0"/>
          </a:p>
          <a:p>
            <a:pPr indent="0" marL="0">
              <a:lnSpc>
                <a:spcPct val="130000"/>
              </a:lnSpc>
              <a:buNone/>
            </a:pPr>
            <a:r>
              <a:rPr lang="en-US" sz="1150" dirty="0">
                <a:solidFill>
                  <a:srgbClr val="D4E4E0"/>
                </a:solidFill>
                <a:latin typeface="Apple SD Gothic Neo" pitchFamily="34" charset="0"/>
                <a:ea typeface="Apple SD Gothic Neo" pitchFamily="34" charset="-122"/>
                <a:cs typeface="Apple SD Gothic Neo" pitchFamily="34" charset="-120"/>
              </a:rPr>
              <a:t>advantage 추정</a:t>
            </a:r>
            <a:endParaRPr lang="en-US" sz="1150" dirty="0"/>
          </a:p>
        </p:txBody>
      </p:sp>
      <p:sp>
        <p:nvSpPr>
          <p:cNvPr id="21" name="Text 19"/>
          <p:cNvSpPr/>
          <p:nvPr/>
        </p:nvSpPr>
        <p:spPr>
          <a:xfrm>
            <a:off x="8693658" y="4366260"/>
            <a:ext cx="201168" cy="457200"/>
          </a:xfrm>
          <a:prstGeom prst="rect">
            <a:avLst/>
          </a:prstGeom>
          <a:noFill/>
          <a:ln/>
        </p:spPr>
        <p:txBody>
          <a:bodyPr wrap="square" rtlCol="0" anchor="ctr"/>
          <a:lstStyle/>
          <a:p>
            <a:pPr algn="ctr" indent="0" marL="0">
              <a:buNone/>
            </a:pPr>
            <a:r>
              <a:rPr lang="en-US" sz="1600" dirty="0">
                <a:solidFill>
                  <a:srgbClr val="A8C4BC"/>
                </a:solidFill>
                <a:latin typeface="Apple SD Gothic Neo" pitchFamily="34" charset="0"/>
                <a:ea typeface="Apple SD Gothic Neo" pitchFamily="34" charset="-122"/>
                <a:cs typeface="Apple SD Gothic Neo" pitchFamily="34" charset="-120"/>
              </a:rPr>
              <a:t>→</a:t>
            </a:r>
            <a:endParaRPr lang="en-US" sz="1600" dirty="0"/>
          </a:p>
        </p:txBody>
      </p:sp>
      <p:sp>
        <p:nvSpPr>
          <p:cNvPr id="22" name="Shape 20"/>
          <p:cNvSpPr/>
          <p:nvPr/>
        </p:nvSpPr>
        <p:spPr>
          <a:xfrm>
            <a:off x="8903970" y="3520440"/>
            <a:ext cx="2480310" cy="2148840"/>
          </a:xfrm>
          <a:prstGeom prst="roundRect">
            <a:avLst>
              <a:gd name="adj" fmla="val 3404"/>
            </a:avLst>
          </a:prstGeom>
          <a:solidFill>
            <a:srgbClr val="E8E7E1"/>
          </a:solidFill>
          <a:ln/>
        </p:spPr>
      </p:sp>
      <p:sp>
        <p:nvSpPr>
          <p:cNvPr id="23" name="Text 21"/>
          <p:cNvSpPr/>
          <p:nvPr/>
        </p:nvSpPr>
        <p:spPr>
          <a:xfrm>
            <a:off x="9132570" y="3721608"/>
            <a:ext cx="2023110" cy="502920"/>
          </a:xfrm>
          <a:prstGeom prst="rect">
            <a:avLst/>
          </a:prstGeom>
          <a:noFill/>
          <a:ln/>
        </p:spPr>
        <p:txBody>
          <a:bodyPr wrap="square" rtlCol="0" anchor="ctr"/>
          <a:lstStyle/>
          <a:p>
            <a:pPr indent="0" marL="0">
              <a:buNone/>
            </a:pPr>
            <a:r>
              <a:rPr lang="en-US" sz="2200" b="1" dirty="0">
                <a:solidFill>
                  <a:srgbClr val="A8C4BC"/>
                </a:solidFill>
                <a:latin typeface="Apple SD Gothic Neo" pitchFamily="34" charset="0"/>
                <a:ea typeface="Apple SD Gothic Neo" pitchFamily="34" charset="-122"/>
                <a:cs typeface="Apple SD Gothic Neo" pitchFamily="34" charset="-120"/>
              </a:rPr>
              <a:t>④</a:t>
            </a:r>
            <a:endParaRPr lang="en-US" sz="2200" dirty="0"/>
          </a:p>
        </p:txBody>
      </p:sp>
      <p:sp>
        <p:nvSpPr>
          <p:cNvPr id="24" name="Text 22"/>
          <p:cNvSpPr/>
          <p:nvPr/>
        </p:nvSpPr>
        <p:spPr>
          <a:xfrm>
            <a:off x="9132570" y="4270248"/>
            <a:ext cx="2023110" cy="475488"/>
          </a:xfrm>
          <a:prstGeom prst="rect">
            <a:avLst/>
          </a:prstGeom>
          <a:noFill/>
          <a:ln/>
        </p:spPr>
        <p:txBody>
          <a:bodyPr wrap="square" rtlCol="0" anchor="ctr"/>
          <a:lstStyle/>
          <a:p>
            <a:pPr indent="0" marL="0">
              <a:buNone/>
            </a:pPr>
            <a:r>
              <a:rPr lang="en-US" sz="1450" b="1" dirty="0">
                <a:solidFill>
                  <a:srgbClr val="3A5750"/>
                </a:solidFill>
                <a:latin typeface="Apple SD Gothic Neo" pitchFamily="34" charset="0"/>
                <a:ea typeface="Apple SD Gothic Neo" pitchFamily="34" charset="-122"/>
                <a:cs typeface="Apple SD Gothic Neo" pitchFamily="34" charset="-120"/>
              </a:rPr>
              <a:t>업데이트</a:t>
            </a:r>
            <a:endParaRPr lang="en-US" sz="1450" dirty="0"/>
          </a:p>
        </p:txBody>
      </p:sp>
      <p:sp>
        <p:nvSpPr>
          <p:cNvPr id="25" name="Text 23"/>
          <p:cNvSpPr/>
          <p:nvPr/>
        </p:nvSpPr>
        <p:spPr>
          <a:xfrm>
            <a:off x="9132570" y="4800600"/>
            <a:ext cx="2023110" cy="640080"/>
          </a:xfrm>
          <a:prstGeom prst="rect">
            <a:avLst/>
          </a:prstGeom>
          <a:noFill/>
          <a:ln/>
        </p:spPr>
        <p:txBody>
          <a:bodyPr wrap="square" rtlCol="0" anchor="ctr"/>
          <a:lstStyle/>
          <a:p>
            <a:pPr indent="0" marL="0">
              <a:lnSpc>
                <a:spcPct val="130000"/>
              </a:lnSpc>
              <a:buNone/>
            </a:pPr>
            <a:r>
              <a:rPr lang="en-US" sz="1150" dirty="0">
                <a:solidFill>
                  <a:srgbClr val="5B7A6E"/>
                </a:solidFill>
                <a:latin typeface="Apple SD Gothic Neo" pitchFamily="34" charset="0"/>
                <a:ea typeface="Apple SD Gothic Neo" pitchFamily="34" charset="-122"/>
                <a:cs typeface="Apple SD Gothic Neo" pitchFamily="34" charset="-120"/>
              </a:rPr>
              <a:t>advantage 기반으로</a:t>
            </a:r>
            <a:endParaRPr lang="en-US" sz="1150" dirty="0"/>
          </a:p>
          <a:p>
            <a:pPr indent="0" marL="0">
              <a:lnSpc>
                <a:spcPct val="130000"/>
              </a:lnSpc>
              <a:buNone/>
            </a:pPr>
            <a:r>
              <a:rPr lang="en-US" sz="1150" dirty="0">
                <a:solidFill>
                  <a:srgbClr val="5B7A6E"/>
                </a:solidFill>
                <a:latin typeface="Apple SD Gothic Neo" pitchFamily="34" charset="0"/>
                <a:ea typeface="Apple SD Gothic Neo" pitchFamily="34" charset="-122"/>
                <a:cs typeface="Apple SD Gothic Neo" pitchFamily="34" charset="-120"/>
              </a:rPr>
              <a:t>policy 파라미터</a:t>
            </a:r>
            <a:endParaRPr lang="en-US" sz="1150" dirty="0"/>
          </a:p>
          <a:p>
            <a:pPr indent="0" marL="0">
              <a:lnSpc>
                <a:spcPct val="130000"/>
              </a:lnSpc>
              <a:buNone/>
            </a:pPr>
            <a:r>
              <a:rPr lang="en-US" sz="1150" dirty="0">
                <a:solidFill>
                  <a:srgbClr val="5B7A6E"/>
                </a:solidFill>
                <a:latin typeface="Apple SD Gothic Neo" pitchFamily="34" charset="0"/>
                <a:ea typeface="Apple SD Gothic Neo" pitchFamily="34" charset="-122"/>
                <a:cs typeface="Apple SD Gothic Neo" pitchFamily="34" charset="-120"/>
              </a:rPr>
              <a:t>갱신</a:t>
            </a:r>
            <a:endParaRPr lang="en-US" sz="1150" dirty="0"/>
          </a:p>
        </p:txBody>
      </p:sp>
      <p:sp>
        <p:nvSpPr>
          <p:cNvPr id="26" name="Shape 24"/>
          <p:cNvSpPr/>
          <p:nvPr/>
        </p:nvSpPr>
        <p:spPr>
          <a:xfrm>
            <a:off x="777240" y="5852160"/>
            <a:ext cx="10607040" cy="777240"/>
          </a:xfrm>
          <a:prstGeom prst="roundRect">
            <a:avLst>
              <a:gd name="adj" fmla="val 8235"/>
            </a:avLst>
          </a:prstGeom>
          <a:solidFill>
            <a:srgbClr val="E8E7E1"/>
          </a:solidFill>
          <a:ln/>
        </p:spPr>
      </p:sp>
      <p:sp>
        <p:nvSpPr>
          <p:cNvPr id="27" name="Text 25"/>
          <p:cNvSpPr/>
          <p:nvPr/>
        </p:nvSpPr>
        <p:spPr>
          <a:xfrm>
            <a:off x="1051560" y="5943600"/>
            <a:ext cx="1371600" cy="594360"/>
          </a:xfrm>
          <a:prstGeom prst="rect">
            <a:avLst/>
          </a:prstGeom>
          <a:noFill/>
          <a:ln/>
        </p:spPr>
        <p:txBody>
          <a:bodyPr wrap="square" rtlCol="0" anchor="ctr"/>
          <a:lstStyle/>
          <a:p>
            <a:pPr indent="0" marL="0">
              <a:buNone/>
            </a:pPr>
            <a:r>
              <a:rPr lang="en-US" sz="1300" b="1" dirty="0">
                <a:solidFill>
                  <a:srgbClr val="3A5750"/>
                </a:solidFill>
                <a:latin typeface="Apple SD Gothic Neo" pitchFamily="34" charset="0"/>
                <a:ea typeface="Apple SD Gothic Neo" pitchFamily="34" charset="-122"/>
                <a:cs typeface="Apple SD Gothic Neo" pitchFamily="34" charset="-120"/>
              </a:rPr>
              <a:t>효과</a:t>
            </a:r>
            <a:endParaRPr lang="en-US" sz="1300" dirty="0"/>
          </a:p>
        </p:txBody>
      </p:sp>
      <p:sp>
        <p:nvSpPr>
          <p:cNvPr id="28" name="Text 26"/>
          <p:cNvSpPr/>
          <p:nvPr/>
        </p:nvSpPr>
        <p:spPr>
          <a:xfrm>
            <a:off x="2560320" y="5943600"/>
            <a:ext cx="8595360" cy="594360"/>
          </a:xfrm>
          <a:prstGeom prst="rect">
            <a:avLst/>
          </a:prstGeom>
          <a:noFill/>
          <a:ln/>
        </p:spPr>
        <p:txBody>
          <a:bodyPr wrap="square" rtlCol="0" anchor="ctr"/>
          <a:lstStyle/>
          <a:p>
            <a:pPr indent="0" marL="0">
              <a:lnSpc>
                <a:spcPct val="120000"/>
              </a:lnSpc>
              <a:buNone/>
            </a:pPr>
            <a:r>
              <a:rPr lang="en-US" sz="1200" dirty="0">
                <a:solidFill>
                  <a:srgbClr val="5B7A6E"/>
                </a:solidFill>
                <a:latin typeface="Apple SD Gothic Neo" pitchFamily="34" charset="0"/>
                <a:ea typeface="Apple SD Gothic Neo" pitchFamily="34" charset="-122"/>
                <a:cs typeface="Apple SD Gothic Neo" pitchFamily="34" charset="-120"/>
              </a:rPr>
              <a:t>critic model 제거로 메모리·연산 비용 절감 / 그룹 내 정규화로 학습 분산(variance) 감소 → 70B급 모델까지 대규모 RL 적용 가능</a:t>
            </a:r>
            <a:endParaRPr lang="en-US" sz="1200" dirty="0"/>
          </a:p>
        </p:txBody>
      </p:sp>
      <p:sp>
        <p:nvSpPr>
          <p:cNvPr id="30" name="Text 27"/>
          <p:cNvSpPr/>
          <p:nvPr/>
        </p:nvSpPr>
        <p:spPr>
          <a:xfrm>
            <a:off x="11475720" y="6400800"/>
            <a:ext cx="457200" cy="274320"/>
          </a:xfrm>
          <a:prstGeom prst="rect">
            <a:avLst/>
          </a:prstGeom>
          <a:noFill/>
          <a:ln/>
        </p:spPr>
        <p:txBody>
          <a:bodyPr wrap="square" rtlCol="0" anchor="ctr"/>
          <a:lstStyle/>
          <a:p>
            <a:pPr algn="r" indent="0" marL="0">
              <a:buNone/>
            </a:pPr>
            <a:r>
              <a:rPr lang="en-US" sz="1000" dirty="0">
                <a:solidFill>
                  <a:srgbClr val="7A9E94"/>
                </a:solidFill>
                <a:latin typeface="Apple SD Gothic Neo" pitchFamily="34" charset="0"/>
                <a:ea typeface="Apple SD Gothic Neo" pitchFamily="34" charset="-122"/>
                <a:cs typeface="Apple SD Gothic Neo" pitchFamily="34" charset="-120"/>
              </a:rPr>
              <a:t>15</a:t>
            </a:r>
            <a:endParaRPr lang="en-US" sz="1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2F1EC"/>
        </a:solidFill>
      </p:bgPr>
    </p:bg>
    <p:spTree>
      <p:nvGrpSpPr>
        <p:cNvPr id="1" name=""/>
        <p:cNvGrpSpPr/>
        <p:nvPr/>
      </p:nvGrpSpPr>
      <p:grpSpPr>
        <a:xfrm>
          <a:off x="0" y="0"/>
          <a:ext cx="0" cy="0"/>
          <a:chOff x="0" y="0"/>
          <a:chExt cx="0" cy="0"/>
        </a:xfrm>
      </p:grpSpPr>
      <p:sp>
        <p:nvSpPr>
          <p:cNvPr id="2" name="Text 0"/>
          <p:cNvSpPr/>
          <p:nvPr/>
        </p:nvSpPr>
        <p:spPr>
          <a:xfrm>
            <a:off x="777240" y="1325880"/>
            <a:ext cx="9144000" cy="320040"/>
          </a:xfrm>
          <a:prstGeom prst="rect">
            <a:avLst/>
          </a:prstGeom>
          <a:noFill/>
          <a:ln/>
        </p:spPr>
        <p:txBody>
          <a:bodyPr wrap="square" rtlCol="0" anchor="ctr"/>
          <a:lstStyle/>
          <a:p>
            <a:pPr indent="0" marL="0">
              <a:buNone/>
            </a:pPr>
            <a:r>
              <a:rPr lang="en-US" sz="1200" spc="200" kern="0" dirty="0">
                <a:solidFill>
                  <a:srgbClr val="7A9E94"/>
                </a:solidFill>
                <a:latin typeface="Apple SD Gothic Neo" pitchFamily="34" charset="0"/>
                <a:ea typeface="Apple SD Gothic Neo" pitchFamily="34" charset="-122"/>
                <a:cs typeface="Apple SD Gothic Neo" pitchFamily="34" charset="-120"/>
              </a:rPr>
              <a:t>보상 설계</a:t>
            </a:r>
            <a:endParaRPr lang="en-US" sz="1200" dirty="0"/>
          </a:p>
        </p:txBody>
      </p:sp>
      <p:sp>
        <p:nvSpPr>
          <p:cNvPr id="3" name="Text 1"/>
          <p:cNvSpPr/>
          <p:nvPr/>
        </p:nvSpPr>
        <p:spPr>
          <a:xfrm>
            <a:off x="777240" y="1691640"/>
            <a:ext cx="10607040" cy="822960"/>
          </a:xfrm>
          <a:prstGeom prst="rect">
            <a:avLst/>
          </a:prstGeom>
          <a:noFill/>
          <a:ln/>
        </p:spPr>
        <p:txBody>
          <a:bodyPr wrap="square" rtlCol="0" anchor="ctr"/>
          <a:lstStyle/>
          <a:p>
            <a:pPr indent="0" marL="0">
              <a:buNone/>
            </a:pPr>
            <a:r>
              <a:rPr lang="en-US" sz="3200" b="1" dirty="0">
                <a:solidFill>
                  <a:srgbClr val="3A5750"/>
                </a:solidFill>
                <a:latin typeface="Apple SD Gothic Neo" pitchFamily="34" charset="0"/>
                <a:ea typeface="Apple SD Gothic Neo" pitchFamily="34" charset="-122"/>
                <a:cs typeface="Apple SD Gothic Neo" pitchFamily="34" charset="-120"/>
              </a:rPr>
              <a:t>Rule-Based Reward: 단순함이 곧 강력함</a:t>
            </a:r>
            <a:endParaRPr lang="en-US" sz="3200" dirty="0"/>
          </a:p>
        </p:txBody>
      </p:sp>
      <p:sp>
        <p:nvSpPr>
          <p:cNvPr id="4" name="Shape 2"/>
          <p:cNvSpPr/>
          <p:nvPr/>
        </p:nvSpPr>
        <p:spPr>
          <a:xfrm>
            <a:off x="777240" y="2651760"/>
            <a:ext cx="10607040" cy="0"/>
          </a:xfrm>
          <a:prstGeom prst="line">
            <a:avLst/>
          </a:prstGeom>
          <a:noFill/>
          <a:ln w="9525">
            <a:solidFill>
              <a:srgbClr val="D8D6CF"/>
            </a:solidFill>
            <a:prstDash val="solid"/>
          </a:ln>
        </p:spPr>
      </p:sp>
      <p:sp>
        <p:nvSpPr>
          <p:cNvPr id="5" name="Text 3"/>
          <p:cNvSpPr/>
          <p:nvPr/>
        </p:nvSpPr>
        <p:spPr>
          <a:xfrm>
            <a:off x="11475720" y="6400800"/>
            <a:ext cx="457200" cy="274320"/>
          </a:xfrm>
          <a:prstGeom prst="rect">
            <a:avLst/>
          </a:prstGeom>
          <a:noFill/>
          <a:ln/>
        </p:spPr>
        <p:txBody>
          <a:bodyPr wrap="square" rtlCol="0" anchor="ctr"/>
          <a:lstStyle/>
          <a:p>
            <a:pPr algn="r" indent="0" marL="0">
              <a:buNone/>
            </a:pPr>
            <a:r>
              <a:rPr lang="en-US" sz="1000" dirty="0">
                <a:solidFill>
                  <a:srgbClr val="7A9E94"/>
                </a:solidFill>
                <a:latin typeface="Apple SD Gothic Neo" pitchFamily="34" charset="0"/>
                <a:ea typeface="Apple SD Gothic Neo" pitchFamily="34" charset="-122"/>
                <a:cs typeface="Apple SD Gothic Neo" pitchFamily="34" charset="-120"/>
              </a:rPr>
              <a:t>16</a:t>
            </a:r>
            <a:endParaRPr lang="en-US" sz="1000" dirty="0"/>
          </a:p>
        </p:txBody>
      </p:sp>
      <p:sp>
        <p:nvSpPr>
          <p:cNvPr id="6" name="Text 4"/>
          <p:cNvSpPr/>
          <p:nvPr/>
        </p:nvSpPr>
        <p:spPr>
          <a:xfrm>
            <a:off x="777240" y="2788920"/>
            <a:ext cx="10607040" cy="548640"/>
          </a:xfrm>
          <a:prstGeom prst="rect">
            <a:avLst/>
          </a:prstGeom>
          <a:noFill/>
          <a:ln/>
        </p:spPr>
        <p:txBody>
          <a:bodyPr wrap="square" rtlCol="0" anchor="t"/>
          <a:lstStyle/>
          <a:p>
            <a:pPr algn="l" indent="0" marL="0">
              <a:lnSpc>
                <a:spcPct val="135000"/>
              </a:lnSpc>
              <a:buNone/>
            </a:pPr>
            <a:r>
              <a:rPr lang="en-US" sz="1350" dirty="0">
                <a:solidFill>
                  <a:srgbClr val="3A5750"/>
                </a:solidFill>
                <a:latin typeface="Apple SD Gothic Neo" pitchFamily="34" charset="0"/>
                <a:ea typeface="Apple SD Gothic Neo" pitchFamily="34" charset="-122"/>
                <a:cs typeface="Apple SD Gothic Neo" pitchFamily="34" charset="-120"/>
              </a:rPr>
              <a:t>신경망 기반 reward model 대신, 검증 가능한 규칙으로 보상을 정의 — reward hacking 위험을 줄이고 학습을 단순화</a:t>
            </a:r>
            <a:endParaRPr lang="en-US" sz="1350" dirty="0"/>
          </a:p>
        </p:txBody>
      </p:sp>
      <p:sp>
        <p:nvSpPr>
          <p:cNvPr id="7" name="Shape 5"/>
          <p:cNvSpPr/>
          <p:nvPr/>
        </p:nvSpPr>
        <p:spPr>
          <a:xfrm>
            <a:off x="777240" y="3429000"/>
            <a:ext cx="5074920" cy="2651760"/>
          </a:xfrm>
          <a:prstGeom prst="roundRect">
            <a:avLst>
              <a:gd name="adj" fmla="val 2759"/>
            </a:avLst>
          </a:prstGeom>
          <a:solidFill>
            <a:srgbClr val="E8E7E1"/>
          </a:solidFill>
          <a:ln/>
        </p:spPr>
      </p:sp>
      <p:sp>
        <p:nvSpPr>
          <p:cNvPr id="8" name="Text 6"/>
          <p:cNvSpPr/>
          <p:nvPr/>
        </p:nvSpPr>
        <p:spPr>
          <a:xfrm>
            <a:off x="1097280" y="3685032"/>
            <a:ext cx="4434840" cy="411480"/>
          </a:xfrm>
          <a:prstGeom prst="rect">
            <a:avLst/>
          </a:prstGeom>
          <a:noFill/>
          <a:ln/>
        </p:spPr>
        <p:txBody>
          <a:bodyPr wrap="square" rtlCol="0" anchor="ctr"/>
          <a:lstStyle/>
          <a:p>
            <a:pPr indent="0" marL="0">
              <a:buNone/>
            </a:pPr>
            <a:r>
              <a:rPr lang="en-US" sz="1500" b="1" dirty="0">
                <a:solidFill>
                  <a:srgbClr val="3A5750"/>
                </a:solidFill>
                <a:latin typeface="Apple SD Gothic Neo" pitchFamily="34" charset="0"/>
                <a:ea typeface="Apple SD Gothic Neo" pitchFamily="34" charset="-122"/>
                <a:cs typeface="Apple SD Gothic Neo" pitchFamily="34" charset="-120"/>
              </a:rPr>
              <a:t>Accuracy Reward</a:t>
            </a:r>
            <a:endParaRPr lang="en-US" sz="1500" dirty="0"/>
          </a:p>
        </p:txBody>
      </p:sp>
      <p:sp>
        <p:nvSpPr>
          <p:cNvPr id="9" name="Text 7"/>
          <p:cNvSpPr/>
          <p:nvPr/>
        </p:nvSpPr>
        <p:spPr>
          <a:xfrm>
            <a:off x="1097280" y="4178808"/>
            <a:ext cx="4434840" cy="1645920"/>
          </a:xfrm>
          <a:prstGeom prst="rect">
            <a:avLst/>
          </a:prstGeom>
          <a:noFill/>
          <a:ln/>
        </p:spPr>
        <p:txBody>
          <a:bodyPr wrap="square" rtlCol="0" anchor="t"/>
          <a:lstStyle/>
          <a:p>
            <a:pPr algn="l" indent="0" marL="0">
              <a:lnSpc>
                <a:spcPct val="135000"/>
              </a:lnSpc>
              <a:buNone/>
            </a:pPr>
            <a:r>
              <a:rPr lang="en-US" sz="1250" dirty="0">
                <a:solidFill>
                  <a:srgbClr val="5B7A6E"/>
                </a:solidFill>
                <a:latin typeface="Apple SD Gothic Neo" pitchFamily="34" charset="0"/>
                <a:ea typeface="Apple SD Gothic Neo" pitchFamily="34" charset="-122"/>
                <a:cs typeface="Apple SD Gothic Neo" pitchFamily="34" charset="-120"/>
              </a:rPr>
              <a:t>수학: 정해진 형식의 박스 답으로 정오 판별</a:t>
            </a:r>
            <a:endParaRPr lang="en-US" sz="1250" dirty="0"/>
          </a:p>
          <a:p>
            <a:pPr algn="l" indent="0" marL="0">
              <a:lnSpc>
                <a:spcPct val="135000"/>
              </a:lnSpc>
              <a:buNone/>
            </a:pPr>
            <a:r>
              <a:rPr lang="en-US" sz="1250" dirty="0">
                <a:solidFill>
                  <a:srgbClr val="5B7A6E"/>
                </a:solidFill>
                <a:latin typeface="Apple SD Gothic Neo" pitchFamily="34" charset="0"/>
                <a:ea typeface="Apple SD Gothic Neo" pitchFamily="34" charset="-122"/>
                <a:cs typeface="Apple SD Gothic Neo" pitchFamily="34" charset="-120"/>
              </a:rPr>
              <a:t>코딩: 컴파일러·테스트케이스로 검증</a:t>
            </a:r>
            <a:endParaRPr lang="en-US" sz="1250" dirty="0"/>
          </a:p>
          <a:p>
            <a:pPr algn="l" indent="0" marL="0">
              <a:lnSpc>
                <a:spcPct val="135000"/>
              </a:lnSpc>
              <a:buNone/>
            </a:pPr>
            <a:endParaRPr lang="en-US" sz="1250" dirty="0"/>
          </a:p>
          <a:p>
            <a:pPr algn="l" indent="0" marL="0">
              <a:lnSpc>
                <a:spcPct val="135000"/>
              </a:lnSpc>
              <a:buNone/>
            </a:pPr>
            <a:r>
              <a:rPr lang="en-US" sz="1250" dirty="0">
                <a:solidFill>
                  <a:srgbClr val="5B7A6E"/>
                </a:solidFill>
                <a:latin typeface="Apple SD Gothic Neo" pitchFamily="34" charset="0"/>
                <a:ea typeface="Apple SD Gothic Neo" pitchFamily="34" charset="-122"/>
                <a:cs typeface="Apple SD Gothic Neo" pitchFamily="34" charset="-120"/>
              </a:rPr>
              <a:t>→ 사람 평가 없이 완전 자동화 가능</a:t>
            </a:r>
            <a:endParaRPr lang="en-US" sz="1250" dirty="0"/>
          </a:p>
          <a:p>
            <a:pPr algn="l" indent="0" marL="0">
              <a:lnSpc>
                <a:spcPct val="135000"/>
              </a:lnSpc>
              <a:buNone/>
            </a:pPr>
            <a:r>
              <a:rPr lang="en-US" sz="1250" dirty="0">
                <a:solidFill>
                  <a:srgbClr val="5B7A6E"/>
                </a:solidFill>
                <a:latin typeface="Apple SD Gothic Neo" pitchFamily="34" charset="0"/>
                <a:ea typeface="Apple SD Gothic Neo" pitchFamily="34" charset="-122"/>
                <a:cs typeface="Apple SD Gothic Neo" pitchFamily="34" charset="-120"/>
              </a:rPr>
              <a:t>→ 검증 가능한 도메인에서만 적용</a:t>
            </a:r>
            <a:endParaRPr lang="en-US" sz="1250" dirty="0"/>
          </a:p>
        </p:txBody>
      </p:sp>
      <p:sp>
        <p:nvSpPr>
          <p:cNvPr id="10" name="Shape 8"/>
          <p:cNvSpPr/>
          <p:nvPr/>
        </p:nvSpPr>
        <p:spPr>
          <a:xfrm>
            <a:off x="6309360" y="3429000"/>
            <a:ext cx="5074920" cy="2651760"/>
          </a:xfrm>
          <a:prstGeom prst="roundRect">
            <a:avLst>
              <a:gd name="adj" fmla="val 2759"/>
            </a:avLst>
          </a:prstGeom>
          <a:solidFill>
            <a:srgbClr val="4E7268"/>
          </a:solidFill>
          <a:ln/>
        </p:spPr>
      </p:sp>
      <p:sp>
        <p:nvSpPr>
          <p:cNvPr id="11" name="Text 9"/>
          <p:cNvSpPr/>
          <p:nvPr/>
        </p:nvSpPr>
        <p:spPr>
          <a:xfrm>
            <a:off x="6629400" y="3685032"/>
            <a:ext cx="4434840" cy="411480"/>
          </a:xfrm>
          <a:prstGeom prst="rect">
            <a:avLst/>
          </a:prstGeom>
          <a:noFill/>
          <a:ln/>
        </p:spPr>
        <p:txBody>
          <a:bodyPr wrap="square" rtlCol="0" anchor="ctr"/>
          <a:lstStyle/>
          <a:p>
            <a:pPr indent="0" marL="0">
              <a:buNone/>
            </a:pPr>
            <a:r>
              <a:rPr lang="en-US" sz="1500" b="1" dirty="0">
                <a:solidFill>
                  <a:srgbClr val="FFFFFF"/>
                </a:solidFill>
                <a:latin typeface="Apple SD Gothic Neo" pitchFamily="34" charset="0"/>
                <a:ea typeface="Apple SD Gothic Neo" pitchFamily="34" charset="-122"/>
                <a:cs typeface="Apple SD Gothic Neo" pitchFamily="34" charset="-120"/>
              </a:rPr>
              <a:t>Format Reward</a:t>
            </a:r>
            <a:endParaRPr lang="en-US" sz="1500" dirty="0"/>
          </a:p>
        </p:txBody>
      </p:sp>
      <p:sp>
        <p:nvSpPr>
          <p:cNvPr id="12" name="Text 10"/>
          <p:cNvSpPr/>
          <p:nvPr/>
        </p:nvSpPr>
        <p:spPr>
          <a:xfrm>
            <a:off x="6629400" y="4178808"/>
            <a:ext cx="4434840" cy="1645920"/>
          </a:xfrm>
          <a:prstGeom prst="rect">
            <a:avLst/>
          </a:prstGeom>
          <a:noFill/>
          <a:ln/>
        </p:spPr>
        <p:txBody>
          <a:bodyPr wrap="square" rtlCol="0" anchor="ctr"/>
          <a:lstStyle/>
          <a:p>
            <a:pPr indent="0" marL="0">
              <a:lnSpc>
                <a:spcPct val="135000"/>
              </a:lnSpc>
              <a:buNone/>
            </a:pPr>
            <a:r>
              <a:rPr lang="en-US" sz="1250" dirty="0">
                <a:solidFill>
                  <a:srgbClr val="D4E4E0"/>
                </a:solidFill>
                <a:latin typeface="Apple SD Gothic Neo" pitchFamily="34" charset="0"/>
                <a:ea typeface="Apple SD Gothic Neo" pitchFamily="34" charset="-122"/>
                <a:cs typeface="Apple SD Gothic Neo" pitchFamily="34" charset="-120"/>
              </a:rPr>
              <a:t>&lt;think&gt;...&lt;/think&gt; 태그 안에 추론 과정 작성 강제</a:t>
            </a:r>
            <a:endParaRPr lang="en-US" sz="1250" dirty="0"/>
          </a:p>
          <a:p>
            <a:pPr indent="0" marL="0">
              <a:lnSpc>
                <a:spcPct val="135000"/>
              </a:lnSpc>
              <a:buNone/>
            </a:pPr>
            <a:endParaRPr lang="en-US" sz="1250" dirty="0"/>
          </a:p>
          <a:p>
            <a:pPr indent="0" marL="0">
              <a:lnSpc>
                <a:spcPct val="135000"/>
              </a:lnSpc>
              <a:buNone/>
            </a:pPr>
            <a:r>
              <a:rPr lang="en-US" sz="1250" dirty="0">
                <a:solidFill>
                  <a:srgbClr val="D4E4E0"/>
                </a:solidFill>
                <a:latin typeface="Apple SD Gothic Neo" pitchFamily="34" charset="0"/>
                <a:ea typeface="Apple SD Gothic Neo" pitchFamily="34" charset="-122"/>
                <a:cs typeface="Apple SD Gothic Neo" pitchFamily="34" charset="-120"/>
              </a:rPr>
              <a:t>→ 사고 과정과 최종 답을 명시적으로 분리</a:t>
            </a:r>
            <a:endParaRPr lang="en-US" sz="1250" dirty="0"/>
          </a:p>
          <a:p>
            <a:pPr indent="0" marL="0">
              <a:lnSpc>
                <a:spcPct val="135000"/>
              </a:lnSpc>
              <a:buNone/>
            </a:pPr>
            <a:r>
              <a:rPr lang="en-US" sz="1250" dirty="0">
                <a:solidFill>
                  <a:srgbClr val="D4E4E0"/>
                </a:solidFill>
                <a:latin typeface="Apple SD Gothic Neo" pitchFamily="34" charset="0"/>
                <a:ea typeface="Apple SD Gothic Neo" pitchFamily="34" charset="-122"/>
                <a:cs typeface="Apple SD Gothic Neo" pitchFamily="34" charset="-120"/>
              </a:rPr>
              <a:t>→ 해석 가능성(interpretability) 확보</a:t>
            </a:r>
            <a:endParaRPr lang="en-US" sz="1250" dirty="0"/>
          </a:p>
          <a:p>
            <a:pPr indent="0" marL="0">
              <a:lnSpc>
                <a:spcPct val="135000"/>
              </a:lnSpc>
              <a:buNone/>
            </a:pPr>
            <a:r>
              <a:rPr lang="en-US" sz="1250" dirty="0">
                <a:solidFill>
                  <a:srgbClr val="D4E4E0"/>
                </a:solidFill>
                <a:latin typeface="Apple SD Gothic Neo" pitchFamily="34" charset="0"/>
                <a:ea typeface="Apple SD Gothic Neo" pitchFamily="34" charset="-122"/>
                <a:cs typeface="Apple SD Gothic Neo" pitchFamily="34" charset="-120"/>
              </a:rPr>
              <a:t>→ 추론 길이·전략은 모델이 자유롭게 결정</a:t>
            </a:r>
            <a:endParaRPr lang="en-US" sz="1250" dirty="0"/>
          </a:p>
        </p:txBody>
      </p:sp>
      <p:sp>
        <p:nvSpPr>
          <p:cNvPr id="13" name="Shape 11"/>
          <p:cNvSpPr/>
          <p:nvPr/>
        </p:nvSpPr>
        <p:spPr>
          <a:xfrm>
            <a:off x="777240" y="6236208"/>
            <a:ext cx="10607040" cy="438912"/>
          </a:xfrm>
          <a:prstGeom prst="roundRect">
            <a:avLst>
              <a:gd name="adj" fmla="val 12500"/>
            </a:avLst>
          </a:prstGeom>
          <a:solidFill>
            <a:srgbClr val="4E7268"/>
          </a:solidFill>
          <a:ln/>
        </p:spPr>
      </p:sp>
      <p:sp>
        <p:nvSpPr>
          <p:cNvPr id="14" name="Text 12"/>
          <p:cNvSpPr/>
          <p:nvPr/>
        </p:nvSpPr>
        <p:spPr>
          <a:xfrm>
            <a:off x="777240" y="6236208"/>
            <a:ext cx="10607040" cy="438912"/>
          </a:xfrm>
          <a:prstGeom prst="rect">
            <a:avLst/>
          </a:prstGeom>
          <a:noFill/>
          <a:ln/>
        </p:spPr>
        <p:txBody>
          <a:bodyPr wrap="square" rtlCol="0" anchor="ctr"/>
          <a:lstStyle/>
          <a:p>
            <a:pPr algn="ctr" indent="0" marL="0">
              <a:buNone/>
            </a:pPr>
            <a:r>
              <a:rPr lang="en-US" sz="1450" b="1" dirty="0">
                <a:solidFill>
                  <a:srgbClr val="FFFFFF"/>
                </a:solidFill>
                <a:latin typeface="Apple SD Gothic Neo" pitchFamily="34" charset="0"/>
                <a:ea typeface="Apple SD Gothic Neo" pitchFamily="34" charset="-122"/>
                <a:cs typeface="Apple SD Gothic Neo" pitchFamily="34" charset="-120"/>
              </a:rPr>
              <a:t>Reward = Reward_accuracy + Reward_format  (동일 가중치, 단순 합산)</a:t>
            </a:r>
            <a:endParaRPr lang="en-US" sz="1450" dirty="0"/>
          </a:p>
        </p:txBody>
      </p:sp>
      <p:sp>
        <p:nvSpPr>
          <p:cNvPr id="16" name="Text 13"/>
          <p:cNvSpPr/>
          <p:nvPr/>
        </p:nvSpPr>
        <p:spPr>
          <a:xfrm>
            <a:off x="11475720" y="6400800"/>
            <a:ext cx="457200" cy="274320"/>
          </a:xfrm>
          <a:prstGeom prst="rect">
            <a:avLst/>
          </a:prstGeom>
          <a:noFill/>
          <a:ln/>
        </p:spPr>
        <p:txBody>
          <a:bodyPr wrap="square" rtlCol="0" anchor="ctr"/>
          <a:lstStyle/>
          <a:p>
            <a:pPr algn="r" indent="0" marL="0">
              <a:buNone/>
            </a:pPr>
            <a:r>
              <a:rPr lang="en-US" sz="1000" dirty="0">
                <a:solidFill>
                  <a:srgbClr val="7A9E94"/>
                </a:solidFill>
                <a:latin typeface="Apple SD Gothic Neo" pitchFamily="34" charset="0"/>
                <a:ea typeface="Apple SD Gothic Neo" pitchFamily="34" charset="-122"/>
                <a:cs typeface="Apple SD Gothic Neo" pitchFamily="34" charset="-120"/>
              </a:rPr>
              <a:t>16</a:t>
            </a:r>
            <a:endParaRPr lang="en-US" sz="1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2F1EC"/>
        </a:solidFill>
      </p:bgPr>
    </p:bg>
    <p:spTree>
      <p:nvGrpSpPr>
        <p:cNvPr id="1" name=""/>
        <p:cNvGrpSpPr/>
        <p:nvPr/>
      </p:nvGrpSpPr>
      <p:grpSpPr>
        <a:xfrm>
          <a:off x="0" y="0"/>
          <a:ext cx="0" cy="0"/>
          <a:chOff x="0" y="0"/>
          <a:chExt cx="0" cy="0"/>
        </a:xfrm>
      </p:grpSpPr>
      <p:sp>
        <p:nvSpPr>
          <p:cNvPr id="2" name="Text 0"/>
          <p:cNvSpPr/>
          <p:nvPr/>
        </p:nvSpPr>
        <p:spPr>
          <a:xfrm>
            <a:off x="777240" y="1325880"/>
            <a:ext cx="9144000" cy="320040"/>
          </a:xfrm>
          <a:prstGeom prst="rect">
            <a:avLst/>
          </a:prstGeom>
          <a:noFill/>
          <a:ln/>
        </p:spPr>
        <p:txBody>
          <a:bodyPr wrap="square" rtlCol="0" anchor="ctr"/>
          <a:lstStyle/>
          <a:p>
            <a:pPr indent="0" marL="0">
              <a:buNone/>
            </a:pPr>
            <a:r>
              <a:rPr lang="en-US" sz="1200" spc="200" kern="0" dirty="0">
                <a:solidFill>
                  <a:srgbClr val="7A9E94"/>
                </a:solidFill>
                <a:latin typeface="Apple SD Gothic Neo" pitchFamily="34" charset="0"/>
                <a:ea typeface="Apple SD Gothic Neo" pitchFamily="34" charset="-122"/>
                <a:cs typeface="Apple SD Gothic Neo" pitchFamily="34" charset="-120"/>
              </a:rPr>
              <a:t>학습 템플릿</a:t>
            </a:r>
            <a:endParaRPr lang="en-US" sz="1200" dirty="0"/>
          </a:p>
        </p:txBody>
      </p:sp>
      <p:sp>
        <p:nvSpPr>
          <p:cNvPr id="3" name="Text 1"/>
          <p:cNvSpPr/>
          <p:nvPr/>
        </p:nvSpPr>
        <p:spPr>
          <a:xfrm>
            <a:off x="777240" y="1691640"/>
            <a:ext cx="10607040" cy="822960"/>
          </a:xfrm>
          <a:prstGeom prst="rect">
            <a:avLst/>
          </a:prstGeom>
          <a:noFill/>
          <a:ln/>
        </p:spPr>
        <p:txBody>
          <a:bodyPr wrap="square" rtlCol="0" anchor="ctr"/>
          <a:lstStyle/>
          <a:p>
            <a:pPr indent="0" marL="0">
              <a:buNone/>
            </a:pPr>
            <a:r>
              <a:rPr lang="en-US" sz="3200" b="1" dirty="0">
                <a:solidFill>
                  <a:srgbClr val="3A5750"/>
                </a:solidFill>
                <a:latin typeface="Apple SD Gothic Neo" pitchFamily="34" charset="0"/>
                <a:ea typeface="Apple SD Gothic Neo" pitchFamily="34" charset="-122"/>
                <a:cs typeface="Apple SD Gothic Neo" pitchFamily="34" charset="-120"/>
              </a:rPr>
              <a:t>모델에게 준 단 하나의 '형식' 지시</a:t>
            </a:r>
            <a:endParaRPr lang="en-US" sz="3200" dirty="0"/>
          </a:p>
        </p:txBody>
      </p:sp>
      <p:sp>
        <p:nvSpPr>
          <p:cNvPr id="4" name="Shape 2"/>
          <p:cNvSpPr/>
          <p:nvPr/>
        </p:nvSpPr>
        <p:spPr>
          <a:xfrm>
            <a:off x="777240" y="2651760"/>
            <a:ext cx="10607040" cy="0"/>
          </a:xfrm>
          <a:prstGeom prst="line">
            <a:avLst/>
          </a:prstGeom>
          <a:noFill/>
          <a:ln w="9525">
            <a:solidFill>
              <a:srgbClr val="D8D6CF"/>
            </a:solidFill>
            <a:prstDash val="solid"/>
          </a:ln>
        </p:spPr>
      </p:sp>
      <p:sp>
        <p:nvSpPr>
          <p:cNvPr id="5" name="Text 3"/>
          <p:cNvSpPr/>
          <p:nvPr/>
        </p:nvSpPr>
        <p:spPr>
          <a:xfrm>
            <a:off x="11475720" y="6400800"/>
            <a:ext cx="457200" cy="274320"/>
          </a:xfrm>
          <a:prstGeom prst="rect">
            <a:avLst/>
          </a:prstGeom>
          <a:noFill/>
          <a:ln/>
        </p:spPr>
        <p:txBody>
          <a:bodyPr wrap="square" rtlCol="0" anchor="ctr"/>
          <a:lstStyle/>
          <a:p>
            <a:pPr algn="r" indent="0" marL="0">
              <a:buNone/>
            </a:pPr>
            <a:r>
              <a:rPr lang="en-US" sz="1000" dirty="0">
                <a:solidFill>
                  <a:srgbClr val="7A9E94"/>
                </a:solidFill>
                <a:latin typeface="Apple SD Gothic Neo" pitchFamily="34" charset="0"/>
                <a:ea typeface="Apple SD Gothic Neo" pitchFamily="34" charset="-122"/>
                <a:cs typeface="Apple SD Gothic Neo" pitchFamily="34" charset="-120"/>
              </a:rPr>
              <a:t>17</a:t>
            </a:r>
            <a:endParaRPr lang="en-US" sz="1000" dirty="0"/>
          </a:p>
        </p:txBody>
      </p:sp>
      <p:sp>
        <p:nvSpPr>
          <p:cNvPr id="6" name="Text 4"/>
          <p:cNvSpPr/>
          <p:nvPr/>
        </p:nvSpPr>
        <p:spPr>
          <a:xfrm>
            <a:off x="777240" y="2788920"/>
            <a:ext cx="10607040" cy="502920"/>
          </a:xfrm>
          <a:prstGeom prst="rect">
            <a:avLst/>
          </a:prstGeom>
          <a:noFill/>
          <a:ln/>
        </p:spPr>
        <p:txBody>
          <a:bodyPr wrap="square" rtlCol="0" anchor="t"/>
          <a:lstStyle/>
          <a:p>
            <a:pPr algn="l" indent="0" marL="0">
              <a:lnSpc>
                <a:spcPct val="135000"/>
              </a:lnSpc>
              <a:buNone/>
            </a:pPr>
            <a:r>
              <a:rPr lang="en-US" sz="1350" dirty="0">
                <a:solidFill>
                  <a:srgbClr val="3A5750"/>
                </a:solidFill>
                <a:latin typeface="Apple SD Gothic Neo" pitchFamily="34" charset="0"/>
                <a:ea typeface="Apple SD Gothic Neo" pitchFamily="34" charset="-122"/>
                <a:cs typeface="Apple SD Gothic Neo" pitchFamily="34" charset="-120"/>
              </a:rPr>
              <a:t>R1-Zero 학습에서 모델에게 준 시스템 프롬프트는 의도적으로 매우 단순함 — 특정 풀이 전략이나 사고방식을 지시하지 않음</a:t>
            </a:r>
            <a:endParaRPr lang="en-US" sz="1350" dirty="0"/>
          </a:p>
        </p:txBody>
      </p:sp>
      <p:sp>
        <p:nvSpPr>
          <p:cNvPr id="7" name="Shape 5"/>
          <p:cNvSpPr/>
          <p:nvPr/>
        </p:nvSpPr>
        <p:spPr>
          <a:xfrm>
            <a:off x="777240" y="3337560"/>
            <a:ext cx="10607040" cy="1600200"/>
          </a:xfrm>
          <a:prstGeom prst="roundRect">
            <a:avLst>
              <a:gd name="adj" fmla="val 4571"/>
            </a:avLst>
          </a:prstGeom>
          <a:solidFill>
            <a:srgbClr val="E8E7E1"/>
          </a:solidFill>
          <a:ln/>
        </p:spPr>
      </p:sp>
      <p:sp>
        <p:nvSpPr>
          <p:cNvPr id="8" name="Text 6"/>
          <p:cNvSpPr/>
          <p:nvPr/>
        </p:nvSpPr>
        <p:spPr>
          <a:xfrm>
            <a:off x="1143000" y="3474720"/>
            <a:ext cx="10058400" cy="1325880"/>
          </a:xfrm>
          <a:prstGeom prst="rect">
            <a:avLst/>
          </a:prstGeom>
          <a:noFill/>
          <a:ln/>
        </p:spPr>
        <p:txBody>
          <a:bodyPr wrap="square" rtlCol="0" anchor="ctr"/>
          <a:lstStyle/>
          <a:p>
            <a:pPr indent="0" marL="0">
              <a:lnSpc>
                <a:spcPct val="140000"/>
              </a:lnSpc>
              <a:buNone/>
            </a:pPr>
            <a:r>
              <a:rPr lang="en-US" sz="1200" dirty="0">
                <a:solidFill>
                  <a:srgbClr val="5B7A6E"/>
                </a:solidFill>
                <a:latin typeface="Courier New" pitchFamily="34" charset="0"/>
                <a:ea typeface="Courier New" pitchFamily="34" charset="-122"/>
                <a:cs typeface="Courier New" pitchFamily="34" charset="-120"/>
              </a:rPr>
              <a:t>A conversation between User and Assistant. The user asks a question,
</a:t>
            </a:r>
            <a:pPr indent="0" marL="0">
              <a:lnSpc>
                <a:spcPct val="140000"/>
              </a:lnSpc>
              <a:buNone/>
            </a:pPr>
            <a:r>
              <a:rPr lang="en-US" sz="1200" dirty="0">
                <a:solidFill>
                  <a:srgbClr val="5B7A6E"/>
                </a:solidFill>
                <a:latin typeface="Courier New" pitchFamily="34" charset="0"/>
                <a:ea typeface="Courier New" pitchFamily="34" charset="-122"/>
                <a:cs typeface="Courier New" pitchFamily="34" charset="-120"/>
              </a:rPr>
              <a:t>and the Assistant solves it. The assistant first thinks about the
</a:t>
            </a:r>
            <a:pPr indent="0" marL="0">
              <a:lnSpc>
                <a:spcPct val="140000"/>
              </a:lnSpc>
              <a:buNone/>
            </a:pPr>
            <a:r>
              <a:rPr lang="en-US" sz="1200" dirty="0">
                <a:solidFill>
                  <a:srgbClr val="5B7A6E"/>
                </a:solidFill>
                <a:latin typeface="Courier New" pitchFamily="34" charset="0"/>
                <a:ea typeface="Courier New" pitchFamily="34" charset="-122"/>
                <a:cs typeface="Courier New" pitchFamily="34" charset="-120"/>
              </a:rPr>
              <a:t>reasoning process in the mind and then provides the user with the answer.
</a:t>
            </a:r>
            <a:pPr indent="0" marL="0">
              <a:lnSpc>
                <a:spcPct val="140000"/>
              </a:lnSpc>
              <a:buNone/>
            </a:pPr>
            <a:r>
              <a:rPr lang="en-US" sz="1200" dirty="0">
                <a:solidFill>
                  <a:srgbClr val="5B7A6E"/>
                </a:solidFill>
                <a:latin typeface="Courier New" pitchFamily="34" charset="0"/>
                <a:ea typeface="Courier New" pitchFamily="34" charset="-122"/>
                <a:cs typeface="Courier New" pitchFamily="34" charset="-120"/>
              </a:rPr>
              <a:t>The reasoning process and answer are enclosed within </a:t>
            </a:r>
            <a:pPr indent="0" marL="0">
              <a:lnSpc>
                <a:spcPct val="140000"/>
              </a:lnSpc>
              <a:buNone/>
            </a:pPr>
            <a:r>
              <a:rPr lang="en-US" sz="1200" b="1" dirty="0">
                <a:solidFill>
                  <a:srgbClr val="4E7268"/>
                </a:solidFill>
                <a:latin typeface="Courier New" pitchFamily="34" charset="0"/>
                <a:ea typeface="Courier New" pitchFamily="34" charset="-122"/>
                <a:cs typeface="Courier New" pitchFamily="34" charset="-120"/>
              </a:rPr>
              <a:t>&lt;think&gt; &lt;/think&gt;</a:t>
            </a:r>
            <a:pPr indent="0" marL="0">
              <a:lnSpc>
                <a:spcPct val="140000"/>
              </a:lnSpc>
              <a:buNone/>
            </a:pPr>
            <a:r>
              <a:rPr lang="en-US" sz="1200" dirty="0">
                <a:solidFill>
                  <a:srgbClr val="5B7A6E"/>
                </a:solidFill>
                <a:latin typeface="Courier New" pitchFamily="34" charset="0"/>
                <a:ea typeface="Courier New" pitchFamily="34" charset="-122"/>
                <a:cs typeface="Courier New" pitchFamily="34" charset="-120"/>
              </a:rPr>
              <a:t> and </a:t>
            </a:r>
            <a:pPr indent="0" marL="0">
              <a:lnSpc>
                <a:spcPct val="140000"/>
              </a:lnSpc>
              <a:buNone/>
            </a:pPr>
            <a:r>
              <a:rPr lang="en-US" sz="1200" b="1" dirty="0">
                <a:solidFill>
                  <a:srgbClr val="4E7268"/>
                </a:solidFill>
                <a:latin typeface="Courier New" pitchFamily="34" charset="0"/>
                <a:ea typeface="Courier New" pitchFamily="34" charset="-122"/>
                <a:cs typeface="Courier New" pitchFamily="34" charset="-120"/>
              </a:rPr>
              <a:t>&lt;answer&gt; &lt;/answer&gt;</a:t>
            </a:r>
            <a:pPr indent="0" marL="0">
              <a:lnSpc>
                <a:spcPct val="140000"/>
              </a:lnSpc>
              <a:buNone/>
            </a:pPr>
            <a:r>
              <a:rPr lang="en-US" sz="1200" dirty="0">
                <a:solidFill>
                  <a:srgbClr val="5B7A6E"/>
                </a:solidFill>
                <a:latin typeface="Courier New" pitchFamily="34" charset="0"/>
                <a:ea typeface="Courier New" pitchFamily="34" charset="-122"/>
                <a:cs typeface="Courier New" pitchFamily="34" charset="-120"/>
              </a:rPr>
              <a:t> tags, respectively.</a:t>
            </a:r>
            <a:endParaRPr lang="en-US" sz="1200" dirty="0"/>
          </a:p>
        </p:txBody>
      </p:sp>
      <p:sp>
        <p:nvSpPr>
          <p:cNvPr id="9" name="Text 7"/>
          <p:cNvSpPr/>
          <p:nvPr/>
        </p:nvSpPr>
        <p:spPr>
          <a:xfrm>
            <a:off x="777240" y="5120640"/>
            <a:ext cx="10607040" cy="594360"/>
          </a:xfrm>
          <a:prstGeom prst="rect">
            <a:avLst/>
          </a:prstGeom>
          <a:noFill/>
          <a:ln/>
        </p:spPr>
        <p:txBody>
          <a:bodyPr wrap="square" rtlCol="0" anchor="ctr"/>
          <a:lstStyle/>
          <a:p>
            <a:pPr indent="0" marL="0">
              <a:lnSpc>
                <a:spcPct val="130000"/>
              </a:lnSpc>
              <a:buNone/>
            </a:pPr>
            <a:r>
              <a:rPr lang="en-US" sz="1250" b="1" dirty="0">
                <a:solidFill>
                  <a:srgbClr val="4E7268"/>
                </a:solidFill>
                <a:latin typeface="Apple SD Gothic Neo" pitchFamily="34" charset="0"/>
                <a:ea typeface="Apple SD Gothic Neo" pitchFamily="34" charset="-122"/>
                <a:cs typeface="Apple SD Gothic Neo" pitchFamily="34" charset="-120"/>
              </a:rPr>
              <a:t>—  </a:t>
            </a:r>
            <a:pPr indent="0" marL="0">
              <a:lnSpc>
                <a:spcPct val="130000"/>
              </a:lnSpc>
              <a:buNone/>
            </a:pPr>
            <a:r>
              <a:rPr lang="en-US" sz="1250" dirty="0">
                <a:solidFill>
                  <a:srgbClr val="5B7A6E"/>
                </a:solidFill>
                <a:latin typeface="Apple SD Gothic Neo" pitchFamily="34" charset="0"/>
                <a:ea typeface="Apple SD Gothic Neo" pitchFamily="34" charset="-122"/>
                <a:cs typeface="Apple SD Gothic Neo" pitchFamily="34" charset="-120"/>
              </a:rPr>
              <a:t>특정 풀이 전략(예: '꼭 단계별로 분해해라')을 강제하지 않음 — 오직 형식(think/answer 분리)만 지정</a:t>
            </a:r>
            <a:endParaRPr lang="en-US" sz="1250" dirty="0"/>
          </a:p>
        </p:txBody>
      </p:sp>
      <p:sp>
        <p:nvSpPr>
          <p:cNvPr id="10" name="Text 8"/>
          <p:cNvSpPr/>
          <p:nvPr/>
        </p:nvSpPr>
        <p:spPr>
          <a:xfrm>
            <a:off x="777240" y="5632704"/>
            <a:ext cx="10607040" cy="594360"/>
          </a:xfrm>
          <a:prstGeom prst="rect">
            <a:avLst/>
          </a:prstGeom>
          <a:noFill/>
          <a:ln/>
        </p:spPr>
        <p:txBody>
          <a:bodyPr wrap="square" rtlCol="0" anchor="ctr"/>
          <a:lstStyle/>
          <a:p>
            <a:pPr indent="0" marL="0">
              <a:lnSpc>
                <a:spcPct val="130000"/>
              </a:lnSpc>
              <a:buNone/>
            </a:pPr>
            <a:r>
              <a:rPr lang="en-US" sz="1250" b="1" dirty="0">
                <a:solidFill>
                  <a:srgbClr val="4E7268"/>
                </a:solidFill>
                <a:latin typeface="Apple SD Gothic Neo" pitchFamily="34" charset="0"/>
                <a:ea typeface="Apple SD Gothic Neo" pitchFamily="34" charset="-122"/>
                <a:cs typeface="Apple SD Gothic Neo" pitchFamily="34" charset="-120"/>
              </a:rPr>
              <a:t>—  </a:t>
            </a:r>
            <a:pPr indent="0" marL="0">
              <a:lnSpc>
                <a:spcPct val="130000"/>
              </a:lnSpc>
              <a:buNone/>
            </a:pPr>
            <a:r>
              <a:rPr lang="en-US" sz="1250" dirty="0">
                <a:solidFill>
                  <a:srgbClr val="5B7A6E"/>
                </a:solidFill>
                <a:latin typeface="Apple SD Gothic Neo" pitchFamily="34" charset="0"/>
                <a:ea typeface="Apple SD Gothic Neo" pitchFamily="34" charset="-122"/>
                <a:cs typeface="Apple SD Gothic Neo" pitchFamily="34" charset="-120"/>
              </a:rPr>
              <a:t>그 안에서 어떻게 추론할지는 전적으로 RL 과정에서 모델이 스스로 발견하도록 둠</a:t>
            </a:r>
            <a:endParaRPr lang="en-US" sz="1250" dirty="0"/>
          </a:p>
        </p:txBody>
      </p:sp>
      <p:sp>
        <p:nvSpPr>
          <p:cNvPr id="11" name="Text 9"/>
          <p:cNvSpPr/>
          <p:nvPr/>
        </p:nvSpPr>
        <p:spPr>
          <a:xfrm>
            <a:off x="777240" y="6144768"/>
            <a:ext cx="10607040" cy="594360"/>
          </a:xfrm>
          <a:prstGeom prst="rect">
            <a:avLst/>
          </a:prstGeom>
          <a:noFill/>
          <a:ln/>
        </p:spPr>
        <p:txBody>
          <a:bodyPr wrap="square" rtlCol="0" anchor="ctr"/>
          <a:lstStyle/>
          <a:p>
            <a:pPr indent="0" marL="0">
              <a:lnSpc>
                <a:spcPct val="130000"/>
              </a:lnSpc>
              <a:buNone/>
            </a:pPr>
            <a:r>
              <a:rPr lang="en-US" sz="1250" b="1" dirty="0">
                <a:solidFill>
                  <a:srgbClr val="4E7268"/>
                </a:solidFill>
                <a:latin typeface="Apple SD Gothic Neo" pitchFamily="34" charset="0"/>
                <a:ea typeface="Apple SD Gothic Neo" pitchFamily="34" charset="-122"/>
                <a:cs typeface="Apple SD Gothic Neo" pitchFamily="34" charset="-120"/>
              </a:rPr>
              <a:t>—  </a:t>
            </a:r>
            <a:pPr indent="0" marL="0">
              <a:lnSpc>
                <a:spcPct val="130000"/>
              </a:lnSpc>
              <a:buNone/>
            </a:pPr>
            <a:r>
              <a:rPr lang="en-US" sz="1250" dirty="0">
                <a:solidFill>
                  <a:srgbClr val="5B7A6E"/>
                </a:solidFill>
                <a:latin typeface="Apple SD Gothic Neo" pitchFamily="34" charset="0"/>
                <a:ea typeface="Apple SD Gothic Neo" pitchFamily="34" charset="-122"/>
                <a:cs typeface="Apple SD Gothic Neo" pitchFamily="34" charset="-120"/>
              </a:rPr>
              <a:t>이 '최소한의 제약' 설계가 다음 슬라이드의 aha moment와 self-evolution을 가능하게 한 핵심 선택</a:t>
            </a:r>
            <a:endParaRPr lang="en-US" sz="1250" dirty="0"/>
          </a:p>
        </p:txBody>
      </p:sp>
      <p:sp>
        <p:nvSpPr>
          <p:cNvPr id="13" name="Text 10"/>
          <p:cNvSpPr/>
          <p:nvPr/>
        </p:nvSpPr>
        <p:spPr>
          <a:xfrm>
            <a:off x="11475720" y="6400800"/>
            <a:ext cx="457200" cy="274320"/>
          </a:xfrm>
          <a:prstGeom prst="rect">
            <a:avLst/>
          </a:prstGeom>
          <a:noFill/>
          <a:ln/>
        </p:spPr>
        <p:txBody>
          <a:bodyPr wrap="square" rtlCol="0" anchor="ctr"/>
          <a:lstStyle/>
          <a:p>
            <a:pPr algn="r" indent="0" marL="0">
              <a:buNone/>
            </a:pPr>
            <a:r>
              <a:rPr lang="en-US" sz="1000" dirty="0">
                <a:solidFill>
                  <a:srgbClr val="7A9E94"/>
                </a:solidFill>
                <a:latin typeface="Apple SD Gothic Neo" pitchFamily="34" charset="0"/>
                <a:ea typeface="Apple SD Gothic Neo" pitchFamily="34" charset="-122"/>
                <a:cs typeface="Apple SD Gothic Neo" pitchFamily="34" charset="-120"/>
              </a:rPr>
              <a:t>17</a:t>
            </a:r>
            <a:endParaRPr lang="en-US" sz="1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2F1EC"/>
        </a:solidFill>
      </p:bgPr>
    </p:bg>
    <p:spTree>
      <p:nvGrpSpPr>
        <p:cNvPr id="1" name=""/>
        <p:cNvGrpSpPr/>
        <p:nvPr/>
      </p:nvGrpSpPr>
      <p:grpSpPr>
        <a:xfrm>
          <a:off x="0" y="0"/>
          <a:ext cx="0" cy="0"/>
          <a:chOff x="0" y="0"/>
          <a:chExt cx="0" cy="0"/>
        </a:xfrm>
      </p:grpSpPr>
      <p:sp>
        <p:nvSpPr>
          <p:cNvPr id="2" name="Text 0"/>
          <p:cNvSpPr/>
          <p:nvPr/>
        </p:nvSpPr>
        <p:spPr>
          <a:xfrm>
            <a:off x="777240" y="1325880"/>
            <a:ext cx="9144000" cy="320040"/>
          </a:xfrm>
          <a:prstGeom prst="rect">
            <a:avLst/>
          </a:prstGeom>
          <a:noFill/>
          <a:ln/>
        </p:spPr>
        <p:txBody>
          <a:bodyPr wrap="square" rtlCol="0" anchor="ctr"/>
          <a:lstStyle/>
          <a:p>
            <a:pPr indent="0" marL="0">
              <a:buNone/>
            </a:pPr>
            <a:r>
              <a:rPr lang="en-US" sz="1200" spc="200" kern="0" dirty="0">
                <a:solidFill>
                  <a:srgbClr val="7A9E94"/>
                </a:solidFill>
                <a:latin typeface="Apple SD Gothic Neo" pitchFamily="34" charset="0"/>
                <a:ea typeface="Apple SD Gothic Neo" pitchFamily="34" charset="-122"/>
                <a:cs typeface="Apple SD Gothic Neo" pitchFamily="34" charset="-120"/>
              </a:rPr>
              <a:t>Self-Evolution</a:t>
            </a:r>
            <a:endParaRPr lang="en-US" sz="1200" dirty="0"/>
          </a:p>
        </p:txBody>
      </p:sp>
      <p:sp>
        <p:nvSpPr>
          <p:cNvPr id="3" name="Text 1"/>
          <p:cNvSpPr/>
          <p:nvPr/>
        </p:nvSpPr>
        <p:spPr>
          <a:xfrm>
            <a:off x="777240" y="1691640"/>
            <a:ext cx="10607040" cy="822960"/>
          </a:xfrm>
          <a:prstGeom prst="rect">
            <a:avLst/>
          </a:prstGeom>
          <a:noFill/>
          <a:ln/>
        </p:spPr>
        <p:txBody>
          <a:bodyPr wrap="square" rtlCol="0" anchor="ctr"/>
          <a:lstStyle/>
          <a:p>
            <a:pPr indent="0" marL="0">
              <a:buNone/>
            </a:pPr>
            <a:r>
              <a:rPr lang="en-US" sz="3200" b="1" dirty="0">
                <a:solidFill>
                  <a:srgbClr val="3A5750"/>
                </a:solidFill>
                <a:latin typeface="Apple SD Gothic Neo" pitchFamily="34" charset="0"/>
                <a:ea typeface="Apple SD Gothic Neo" pitchFamily="34" charset="-122"/>
                <a:cs typeface="Apple SD Gothic Neo" pitchFamily="34" charset="-120"/>
              </a:rPr>
              <a:t>"Aha Moment" — 자기반성의 자연 발생</a:t>
            </a:r>
            <a:endParaRPr lang="en-US" sz="3200" dirty="0"/>
          </a:p>
        </p:txBody>
      </p:sp>
      <p:sp>
        <p:nvSpPr>
          <p:cNvPr id="4" name="Shape 2"/>
          <p:cNvSpPr/>
          <p:nvPr/>
        </p:nvSpPr>
        <p:spPr>
          <a:xfrm>
            <a:off x="777240" y="2651760"/>
            <a:ext cx="10607040" cy="0"/>
          </a:xfrm>
          <a:prstGeom prst="line">
            <a:avLst/>
          </a:prstGeom>
          <a:noFill/>
          <a:ln w="9525">
            <a:solidFill>
              <a:srgbClr val="D8D6CF"/>
            </a:solidFill>
            <a:prstDash val="solid"/>
          </a:ln>
        </p:spPr>
      </p:sp>
      <p:sp>
        <p:nvSpPr>
          <p:cNvPr id="5" name="Text 3"/>
          <p:cNvSpPr/>
          <p:nvPr/>
        </p:nvSpPr>
        <p:spPr>
          <a:xfrm>
            <a:off x="11475720" y="6400800"/>
            <a:ext cx="457200" cy="274320"/>
          </a:xfrm>
          <a:prstGeom prst="rect">
            <a:avLst/>
          </a:prstGeom>
          <a:noFill/>
          <a:ln/>
        </p:spPr>
        <p:txBody>
          <a:bodyPr wrap="square" rtlCol="0" anchor="ctr"/>
          <a:lstStyle/>
          <a:p>
            <a:pPr algn="r" indent="0" marL="0">
              <a:buNone/>
            </a:pPr>
            <a:r>
              <a:rPr lang="en-US" sz="1000" dirty="0">
                <a:solidFill>
                  <a:srgbClr val="7A9E94"/>
                </a:solidFill>
                <a:latin typeface="Apple SD Gothic Neo" pitchFamily="34" charset="0"/>
                <a:ea typeface="Apple SD Gothic Neo" pitchFamily="34" charset="-122"/>
                <a:cs typeface="Apple SD Gothic Neo" pitchFamily="34" charset="-120"/>
              </a:rPr>
              <a:t>18</a:t>
            </a:r>
            <a:endParaRPr lang="en-US" sz="1000" dirty="0"/>
          </a:p>
        </p:txBody>
      </p:sp>
      <p:sp>
        <p:nvSpPr>
          <p:cNvPr id="6" name="Shape 4"/>
          <p:cNvSpPr/>
          <p:nvPr/>
        </p:nvSpPr>
        <p:spPr>
          <a:xfrm>
            <a:off x="777240" y="2834640"/>
            <a:ext cx="10607040" cy="1417320"/>
          </a:xfrm>
          <a:prstGeom prst="roundRect">
            <a:avLst>
              <a:gd name="adj" fmla="val 5161"/>
            </a:avLst>
          </a:prstGeom>
          <a:solidFill>
            <a:srgbClr val="E8E7E1"/>
          </a:solidFill>
          <a:ln/>
        </p:spPr>
      </p:sp>
      <p:sp>
        <p:nvSpPr>
          <p:cNvPr id="7" name="Text 5"/>
          <p:cNvSpPr/>
          <p:nvPr/>
        </p:nvSpPr>
        <p:spPr>
          <a:xfrm>
            <a:off x="1097280" y="2944368"/>
            <a:ext cx="10149840" cy="640080"/>
          </a:xfrm>
          <a:prstGeom prst="rect">
            <a:avLst/>
          </a:prstGeom>
          <a:noFill/>
          <a:ln/>
        </p:spPr>
        <p:txBody>
          <a:bodyPr wrap="square" rtlCol="0" anchor="ctr"/>
          <a:lstStyle/>
          <a:p>
            <a:pPr indent="0" marL="0">
              <a:buNone/>
            </a:pPr>
            <a:r>
              <a:rPr lang="en-US" sz="1800" b="1" i="1" dirty="0">
                <a:solidFill>
                  <a:srgbClr val="3A5750"/>
                </a:solidFill>
                <a:latin typeface="Apple SD Gothic Neo" pitchFamily="34" charset="0"/>
                <a:ea typeface="Apple SD Gothic Neo" pitchFamily="34" charset="-122"/>
                <a:cs typeface="Apple SD Gothic Neo" pitchFamily="34" charset="-120"/>
              </a:rPr>
              <a:t>"Wait, wait. Wait. That's an aha moment I can flag here."</a:t>
            </a:r>
            <a:endParaRPr lang="en-US" sz="1800" dirty="0"/>
          </a:p>
        </p:txBody>
      </p:sp>
      <p:sp>
        <p:nvSpPr>
          <p:cNvPr id="8" name="Text 6"/>
          <p:cNvSpPr/>
          <p:nvPr/>
        </p:nvSpPr>
        <p:spPr>
          <a:xfrm>
            <a:off x="1097280" y="3611880"/>
            <a:ext cx="10149840" cy="457200"/>
          </a:xfrm>
          <a:prstGeom prst="rect">
            <a:avLst/>
          </a:prstGeom>
          <a:noFill/>
          <a:ln/>
        </p:spPr>
        <p:txBody>
          <a:bodyPr wrap="square" rtlCol="0" anchor="ctr"/>
          <a:lstStyle/>
          <a:p>
            <a:pPr indent="0" marL="0">
              <a:buNone/>
            </a:pPr>
            <a:r>
              <a:rPr lang="en-US" sz="1200" dirty="0">
                <a:solidFill>
                  <a:srgbClr val="7A9E94"/>
                </a:solidFill>
                <a:latin typeface="Apple SD Gothic Neo" pitchFamily="34" charset="0"/>
                <a:ea typeface="Apple SD Gothic Neo" pitchFamily="34" charset="-122"/>
                <a:cs typeface="Apple SD Gothic Neo" pitchFamily="34" charset="-120"/>
              </a:rPr>
              <a:t>— R1-Zero 학습 중간 체크포인트가 수학 문제를 풀며 보인 자기 발화 (논문 Table 3)  ·  이 표현 직후 이전 풀이 경로를 버리고 더 가능성 있는 경로를 다시 탐색</a:t>
            </a:r>
            <a:endParaRPr lang="en-US" sz="1200" dirty="0"/>
          </a:p>
        </p:txBody>
      </p:sp>
      <p:sp>
        <p:nvSpPr>
          <p:cNvPr id="9" name="Shape 7"/>
          <p:cNvSpPr/>
          <p:nvPr/>
        </p:nvSpPr>
        <p:spPr>
          <a:xfrm>
            <a:off x="777240" y="4480560"/>
            <a:ext cx="3337560" cy="2103120"/>
          </a:xfrm>
          <a:prstGeom prst="roundRect">
            <a:avLst>
              <a:gd name="adj" fmla="val 3478"/>
            </a:avLst>
          </a:prstGeom>
          <a:solidFill>
            <a:srgbClr val="4E7268"/>
          </a:solidFill>
          <a:ln/>
        </p:spPr>
      </p:sp>
      <p:sp>
        <p:nvSpPr>
          <p:cNvPr id="10" name="Text 8"/>
          <p:cNvSpPr/>
          <p:nvPr/>
        </p:nvSpPr>
        <p:spPr>
          <a:xfrm>
            <a:off x="1005840" y="4645152"/>
            <a:ext cx="2926080" cy="411480"/>
          </a:xfrm>
          <a:prstGeom prst="rect">
            <a:avLst/>
          </a:prstGeom>
          <a:noFill/>
          <a:ln/>
        </p:spPr>
        <p:txBody>
          <a:bodyPr wrap="square" rtlCol="0" anchor="ctr"/>
          <a:lstStyle/>
          <a:p>
            <a:pPr indent="0" marL="0">
              <a:buNone/>
            </a:pPr>
            <a:r>
              <a:rPr lang="en-US" sz="1350" b="1" dirty="0">
                <a:solidFill>
                  <a:srgbClr val="FFFFFF"/>
                </a:solidFill>
                <a:latin typeface="Apple SD Gothic Neo" pitchFamily="34" charset="0"/>
                <a:ea typeface="Apple SD Gothic Neo" pitchFamily="34" charset="-122"/>
                <a:cs typeface="Apple SD Gothic Neo" pitchFamily="34" charset="-120"/>
              </a:rPr>
              <a:t>성능 궤적</a:t>
            </a:r>
            <a:endParaRPr lang="en-US" sz="1350" dirty="0"/>
          </a:p>
        </p:txBody>
      </p:sp>
      <p:sp>
        <p:nvSpPr>
          <p:cNvPr id="11" name="Text 9"/>
          <p:cNvSpPr/>
          <p:nvPr/>
        </p:nvSpPr>
        <p:spPr>
          <a:xfrm>
            <a:off x="1005840" y="5120640"/>
            <a:ext cx="2926080" cy="1325880"/>
          </a:xfrm>
          <a:prstGeom prst="rect">
            <a:avLst/>
          </a:prstGeom>
          <a:noFill/>
          <a:ln/>
        </p:spPr>
        <p:txBody>
          <a:bodyPr wrap="square" rtlCol="0" anchor="ctr"/>
          <a:lstStyle/>
          <a:p>
            <a:pPr indent="0" marL="0">
              <a:lnSpc>
                <a:spcPct val="130000"/>
              </a:lnSpc>
              <a:buNone/>
            </a:pPr>
            <a:r>
              <a:rPr lang="en-US" sz="1200" dirty="0">
                <a:solidFill>
                  <a:srgbClr val="D4E4E0"/>
                </a:solidFill>
                <a:latin typeface="Apple SD Gothic Neo" pitchFamily="34" charset="0"/>
                <a:ea typeface="Apple SD Gothic Neo" pitchFamily="34" charset="-122"/>
                <a:cs typeface="Apple SD Gothic Neo" pitchFamily="34" charset="-120"/>
              </a:rPr>
              <a:t>AIME 2024 pass@1:</a:t>
            </a:r>
            <a:endParaRPr lang="en-US" sz="1200" dirty="0"/>
          </a:p>
          <a:p>
            <a:pPr indent="0" marL="0">
              <a:lnSpc>
                <a:spcPct val="130000"/>
              </a:lnSpc>
              <a:buNone/>
            </a:pPr>
            <a:r>
              <a:rPr lang="en-US" sz="1200" dirty="0">
                <a:solidFill>
                  <a:srgbClr val="D4E4E0"/>
                </a:solidFill>
                <a:latin typeface="Apple SD Gothic Neo" pitchFamily="34" charset="0"/>
                <a:ea typeface="Apple SD Gothic Neo" pitchFamily="34" charset="-122"/>
                <a:cs typeface="Apple SD Gothic Neo" pitchFamily="34" charset="-120"/>
              </a:rPr>
              <a:t>15.6% → 71.0%</a:t>
            </a:r>
            <a:endParaRPr lang="en-US" sz="1200" dirty="0"/>
          </a:p>
          <a:p>
            <a:pPr indent="0" marL="0">
              <a:lnSpc>
                <a:spcPct val="130000"/>
              </a:lnSpc>
              <a:buNone/>
            </a:pPr>
            <a:r>
              <a:rPr lang="en-US" sz="1200" dirty="0">
                <a:solidFill>
                  <a:srgbClr val="D4E4E0"/>
                </a:solidFill>
                <a:latin typeface="Apple SD Gothic Neo" pitchFamily="34" charset="0"/>
                <a:ea typeface="Apple SD Gothic Neo" pitchFamily="34" charset="-122"/>
                <a:cs typeface="Apple SD Gothic Neo" pitchFamily="34" charset="-120"/>
              </a:rPr>
              <a:t>(majority voting 시 86.7%)</a:t>
            </a:r>
            <a:endParaRPr lang="en-US" sz="1200" dirty="0"/>
          </a:p>
        </p:txBody>
      </p:sp>
      <p:sp>
        <p:nvSpPr>
          <p:cNvPr id="12" name="Shape 10"/>
          <p:cNvSpPr/>
          <p:nvPr/>
        </p:nvSpPr>
        <p:spPr>
          <a:xfrm>
            <a:off x="4361688" y="4480560"/>
            <a:ext cx="3337560" cy="2103120"/>
          </a:xfrm>
          <a:prstGeom prst="roundRect">
            <a:avLst>
              <a:gd name="adj" fmla="val 3478"/>
            </a:avLst>
          </a:prstGeom>
          <a:solidFill>
            <a:srgbClr val="E8E7E1"/>
          </a:solidFill>
          <a:ln/>
        </p:spPr>
      </p:sp>
      <p:sp>
        <p:nvSpPr>
          <p:cNvPr id="13" name="Text 11"/>
          <p:cNvSpPr/>
          <p:nvPr/>
        </p:nvSpPr>
        <p:spPr>
          <a:xfrm>
            <a:off x="4590288" y="4645152"/>
            <a:ext cx="2926080" cy="411480"/>
          </a:xfrm>
          <a:prstGeom prst="rect">
            <a:avLst/>
          </a:prstGeom>
          <a:noFill/>
          <a:ln/>
        </p:spPr>
        <p:txBody>
          <a:bodyPr wrap="square" rtlCol="0" anchor="ctr"/>
          <a:lstStyle/>
          <a:p>
            <a:pPr indent="0" marL="0">
              <a:buNone/>
            </a:pPr>
            <a:r>
              <a:rPr lang="en-US" sz="1350" b="1" dirty="0">
                <a:solidFill>
                  <a:srgbClr val="3A5750"/>
                </a:solidFill>
                <a:latin typeface="Apple SD Gothic Neo" pitchFamily="34" charset="0"/>
                <a:ea typeface="Apple SD Gothic Neo" pitchFamily="34" charset="-122"/>
                <a:cs typeface="Apple SD Gothic Neo" pitchFamily="34" charset="-120"/>
              </a:rPr>
              <a:t>응답 길이 자연 증가</a:t>
            </a:r>
            <a:endParaRPr lang="en-US" sz="1350" dirty="0"/>
          </a:p>
        </p:txBody>
      </p:sp>
      <p:sp>
        <p:nvSpPr>
          <p:cNvPr id="14" name="Text 12"/>
          <p:cNvSpPr/>
          <p:nvPr/>
        </p:nvSpPr>
        <p:spPr>
          <a:xfrm>
            <a:off x="4590288" y="5120640"/>
            <a:ext cx="2926080" cy="1325880"/>
          </a:xfrm>
          <a:prstGeom prst="rect">
            <a:avLst/>
          </a:prstGeom>
          <a:noFill/>
          <a:ln/>
        </p:spPr>
        <p:txBody>
          <a:bodyPr wrap="square" rtlCol="0" anchor="ctr"/>
          <a:lstStyle/>
          <a:p>
            <a:pPr indent="0" marL="0">
              <a:lnSpc>
                <a:spcPct val="130000"/>
              </a:lnSpc>
              <a:buNone/>
            </a:pPr>
            <a:r>
              <a:rPr lang="en-US" sz="1200" dirty="0">
                <a:solidFill>
                  <a:srgbClr val="5B7A6E"/>
                </a:solidFill>
                <a:latin typeface="Apple SD Gothic Neo" pitchFamily="34" charset="0"/>
                <a:ea typeface="Apple SD Gothic Neo" pitchFamily="34" charset="-122"/>
                <a:cs typeface="Apple SD Gothic Neo" pitchFamily="34" charset="-120"/>
              </a:rPr>
              <a:t>'더 길게 생각하라'는</a:t>
            </a:r>
            <a:endParaRPr lang="en-US" sz="1200" dirty="0"/>
          </a:p>
          <a:p>
            <a:pPr indent="0" marL="0">
              <a:lnSpc>
                <a:spcPct val="130000"/>
              </a:lnSpc>
              <a:buNone/>
            </a:pPr>
            <a:r>
              <a:rPr lang="en-US" sz="1200" dirty="0">
                <a:solidFill>
                  <a:srgbClr val="5B7A6E"/>
                </a:solidFill>
                <a:latin typeface="Apple SD Gothic Neo" pitchFamily="34" charset="0"/>
                <a:ea typeface="Apple SD Gothic Neo" pitchFamily="34" charset="-122"/>
                <a:cs typeface="Apple SD Gothic Neo" pitchFamily="34" charset="-120"/>
              </a:rPr>
              <a:t>보상 없이도 학습이 진행될수록</a:t>
            </a:r>
            <a:endParaRPr lang="en-US" sz="1200" dirty="0"/>
          </a:p>
          <a:p>
            <a:pPr indent="0" marL="0">
              <a:lnSpc>
                <a:spcPct val="130000"/>
              </a:lnSpc>
              <a:buNone/>
            </a:pPr>
            <a:r>
              <a:rPr lang="en-US" sz="1200" dirty="0">
                <a:solidFill>
                  <a:srgbClr val="5B7A6E"/>
                </a:solidFill>
                <a:latin typeface="Apple SD Gothic Neo" pitchFamily="34" charset="0"/>
                <a:ea typeface="Apple SD Gothic Neo" pitchFamily="34" charset="-122"/>
                <a:cs typeface="Apple SD Gothic Neo" pitchFamily="34" charset="-120"/>
              </a:rPr>
              <a:t>응답 길이가 늘어남</a:t>
            </a:r>
            <a:endParaRPr lang="en-US" sz="1200" dirty="0"/>
          </a:p>
        </p:txBody>
      </p:sp>
      <p:sp>
        <p:nvSpPr>
          <p:cNvPr id="15" name="Shape 13"/>
          <p:cNvSpPr/>
          <p:nvPr/>
        </p:nvSpPr>
        <p:spPr>
          <a:xfrm>
            <a:off x="7946136" y="4480560"/>
            <a:ext cx="3337560" cy="2103120"/>
          </a:xfrm>
          <a:prstGeom prst="roundRect">
            <a:avLst>
              <a:gd name="adj" fmla="val 3478"/>
            </a:avLst>
          </a:prstGeom>
          <a:solidFill>
            <a:srgbClr val="E8E7E1"/>
          </a:solidFill>
          <a:ln/>
        </p:spPr>
      </p:sp>
      <p:sp>
        <p:nvSpPr>
          <p:cNvPr id="16" name="Text 14"/>
          <p:cNvSpPr/>
          <p:nvPr/>
        </p:nvSpPr>
        <p:spPr>
          <a:xfrm>
            <a:off x="8174736" y="4645152"/>
            <a:ext cx="2926080" cy="411480"/>
          </a:xfrm>
          <a:prstGeom prst="rect">
            <a:avLst/>
          </a:prstGeom>
          <a:noFill/>
          <a:ln/>
        </p:spPr>
        <p:txBody>
          <a:bodyPr wrap="square" rtlCol="0" anchor="ctr"/>
          <a:lstStyle/>
          <a:p>
            <a:pPr indent="0" marL="0">
              <a:buNone/>
            </a:pPr>
            <a:r>
              <a:rPr lang="en-US" sz="1350" b="1" dirty="0">
                <a:solidFill>
                  <a:srgbClr val="3A5750"/>
                </a:solidFill>
                <a:latin typeface="Apple SD Gothic Neo" pitchFamily="34" charset="0"/>
                <a:ea typeface="Apple SD Gothic Neo" pitchFamily="34" charset="-122"/>
                <a:cs typeface="Apple SD Gothic Neo" pitchFamily="34" charset="-120"/>
              </a:rPr>
              <a:t>Emergent abilities</a:t>
            </a:r>
            <a:endParaRPr lang="en-US" sz="1350" dirty="0"/>
          </a:p>
        </p:txBody>
      </p:sp>
      <p:sp>
        <p:nvSpPr>
          <p:cNvPr id="17" name="Text 15"/>
          <p:cNvSpPr/>
          <p:nvPr/>
        </p:nvSpPr>
        <p:spPr>
          <a:xfrm>
            <a:off x="8174736" y="5120640"/>
            <a:ext cx="2926080" cy="1325880"/>
          </a:xfrm>
          <a:prstGeom prst="rect">
            <a:avLst/>
          </a:prstGeom>
          <a:noFill/>
          <a:ln/>
        </p:spPr>
        <p:txBody>
          <a:bodyPr wrap="square" rtlCol="0" anchor="ctr"/>
          <a:lstStyle/>
          <a:p>
            <a:pPr indent="0" marL="0">
              <a:lnSpc>
                <a:spcPct val="130000"/>
              </a:lnSpc>
              <a:buNone/>
            </a:pPr>
            <a:r>
              <a:rPr lang="en-US" sz="1200" dirty="0">
                <a:solidFill>
                  <a:srgbClr val="5B7A6E"/>
                </a:solidFill>
                <a:latin typeface="Apple SD Gothic Neo" pitchFamily="34" charset="0"/>
                <a:ea typeface="Apple SD Gothic Neo" pitchFamily="34" charset="-122"/>
                <a:cs typeface="Apple SD Gothic Neo" pitchFamily="34" charset="-120"/>
              </a:rPr>
              <a:t>self-verification, reflection 등</a:t>
            </a:r>
            <a:endParaRPr lang="en-US" sz="1200" dirty="0"/>
          </a:p>
          <a:p>
            <a:pPr indent="0" marL="0">
              <a:lnSpc>
                <a:spcPct val="130000"/>
              </a:lnSpc>
              <a:buNone/>
            </a:pPr>
            <a:r>
              <a:rPr lang="en-US" sz="1200" dirty="0">
                <a:solidFill>
                  <a:srgbClr val="5B7A6E"/>
                </a:solidFill>
                <a:latin typeface="Apple SD Gothic Neo" pitchFamily="34" charset="0"/>
                <a:ea typeface="Apple SD Gothic Neo" pitchFamily="34" charset="-122"/>
                <a:cs typeface="Apple SD Gothic Neo" pitchFamily="34" charset="-120"/>
              </a:rPr>
              <a:t>명시적으로 가르치지 않은 행동이</a:t>
            </a:r>
            <a:endParaRPr lang="en-US" sz="1200" dirty="0"/>
          </a:p>
          <a:p>
            <a:pPr indent="0" marL="0">
              <a:lnSpc>
                <a:spcPct val="130000"/>
              </a:lnSpc>
              <a:buNone/>
            </a:pPr>
            <a:r>
              <a:rPr lang="en-US" sz="1200" dirty="0">
                <a:solidFill>
                  <a:srgbClr val="5B7A6E"/>
                </a:solidFill>
                <a:latin typeface="Apple SD Gothic Neo" pitchFamily="34" charset="0"/>
                <a:ea typeface="Apple SD Gothic Neo" pitchFamily="34" charset="-122"/>
                <a:cs typeface="Apple SD Gothic Neo" pitchFamily="34" charset="-120"/>
              </a:rPr>
              <a:t>RL 과정에서 자연 발생</a:t>
            </a:r>
            <a:endParaRPr lang="en-US" sz="1200" dirty="0"/>
          </a:p>
        </p:txBody>
      </p:sp>
      <p:sp>
        <p:nvSpPr>
          <p:cNvPr id="19" name="Text 16"/>
          <p:cNvSpPr/>
          <p:nvPr/>
        </p:nvSpPr>
        <p:spPr>
          <a:xfrm>
            <a:off x="11475720" y="6400800"/>
            <a:ext cx="457200" cy="274320"/>
          </a:xfrm>
          <a:prstGeom prst="rect">
            <a:avLst/>
          </a:prstGeom>
          <a:noFill/>
          <a:ln/>
        </p:spPr>
        <p:txBody>
          <a:bodyPr wrap="square" rtlCol="0" anchor="ctr"/>
          <a:lstStyle/>
          <a:p>
            <a:pPr algn="r" indent="0" marL="0">
              <a:buNone/>
            </a:pPr>
            <a:r>
              <a:rPr lang="en-US" sz="1000" dirty="0">
                <a:solidFill>
                  <a:srgbClr val="7A9E94"/>
                </a:solidFill>
                <a:latin typeface="Apple SD Gothic Neo" pitchFamily="34" charset="0"/>
                <a:ea typeface="Apple SD Gothic Neo" pitchFamily="34" charset="-122"/>
                <a:cs typeface="Apple SD Gothic Neo" pitchFamily="34" charset="-120"/>
              </a:rPr>
              <a:t>18</a:t>
            </a:r>
            <a:endParaRPr lang="en-US" sz="1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2F1EC"/>
        </a:solidFill>
      </p:bgPr>
    </p:bg>
    <p:spTree>
      <p:nvGrpSpPr>
        <p:cNvPr id="1" name=""/>
        <p:cNvGrpSpPr/>
        <p:nvPr/>
      </p:nvGrpSpPr>
      <p:grpSpPr>
        <a:xfrm>
          <a:off x="0" y="0"/>
          <a:ext cx="0" cy="0"/>
          <a:chOff x="0" y="0"/>
          <a:chExt cx="0" cy="0"/>
        </a:xfrm>
      </p:grpSpPr>
      <p:sp>
        <p:nvSpPr>
          <p:cNvPr id="2" name="Text 0"/>
          <p:cNvSpPr/>
          <p:nvPr/>
        </p:nvSpPr>
        <p:spPr>
          <a:xfrm>
            <a:off x="777240" y="1325880"/>
            <a:ext cx="9144000" cy="320040"/>
          </a:xfrm>
          <a:prstGeom prst="rect">
            <a:avLst/>
          </a:prstGeom>
          <a:noFill/>
          <a:ln/>
        </p:spPr>
        <p:txBody>
          <a:bodyPr wrap="square" rtlCol="0" anchor="ctr"/>
          <a:lstStyle/>
          <a:p>
            <a:pPr indent="0" marL="0">
              <a:buNone/>
            </a:pPr>
            <a:r>
              <a:rPr lang="en-US" sz="1200" spc="200" kern="0" dirty="0">
                <a:solidFill>
                  <a:srgbClr val="7A9E94"/>
                </a:solidFill>
                <a:latin typeface="Apple SD Gothic Neo" pitchFamily="34" charset="0"/>
                <a:ea typeface="Apple SD Gothic Neo" pitchFamily="34" charset="-122"/>
                <a:cs typeface="Apple SD Gothic Neo" pitchFamily="34" charset="-120"/>
              </a:rPr>
              <a:t>R1-Zero의 한계와 보완</a:t>
            </a:r>
            <a:endParaRPr lang="en-US" sz="1200" dirty="0"/>
          </a:p>
        </p:txBody>
      </p:sp>
      <p:sp>
        <p:nvSpPr>
          <p:cNvPr id="3" name="Text 1"/>
          <p:cNvSpPr/>
          <p:nvPr/>
        </p:nvSpPr>
        <p:spPr>
          <a:xfrm>
            <a:off x="777240" y="1691640"/>
            <a:ext cx="10607040" cy="822960"/>
          </a:xfrm>
          <a:prstGeom prst="rect">
            <a:avLst/>
          </a:prstGeom>
          <a:noFill/>
          <a:ln/>
        </p:spPr>
        <p:txBody>
          <a:bodyPr wrap="square" rtlCol="0" anchor="ctr"/>
          <a:lstStyle/>
          <a:p>
            <a:pPr indent="0" marL="0">
              <a:buNone/>
            </a:pPr>
            <a:r>
              <a:rPr lang="en-US" sz="3200" b="1" dirty="0">
                <a:solidFill>
                  <a:srgbClr val="3A5750"/>
                </a:solidFill>
                <a:latin typeface="Apple SD Gothic Neo" pitchFamily="34" charset="0"/>
                <a:ea typeface="Apple SD Gothic Neo" pitchFamily="34" charset="-122"/>
                <a:cs typeface="Apple SD Gothic Neo" pitchFamily="34" charset="-120"/>
              </a:rPr>
              <a:t>왜 R1-Zero만으로는 부족했나</a:t>
            </a:r>
            <a:endParaRPr lang="en-US" sz="3200" dirty="0"/>
          </a:p>
        </p:txBody>
      </p:sp>
      <p:sp>
        <p:nvSpPr>
          <p:cNvPr id="4" name="Shape 2"/>
          <p:cNvSpPr/>
          <p:nvPr/>
        </p:nvSpPr>
        <p:spPr>
          <a:xfrm>
            <a:off x="777240" y="2651760"/>
            <a:ext cx="10607040" cy="0"/>
          </a:xfrm>
          <a:prstGeom prst="line">
            <a:avLst/>
          </a:prstGeom>
          <a:noFill/>
          <a:ln w="9525">
            <a:solidFill>
              <a:srgbClr val="D8D6CF"/>
            </a:solidFill>
            <a:prstDash val="solid"/>
          </a:ln>
        </p:spPr>
      </p:sp>
      <p:sp>
        <p:nvSpPr>
          <p:cNvPr id="5" name="Text 3"/>
          <p:cNvSpPr/>
          <p:nvPr/>
        </p:nvSpPr>
        <p:spPr>
          <a:xfrm>
            <a:off x="11475720" y="6400800"/>
            <a:ext cx="457200" cy="274320"/>
          </a:xfrm>
          <a:prstGeom prst="rect">
            <a:avLst/>
          </a:prstGeom>
          <a:noFill/>
          <a:ln/>
        </p:spPr>
        <p:txBody>
          <a:bodyPr wrap="square" rtlCol="0" anchor="ctr"/>
          <a:lstStyle/>
          <a:p>
            <a:pPr algn="r" indent="0" marL="0">
              <a:buNone/>
            </a:pPr>
            <a:r>
              <a:rPr lang="en-US" sz="1000" dirty="0">
                <a:solidFill>
                  <a:srgbClr val="7A9E94"/>
                </a:solidFill>
                <a:latin typeface="Apple SD Gothic Neo" pitchFamily="34" charset="0"/>
                <a:ea typeface="Apple SD Gothic Neo" pitchFamily="34" charset="-122"/>
                <a:cs typeface="Apple SD Gothic Neo" pitchFamily="34" charset="-120"/>
              </a:rPr>
              <a:t>19</a:t>
            </a:r>
            <a:endParaRPr lang="en-US" sz="1000" dirty="0"/>
          </a:p>
        </p:txBody>
      </p:sp>
      <p:sp>
        <p:nvSpPr>
          <p:cNvPr id="6" name="Shape 4"/>
          <p:cNvSpPr/>
          <p:nvPr/>
        </p:nvSpPr>
        <p:spPr>
          <a:xfrm>
            <a:off x="777240" y="2788920"/>
            <a:ext cx="5074920" cy="1783080"/>
          </a:xfrm>
          <a:prstGeom prst="roundRect">
            <a:avLst>
              <a:gd name="adj" fmla="val 4103"/>
            </a:avLst>
          </a:prstGeom>
          <a:solidFill>
            <a:srgbClr val="E8E7E1"/>
          </a:solidFill>
          <a:ln/>
        </p:spPr>
      </p:sp>
      <p:sp>
        <p:nvSpPr>
          <p:cNvPr id="7" name="Text 5"/>
          <p:cNvSpPr/>
          <p:nvPr/>
        </p:nvSpPr>
        <p:spPr>
          <a:xfrm>
            <a:off x="1097280" y="3044952"/>
            <a:ext cx="4434840" cy="411480"/>
          </a:xfrm>
          <a:prstGeom prst="rect">
            <a:avLst/>
          </a:prstGeom>
          <a:noFill/>
          <a:ln/>
        </p:spPr>
        <p:txBody>
          <a:bodyPr wrap="square" rtlCol="0" anchor="ctr"/>
          <a:lstStyle/>
          <a:p>
            <a:pPr indent="0" marL="0">
              <a:buNone/>
            </a:pPr>
            <a:r>
              <a:rPr lang="en-US" sz="1500" b="1" dirty="0">
                <a:solidFill>
                  <a:srgbClr val="3A5750"/>
                </a:solidFill>
                <a:latin typeface="Apple SD Gothic Neo" pitchFamily="34" charset="0"/>
                <a:ea typeface="Apple SD Gothic Neo" pitchFamily="34" charset="-122"/>
                <a:cs typeface="Apple SD Gothic Neo" pitchFamily="34" charset="-120"/>
              </a:rPr>
              <a:t>가독성 저하</a:t>
            </a:r>
            <a:endParaRPr lang="en-US" sz="1500" dirty="0"/>
          </a:p>
        </p:txBody>
      </p:sp>
      <p:sp>
        <p:nvSpPr>
          <p:cNvPr id="8" name="Text 6"/>
          <p:cNvSpPr/>
          <p:nvPr/>
        </p:nvSpPr>
        <p:spPr>
          <a:xfrm>
            <a:off x="1097280" y="3538728"/>
            <a:ext cx="4434840" cy="777240"/>
          </a:xfrm>
          <a:prstGeom prst="rect">
            <a:avLst/>
          </a:prstGeom>
          <a:noFill/>
          <a:ln/>
        </p:spPr>
        <p:txBody>
          <a:bodyPr wrap="square" rtlCol="0" anchor="t"/>
          <a:lstStyle/>
          <a:p>
            <a:pPr algn="l" indent="0" marL="0">
              <a:lnSpc>
                <a:spcPct val="135000"/>
              </a:lnSpc>
              <a:buNone/>
            </a:pPr>
            <a:r>
              <a:rPr lang="en-US" sz="1250" dirty="0">
                <a:solidFill>
                  <a:srgbClr val="5B7A6E"/>
                </a:solidFill>
                <a:latin typeface="Apple SD Gothic Neo" pitchFamily="34" charset="0"/>
                <a:ea typeface="Apple SD Gothic Neo" pitchFamily="34" charset="-122"/>
                <a:cs typeface="Apple SD Gothic Neo" pitchFamily="34" charset="-120"/>
              </a:rPr>
              <a:t>형식(think/answer)만 강제했을 뿐,</a:t>
            </a:r>
            <a:endParaRPr lang="en-US" sz="1250" dirty="0"/>
          </a:p>
          <a:p>
            <a:pPr algn="l" indent="0" marL="0">
              <a:lnSpc>
                <a:spcPct val="135000"/>
              </a:lnSpc>
              <a:buNone/>
            </a:pPr>
            <a:r>
              <a:rPr lang="en-US" sz="1250" dirty="0">
                <a:solidFill>
                  <a:srgbClr val="5B7A6E"/>
                </a:solidFill>
                <a:latin typeface="Apple SD Gothic Neo" pitchFamily="34" charset="0"/>
                <a:ea typeface="Apple SD Gothic Neo" pitchFamily="34" charset="-122"/>
                <a:cs typeface="Apple SD Gothic Neo" pitchFamily="34" charset="-120"/>
              </a:rPr>
              <a:t>'사람이 읽기 좋은 글'로 쓰라는 보상은 없었음</a:t>
            </a:r>
            <a:endParaRPr lang="en-US" sz="1250" dirty="0"/>
          </a:p>
          <a:p>
            <a:pPr algn="l" indent="0" marL="0">
              <a:lnSpc>
                <a:spcPct val="135000"/>
              </a:lnSpc>
              <a:buNone/>
            </a:pPr>
            <a:r>
              <a:rPr lang="en-US" sz="1250" dirty="0">
                <a:solidFill>
                  <a:srgbClr val="5B7A6E"/>
                </a:solidFill>
                <a:latin typeface="Apple SD Gothic Neo" pitchFamily="34" charset="0"/>
                <a:ea typeface="Apple SD Gothic Neo" pitchFamily="34" charset="-122"/>
                <a:cs typeface="Apple SD Gothic Neo" pitchFamily="34" charset="-120"/>
              </a:rPr>
              <a:t>→ 논리적으로는 맞아도 따라 읽기 어려움</a:t>
            </a:r>
            <a:endParaRPr lang="en-US" sz="1250" dirty="0"/>
          </a:p>
        </p:txBody>
      </p:sp>
      <p:sp>
        <p:nvSpPr>
          <p:cNvPr id="9" name="Shape 7"/>
          <p:cNvSpPr/>
          <p:nvPr/>
        </p:nvSpPr>
        <p:spPr>
          <a:xfrm>
            <a:off x="6309360" y="2788920"/>
            <a:ext cx="5074920" cy="1783080"/>
          </a:xfrm>
          <a:prstGeom prst="roundRect">
            <a:avLst>
              <a:gd name="adj" fmla="val 4103"/>
            </a:avLst>
          </a:prstGeom>
          <a:solidFill>
            <a:srgbClr val="4E7268"/>
          </a:solidFill>
          <a:ln/>
        </p:spPr>
      </p:sp>
      <p:sp>
        <p:nvSpPr>
          <p:cNvPr id="10" name="Text 8"/>
          <p:cNvSpPr/>
          <p:nvPr/>
        </p:nvSpPr>
        <p:spPr>
          <a:xfrm>
            <a:off x="6629400" y="3044952"/>
            <a:ext cx="4434840" cy="411480"/>
          </a:xfrm>
          <a:prstGeom prst="rect">
            <a:avLst/>
          </a:prstGeom>
          <a:noFill/>
          <a:ln/>
        </p:spPr>
        <p:txBody>
          <a:bodyPr wrap="square" rtlCol="0" anchor="ctr"/>
          <a:lstStyle/>
          <a:p>
            <a:pPr indent="0" marL="0">
              <a:buNone/>
            </a:pPr>
            <a:r>
              <a:rPr lang="en-US" sz="1500" b="1" dirty="0">
                <a:solidFill>
                  <a:srgbClr val="FFFFFF"/>
                </a:solidFill>
                <a:latin typeface="Apple SD Gothic Neo" pitchFamily="34" charset="0"/>
                <a:ea typeface="Apple SD Gothic Neo" pitchFamily="34" charset="-122"/>
                <a:cs typeface="Apple SD Gothic Neo" pitchFamily="34" charset="-120"/>
              </a:rPr>
              <a:t>Language Mixing</a:t>
            </a:r>
            <a:endParaRPr lang="en-US" sz="1500" dirty="0"/>
          </a:p>
        </p:txBody>
      </p:sp>
      <p:sp>
        <p:nvSpPr>
          <p:cNvPr id="11" name="Text 9"/>
          <p:cNvSpPr/>
          <p:nvPr/>
        </p:nvSpPr>
        <p:spPr>
          <a:xfrm>
            <a:off x="6629400" y="3538728"/>
            <a:ext cx="4434840" cy="777240"/>
          </a:xfrm>
          <a:prstGeom prst="rect">
            <a:avLst/>
          </a:prstGeom>
          <a:noFill/>
          <a:ln/>
        </p:spPr>
        <p:txBody>
          <a:bodyPr wrap="square" rtlCol="0" anchor="ctr"/>
          <a:lstStyle/>
          <a:p>
            <a:pPr indent="0" marL="0">
              <a:lnSpc>
                <a:spcPct val="135000"/>
              </a:lnSpc>
              <a:buNone/>
            </a:pPr>
            <a:r>
              <a:rPr lang="en-US" sz="1250" dirty="0">
                <a:solidFill>
                  <a:srgbClr val="D4E4E0"/>
                </a:solidFill>
                <a:latin typeface="Apple SD Gothic Neo" pitchFamily="34" charset="0"/>
                <a:ea typeface="Apple SD Gothic Neo" pitchFamily="34" charset="-122"/>
                <a:cs typeface="Apple SD Gothic Neo" pitchFamily="34" charset="-120"/>
              </a:rPr>
              <a:t>질문 언어와 무관하게 사고 과정에서</a:t>
            </a:r>
            <a:endParaRPr lang="en-US" sz="1250" dirty="0"/>
          </a:p>
          <a:p>
            <a:pPr indent="0" marL="0">
              <a:lnSpc>
                <a:spcPct val="135000"/>
              </a:lnSpc>
              <a:buNone/>
            </a:pPr>
            <a:r>
              <a:rPr lang="en-US" sz="1250" dirty="0">
                <a:solidFill>
                  <a:srgbClr val="D4E4E0"/>
                </a:solidFill>
                <a:latin typeface="Apple SD Gothic Neo" pitchFamily="34" charset="0"/>
                <a:ea typeface="Apple SD Gothic Neo" pitchFamily="34" charset="-122"/>
                <a:cs typeface="Apple SD Gothic Neo" pitchFamily="34" charset="-120"/>
              </a:rPr>
              <a:t>여러 언어가 섞여 나옴</a:t>
            </a:r>
            <a:endParaRPr lang="en-US" sz="1250" dirty="0"/>
          </a:p>
          <a:p>
            <a:pPr indent="0" marL="0">
              <a:lnSpc>
                <a:spcPct val="135000"/>
              </a:lnSpc>
              <a:buNone/>
            </a:pPr>
            <a:r>
              <a:rPr lang="en-US" sz="1250" dirty="0">
                <a:solidFill>
                  <a:srgbClr val="D4E4E0"/>
                </a:solidFill>
                <a:latin typeface="Apple SD Gothic Neo" pitchFamily="34" charset="0"/>
                <a:ea typeface="Apple SD Gothic Neo" pitchFamily="34" charset="-122"/>
                <a:cs typeface="Apple SD Gothic Neo" pitchFamily="34" charset="-120"/>
              </a:rPr>
              <a:t>→ 정확도에만 보상을 줬으니 언어 일관성은 신경 쓸 이유가 없었음</a:t>
            </a:r>
            <a:endParaRPr lang="en-US" sz="1250" dirty="0"/>
          </a:p>
        </p:txBody>
      </p:sp>
      <p:sp>
        <p:nvSpPr>
          <p:cNvPr id="12" name="Text 10"/>
          <p:cNvSpPr/>
          <p:nvPr/>
        </p:nvSpPr>
        <p:spPr>
          <a:xfrm>
            <a:off x="777240" y="4736592"/>
            <a:ext cx="4572000" cy="384048"/>
          </a:xfrm>
          <a:prstGeom prst="rect">
            <a:avLst/>
          </a:prstGeom>
          <a:noFill/>
          <a:ln/>
        </p:spPr>
        <p:txBody>
          <a:bodyPr wrap="square" rtlCol="0" anchor="ctr"/>
          <a:lstStyle/>
          <a:p>
            <a:pPr indent="0" marL="0">
              <a:buNone/>
            </a:pPr>
            <a:r>
              <a:rPr lang="en-US" sz="1600" b="1" dirty="0">
                <a:solidFill>
                  <a:srgbClr val="3A5750"/>
                </a:solidFill>
                <a:latin typeface="Apple SD Gothic Neo" pitchFamily="34" charset="0"/>
                <a:ea typeface="Apple SD Gothic Neo" pitchFamily="34" charset="-122"/>
                <a:cs typeface="Apple SD Gothic Neo" pitchFamily="34" charset="-120"/>
              </a:rPr>
              <a:t>→  해법: Cold Start</a:t>
            </a:r>
            <a:endParaRPr lang="en-US" sz="1600" dirty="0"/>
          </a:p>
        </p:txBody>
      </p:sp>
      <p:sp>
        <p:nvSpPr>
          <p:cNvPr id="13" name="Text 11"/>
          <p:cNvSpPr/>
          <p:nvPr/>
        </p:nvSpPr>
        <p:spPr>
          <a:xfrm>
            <a:off x="777240" y="5166360"/>
            <a:ext cx="10607040" cy="594360"/>
          </a:xfrm>
          <a:prstGeom prst="rect">
            <a:avLst/>
          </a:prstGeom>
          <a:noFill/>
          <a:ln/>
        </p:spPr>
        <p:txBody>
          <a:bodyPr wrap="square" rtlCol="0" anchor="ctr"/>
          <a:lstStyle/>
          <a:p>
            <a:pPr indent="0" marL="0">
              <a:lnSpc>
                <a:spcPct val="130000"/>
              </a:lnSpc>
              <a:buNone/>
            </a:pPr>
            <a:r>
              <a:rPr lang="en-US" sz="1200" b="1" dirty="0">
                <a:solidFill>
                  <a:srgbClr val="4E7268"/>
                </a:solidFill>
                <a:latin typeface="Apple SD Gothic Neo" pitchFamily="34" charset="0"/>
                <a:ea typeface="Apple SD Gothic Neo" pitchFamily="34" charset="-122"/>
                <a:cs typeface="Apple SD Gothic Neo" pitchFamily="34" charset="-120"/>
              </a:rPr>
              <a:t>—  </a:t>
            </a:r>
            <a:pPr indent="0" marL="0">
              <a:lnSpc>
                <a:spcPct val="130000"/>
              </a:lnSpc>
              <a:buNone/>
            </a:pPr>
            <a:r>
              <a:rPr lang="en-US" sz="1200" dirty="0">
                <a:solidFill>
                  <a:srgbClr val="5B7A6E"/>
                </a:solidFill>
                <a:latin typeface="Apple SD Gothic Neo" pitchFamily="34" charset="0"/>
                <a:ea typeface="Apple SD Gothic Neo" pitchFamily="34" charset="-122"/>
                <a:cs typeface="Apple SD Gothic Neo" pitchFamily="34" charset="-120"/>
              </a:rPr>
              <a:t>사람이 정제한 수천 개의 긴 CoT 예시로 모델을 먼저 SFT (few-shot 프롬프팅 + R1-Zero 출력 후처리 + 사람 검수로 수집)</a:t>
            </a:r>
            <a:endParaRPr lang="en-US" sz="1200" dirty="0"/>
          </a:p>
        </p:txBody>
      </p:sp>
      <p:sp>
        <p:nvSpPr>
          <p:cNvPr id="14" name="Text 12"/>
          <p:cNvSpPr/>
          <p:nvPr/>
        </p:nvSpPr>
        <p:spPr>
          <a:xfrm>
            <a:off x="777240" y="5623560"/>
            <a:ext cx="10607040" cy="594360"/>
          </a:xfrm>
          <a:prstGeom prst="rect">
            <a:avLst/>
          </a:prstGeom>
          <a:noFill/>
          <a:ln/>
        </p:spPr>
        <p:txBody>
          <a:bodyPr wrap="square" rtlCol="0" anchor="ctr"/>
          <a:lstStyle/>
          <a:p>
            <a:pPr indent="0" marL="0">
              <a:lnSpc>
                <a:spcPct val="130000"/>
              </a:lnSpc>
              <a:buNone/>
            </a:pPr>
            <a:r>
              <a:rPr lang="en-US" sz="1200" b="1" dirty="0">
                <a:solidFill>
                  <a:srgbClr val="4E7268"/>
                </a:solidFill>
                <a:latin typeface="Apple SD Gothic Neo" pitchFamily="34" charset="0"/>
                <a:ea typeface="Apple SD Gothic Neo" pitchFamily="34" charset="-122"/>
                <a:cs typeface="Apple SD Gothic Neo" pitchFamily="34" charset="-120"/>
              </a:rPr>
              <a:t>—  </a:t>
            </a:r>
            <a:pPr indent="0" marL="0">
              <a:lnSpc>
                <a:spcPct val="130000"/>
              </a:lnSpc>
              <a:buNone/>
            </a:pPr>
            <a:r>
              <a:rPr lang="en-US" sz="1200" dirty="0">
                <a:solidFill>
                  <a:srgbClr val="5B7A6E"/>
                </a:solidFill>
                <a:latin typeface="Apple SD Gothic Neo" pitchFamily="34" charset="0"/>
                <a:ea typeface="Apple SD Gothic Neo" pitchFamily="34" charset="-122"/>
                <a:cs typeface="Apple SD Gothic Neo" pitchFamily="34" charset="-120"/>
              </a:rPr>
              <a:t>1인칭 시점, 문제 이해 → 추론 → 검증 순서의 '읽기 좋은' 사고 패턴을 형식으로 먼저 확립</a:t>
            </a:r>
            <a:endParaRPr lang="en-US" sz="1200" dirty="0"/>
          </a:p>
        </p:txBody>
      </p:sp>
      <p:sp>
        <p:nvSpPr>
          <p:cNvPr id="15" name="Text 13"/>
          <p:cNvSpPr/>
          <p:nvPr/>
        </p:nvSpPr>
        <p:spPr>
          <a:xfrm>
            <a:off x="777240" y="6080760"/>
            <a:ext cx="10607040" cy="594360"/>
          </a:xfrm>
          <a:prstGeom prst="rect">
            <a:avLst/>
          </a:prstGeom>
          <a:noFill/>
          <a:ln/>
        </p:spPr>
        <p:txBody>
          <a:bodyPr wrap="square" rtlCol="0" anchor="ctr"/>
          <a:lstStyle/>
          <a:p>
            <a:pPr indent="0" marL="0">
              <a:lnSpc>
                <a:spcPct val="130000"/>
              </a:lnSpc>
              <a:buNone/>
            </a:pPr>
            <a:r>
              <a:rPr lang="en-US" sz="1200" b="1" dirty="0">
                <a:solidFill>
                  <a:srgbClr val="4E7268"/>
                </a:solidFill>
                <a:latin typeface="Apple SD Gothic Neo" pitchFamily="34" charset="0"/>
                <a:ea typeface="Apple SD Gothic Neo" pitchFamily="34" charset="-122"/>
                <a:cs typeface="Apple SD Gothic Neo" pitchFamily="34" charset="-120"/>
              </a:rPr>
              <a:t>—  </a:t>
            </a:r>
            <a:pPr indent="0" marL="0">
              <a:lnSpc>
                <a:spcPct val="130000"/>
              </a:lnSpc>
              <a:buNone/>
            </a:pPr>
            <a:r>
              <a:rPr lang="en-US" sz="1200" dirty="0">
                <a:solidFill>
                  <a:srgbClr val="5B7A6E"/>
                </a:solidFill>
                <a:latin typeface="Apple SD Gothic Neo" pitchFamily="34" charset="0"/>
                <a:ea typeface="Apple SD Gothic Neo" pitchFamily="34" charset="-122"/>
                <a:cs typeface="Apple SD Gothic Neo" pitchFamily="34" charset="-120"/>
              </a:rPr>
              <a:t>이 SFT 모델을 출발점으로 다시 RL 진행 → 학습 안정성과 가독성 모두 개선됨</a:t>
            </a:r>
            <a:endParaRPr lang="en-US" sz="1200" dirty="0"/>
          </a:p>
        </p:txBody>
      </p:sp>
      <p:sp>
        <p:nvSpPr>
          <p:cNvPr id="17" name="Text 14"/>
          <p:cNvSpPr/>
          <p:nvPr/>
        </p:nvSpPr>
        <p:spPr>
          <a:xfrm>
            <a:off x="11475720" y="6400800"/>
            <a:ext cx="457200" cy="274320"/>
          </a:xfrm>
          <a:prstGeom prst="rect">
            <a:avLst/>
          </a:prstGeom>
          <a:noFill/>
          <a:ln/>
        </p:spPr>
        <p:txBody>
          <a:bodyPr wrap="square" rtlCol="0" anchor="ctr"/>
          <a:lstStyle/>
          <a:p>
            <a:pPr algn="r" indent="0" marL="0">
              <a:buNone/>
            </a:pPr>
            <a:r>
              <a:rPr lang="en-US" sz="1000" dirty="0">
                <a:solidFill>
                  <a:srgbClr val="7A9E94"/>
                </a:solidFill>
                <a:latin typeface="Apple SD Gothic Neo" pitchFamily="34" charset="0"/>
                <a:ea typeface="Apple SD Gothic Neo" pitchFamily="34" charset="-122"/>
                <a:cs typeface="Apple SD Gothic Neo" pitchFamily="34" charset="-120"/>
              </a:rPr>
              <a:t>19</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2F1EC"/>
        </a:solidFill>
      </p:bgPr>
    </p:bg>
    <p:spTree>
      <p:nvGrpSpPr>
        <p:cNvPr id="1" name=""/>
        <p:cNvGrpSpPr/>
        <p:nvPr/>
      </p:nvGrpSpPr>
      <p:grpSpPr>
        <a:xfrm>
          <a:off x="0" y="0"/>
          <a:ext cx="0" cy="0"/>
          <a:chOff x="0" y="0"/>
          <a:chExt cx="0" cy="0"/>
        </a:xfrm>
      </p:grpSpPr>
      <p:sp>
        <p:nvSpPr>
          <p:cNvPr id="2" name="Shape 0"/>
          <p:cNvSpPr/>
          <p:nvPr/>
        </p:nvSpPr>
        <p:spPr>
          <a:xfrm>
            <a:off x="777240" y="1417320"/>
            <a:ext cx="50292" cy="4526280"/>
          </a:xfrm>
          <a:prstGeom prst="rect">
            <a:avLst/>
          </a:prstGeom>
          <a:solidFill>
            <a:srgbClr val="4E7268"/>
          </a:solidFill>
          <a:ln/>
        </p:spPr>
      </p:sp>
      <p:sp>
        <p:nvSpPr>
          <p:cNvPr id="3" name="Text 1"/>
          <p:cNvSpPr/>
          <p:nvPr/>
        </p:nvSpPr>
        <p:spPr>
          <a:xfrm>
            <a:off x="1051560" y="1371600"/>
            <a:ext cx="3200400" cy="594360"/>
          </a:xfrm>
          <a:prstGeom prst="rect">
            <a:avLst/>
          </a:prstGeom>
          <a:noFill/>
          <a:ln/>
        </p:spPr>
        <p:txBody>
          <a:bodyPr wrap="square" rtlCol="0" anchor="ctr"/>
          <a:lstStyle/>
          <a:p>
            <a:pPr indent="0" marL="0">
              <a:buNone/>
            </a:pPr>
            <a:r>
              <a:rPr lang="en-US" sz="2600" b="1" dirty="0">
                <a:solidFill>
                  <a:srgbClr val="3A5750"/>
                </a:solidFill>
                <a:latin typeface="Apple SD Gothic Neo" pitchFamily="34" charset="0"/>
                <a:ea typeface="Apple SD Gothic Neo" pitchFamily="34" charset="-122"/>
                <a:cs typeface="Apple SD Gothic Neo" pitchFamily="34" charset="-120"/>
              </a:rPr>
              <a:t>발표 흐름</a:t>
            </a:r>
            <a:endParaRPr lang="en-US" sz="2600" dirty="0"/>
          </a:p>
        </p:txBody>
      </p:sp>
      <p:sp>
        <p:nvSpPr>
          <p:cNvPr id="4" name="Text 2"/>
          <p:cNvSpPr/>
          <p:nvPr/>
        </p:nvSpPr>
        <p:spPr>
          <a:xfrm>
            <a:off x="1051560" y="2221992"/>
            <a:ext cx="2560320" cy="640080"/>
          </a:xfrm>
          <a:prstGeom prst="rect">
            <a:avLst/>
          </a:prstGeom>
          <a:noFill/>
          <a:ln/>
        </p:spPr>
        <p:txBody>
          <a:bodyPr wrap="square" rtlCol="0" anchor="ctr"/>
          <a:lstStyle/>
          <a:p>
            <a:pPr indent="0" marL="0">
              <a:buNone/>
            </a:pPr>
            <a:r>
              <a:rPr lang="en-US" sz="1300" b="1" dirty="0">
                <a:solidFill>
                  <a:srgbClr val="4E7268"/>
                </a:solidFill>
                <a:latin typeface="Apple SD Gothic Neo" pitchFamily="34" charset="0"/>
                <a:ea typeface="Apple SD Gothic Neo" pitchFamily="34" charset="-122"/>
                <a:cs typeface="Apple SD Gothic Neo" pitchFamily="34" charset="-120"/>
              </a:rPr>
              <a:t>01 출발점</a:t>
            </a:r>
            <a:endParaRPr lang="en-US" sz="1300" dirty="0"/>
          </a:p>
        </p:txBody>
      </p:sp>
      <p:sp>
        <p:nvSpPr>
          <p:cNvPr id="5" name="Text 3"/>
          <p:cNvSpPr/>
          <p:nvPr/>
        </p:nvSpPr>
        <p:spPr>
          <a:xfrm>
            <a:off x="3840480" y="2221992"/>
            <a:ext cx="7772400" cy="640080"/>
          </a:xfrm>
          <a:prstGeom prst="rect">
            <a:avLst/>
          </a:prstGeom>
          <a:noFill/>
          <a:ln/>
        </p:spPr>
        <p:txBody>
          <a:bodyPr wrap="square" rtlCol="0" anchor="ctr"/>
          <a:lstStyle/>
          <a:p>
            <a:pPr indent="0" marL="0">
              <a:lnSpc>
                <a:spcPct val="125000"/>
              </a:lnSpc>
              <a:buNone/>
            </a:pPr>
            <a:r>
              <a:rPr lang="en-US" sz="1350" dirty="0">
                <a:solidFill>
                  <a:srgbClr val="5B7A6E"/>
                </a:solidFill>
                <a:latin typeface="Apple SD Gothic Neo" pitchFamily="34" charset="0"/>
                <a:ea typeface="Apple SD Gothic Neo" pitchFamily="34" charset="-122"/>
                <a:cs typeface="Apple SD Gothic Neo" pitchFamily="34" charset="-120"/>
              </a:rPr>
              <a:t>CoT Prompting과 Zero-shot CoT</a:t>
            </a:r>
            <a:endParaRPr lang="en-US" sz="1350" dirty="0"/>
          </a:p>
          <a:p>
            <a:pPr indent="0" marL="0">
              <a:lnSpc>
                <a:spcPct val="125000"/>
              </a:lnSpc>
              <a:buNone/>
            </a:pPr>
            <a:r>
              <a:rPr lang="en-US" sz="1350" dirty="0">
                <a:solidFill>
                  <a:srgbClr val="5B7A6E"/>
                </a:solidFill>
                <a:latin typeface="Apple SD Gothic Neo" pitchFamily="34" charset="0"/>
                <a:ea typeface="Apple SD Gothic Neo" pitchFamily="34" charset="-122"/>
                <a:cs typeface="Apple SD Gothic Neo" pitchFamily="34" charset="-120"/>
              </a:rPr>
              <a:t>프롬프트만으로 추론을 이끌어내다</a:t>
            </a:r>
            <a:endParaRPr lang="en-US" sz="1350" dirty="0"/>
          </a:p>
        </p:txBody>
      </p:sp>
      <p:sp>
        <p:nvSpPr>
          <p:cNvPr id="6" name="Shape 4"/>
          <p:cNvSpPr/>
          <p:nvPr/>
        </p:nvSpPr>
        <p:spPr>
          <a:xfrm>
            <a:off x="1051560" y="2971800"/>
            <a:ext cx="10332720" cy="0"/>
          </a:xfrm>
          <a:prstGeom prst="line">
            <a:avLst/>
          </a:prstGeom>
          <a:noFill/>
          <a:ln w="6350">
            <a:solidFill>
              <a:srgbClr val="D8D6CF"/>
            </a:solidFill>
            <a:prstDash val="solid"/>
          </a:ln>
        </p:spPr>
      </p:sp>
      <p:sp>
        <p:nvSpPr>
          <p:cNvPr id="7" name="Text 5"/>
          <p:cNvSpPr/>
          <p:nvPr/>
        </p:nvSpPr>
        <p:spPr>
          <a:xfrm>
            <a:off x="1051560" y="3063240"/>
            <a:ext cx="2560320" cy="640080"/>
          </a:xfrm>
          <a:prstGeom prst="rect">
            <a:avLst/>
          </a:prstGeom>
          <a:noFill/>
          <a:ln/>
        </p:spPr>
        <p:txBody>
          <a:bodyPr wrap="square" rtlCol="0" anchor="ctr"/>
          <a:lstStyle/>
          <a:p>
            <a:pPr indent="0" marL="0">
              <a:buNone/>
            </a:pPr>
            <a:r>
              <a:rPr lang="en-US" sz="1300" b="1" dirty="0">
                <a:solidFill>
                  <a:srgbClr val="4E7268"/>
                </a:solidFill>
                <a:latin typeface="Apple SD Gothic Neo" pitchFamily="34" charset="0"/>
                <a:ea typeface="Apple SD Gothic Neo" pitchFamily="34" charset="-122"/>
                <a:cs typeface="Apple SD Gothic Neo" pitchFamily="34" charset="-120"/>
              </a:rPr>
              <a:t>02 전환점</a:t>
            </a:r>
            <a:endParaRPr lang="en-US" sz="1300" dirty="0"/>
          </a:p>
        </p:txBody>
      </p:sp>
      <p:sp>
        <p:nvSpPr>
          <p:cNvPr id="8" name="Text 6"/>
          <p:cNvSpPr/>
          <p:nvPr/>
        </p:nvSpPr>
        <p:spPr>
          <a:xfrm>
            <a:off x="3840480" y="3063240"/>
            <a:ext cx="7772400" cy="640080"/>
          </a:xfrm>
          <a:prstGeom prst="rect">
            <a:avLst/>
          </a:prstGeom>
          <a:noFill/>
          <a:ln/>
        </p:spPr>
        <p:txBody>
          <a:bodyPr wrap="square" rtlCol="0" anchor="ctr"/>
          <a:lstStyle/>
          <a:p>
            <a:pPr indent="0" marL="0">
              <a:lnSpc>
                <a:spcPct val="125000"/>
              </a:lnSpc>
              <a:buNone/>
            </a:pPr>
            <a:r>
              <a:rPr lang="en-US" sz="1350" dirty="0">
                <a:solidFill>
                  <a:srgbClr val="5B7A6E"/>
                </a:solidFill>
                <a:latin typeface="Apple SD Gothic Neo" pitchFamily="34" charset="0"/>
                <a:ea typeface="Apple SD Gothic Neo" pitchFamily="34" charset="-122"/>
                <a:cs typeface="Apple SD Gothic Neo" pitchFamily="34" charset="-120"/>
              </a:rPr>
              <a:t>STaR — 프롬프팅에서 '학습된 추론'으로</a:t>
            </a:r>
            <a:endParaRPr lang="en-US" sz="1350" dirty="0"/>
          </a:p>
        </p:txBody>
      </p:sp>
      <p:sp>
        <p:nvSpPr>
          <p:cNvPr id="9" name="Shape 7"/>
          <p:cNvSpPr/>
          <p:nvPr/>
        </p:nvSpPr>
        <p:spPr>
          <a:xfrm>
            <a:off x="1051560" y="3813048"/>
            <a:ext cx="10332720" cy="0"/>
          </a:xfrm>
          <a:prstGeom prst="line">
            <a:avLst/>
          </a:prstGeom>
          <a:noFill/>
          <a:ln w="6350">
            <a:solidFill>
              <a:srgbClr val="D8D6CF"/>
            </a:solidFill>
            <a:prstDash val="solid"/>
          </a:ln>
        </p:spPr>
      </p:sp>
      <p:sp>
        <p:nvSpPr>
          <p:cNvPr id="10" name="Text 8"/>
          <p:cNvSpPr/>
          <p:nvPr/>
        </p:nvSpPr>
        <p:spPr>
          <a:xfrm>
            <a:off x="1051560" y="3904488"/>
            <a:ext cx="2560320" cy="640080"/>
          </a:xfrm>
          <a:prstGeom prst="rect">
            <a:avLst/>
          </a:prstGeom>
          <a:noFill/>
          <a:ln/>
        </p:spPr>
        <p:txBody>
          <a:bodyPr wrap="square" rtlCol="0" anchor="ctr"/>
          <a:lstStyle/>
          <a:p>
            <a:pPr indent="0" marL="0">
              <a:buNone/>
            </a:pPr>
            <a:r>
              <a:rPr lang="en-US" sz="1300" b="1" dirty="0">
                <a:solidFill>
                  <a:srgbClr val="4E7268"/>
                </a:solidFill>
                <a:latin typeface="Apple SD Gothic Neo" pitchFamily="34" charset="0"/>
                <a:ea typeface="Apple SD Gothic Neo" pitchFamily="34" charset="-122"/>
                <a:cs typeface="Apple SD Gothic Neo" pitchFamily="34" charset="-120"/>
              </a:rPr>
              <a:t>03 패러다임 전환</a:t>
            </a:r>
            <a:endParaRPr lang="en-US" sz="1300" dirty="0"/>
          </a:p>
        </p:txBody>
      </p:sp>
      <p:sp>
        <p:nvSpPr>
          <p:cNvPr id="11" name="Text 9"/>
          <p:cNvSpPr/>
          <p:nvPr/>
        </p:nvSpPr>
        <p:spPr>
          <a:xfrm>
            <a:off x="3840480" y="3904488"/>
            <a:ext cx="7772400" cy="640080"/>
          </a:xfrm>
          <a:prstGeom prst="rect">
            <a:avLst/>
          </a:prstGeom>
          <a:noFill/>
          <a:ln/>
        </p:spPr>
        <p:txBody>
          <a:bodyPr wrap="square" rtlCol="0" anchor="ctr"/>
          <a:lstStyle/>
          <a:p>
            <a:pPr indent="0" marL="0">
              <a:lnSpc>
                <a:spcPct val="125000"/>
              </a:lnSpc>
              <a:buNone/>
            </a:pPr>
            <a:r>
              <a:rPr lang="en-US" sz="1350" dirty="0">
                <a:solidFill>
                  <a:srgbClr val="5B7A6E"/>
                </a:solidFill>
                <a:latin typeface="Apple SD Gothic Neo" pitchFamily="34" charset="0"/>
                <a:ea typeface="Apple SD Gothic Neo" pitchFamily="34" charset="-122"/>
                <a:cs typeface="Apple SD Gothic Neo" pitchFamily="34" charset="-120"/>
              </a:rPr>
              <a:t>OpenAI o1 — Test-time compute scaling</a:t>
            </a:r>
            <a:endParaRPr lang="en-US" sz="1350" dirty="0"/>
          </a:p>
        </p:txBody>
      </p:sp>
      <p:sp>
        <p:nvSpPr>
          <p:cNvPr id="12" name="Shape 10"/>
          <p:cNvSpPr/>
          <p:nvPr/>
        </p:nvSpPr>
        <p:spPr>
          <a:xfrm>
            <a:off x="1051560" y="4654296"/>
            <a:ext cx="10332720" cy="0"/>
          </a:xfrm>
          <a:prstGeom prst="line">
            <a:avLst/>
          </a:prstGeom>
          <a:noFill/>
          <a:ln w="6350">
            <a:solidFill>
              <a:srgbClr val="D8D6CF"/>
            </a:solidFill>
            <a:prstDash val="solid"/>
          </a:ln>
        </p:spPr>
      </p:sp>
      <p:sp>
        <p:nvSpPr>
          <p:cNvPr id="13" name="Text 11"/>
          <p:cNvSpPr/>
          <p:nvPr/>
        </p:nvSpPr>
        <p:spPr>
          <a:xfrm>
            <a:off x="1051560" y="4745736"/>
            <a:ext cx="2560320" cy="640080"/>
          </a:xfrm>
          <a:prstGeom prst="rect">
            <a:avLst/>
          </a:prstGeom>
          <a:noFill/>
          <a:ln/>
        </p:spPr>
        <p:txBody>
          <a:bodyPr wrap="square" rtlCol="0" anchor="ctr"/>
          <a:lstStyle/>
          <a:p>
            <a:pPr indent="0" marL="0">
              <a:buNone/>
            </a:pPr>
            <a:r>
              <a:rPr lang="en-US" sz="1300" b="1" dirty="0">
                <a:solidFill>
                  <a:srgbClr val="4E7268"/>
                </a:solidFill>
                <a:latin typeface="Apple SD Gothic Neo" pitchFamily="34" charset="0"/>
                <a:ea typeface="Apple SD Gothic Neo" pitchFamily="34" charset="-122"/>
                <a:cs typeface="Apple SD Gothic Neo" pitchFamily="34" charset="-120"/>
              </a:rPr>
              <a:t>04 오픈소스 검증</a:t>
            </a:r>
            <a:endParaRPr lang="en-US" sz="1300" dirty="0"/>
          </a:p>
        </p:txBody>
      </p:sp>
      <p:sp>
        <p:nvSpPr>
          <p:cNvPr id="14" name="Text 12"/>
          <p:cNvSpPr/>
          <p:nvPr/>
        </p:nvSpPr>
        <p:spPr>
          <a:xfrm>
            <a:off x="3840480" y="4745736"/>
            <a:ext cx="7772400" cy="640080"/>
          </a:xfrm>
          <a:prstGeom prst="rect">
            <a:avLst/>
          </a:prstGeom>
          <a:noFill/>
          <a:ln/>
        </p:spPr>
        <p:txBody>
          <a:bodyPr wrap="square" rtlCol="0" anchor="ctr"/>
          <a:lstStyle/>
          <a:p>
            <a:pPr indent="0" marL="0">
              <a:lnSpc>
                <a:spcPct val="125000"/>
              </a:lnSpc>
              <a:buNone/>
            </a:pPr>
            <a:r>
              <a:rPr lang="en-US" sz="1350" dirty="0">
                <a:solidFill>
                  <a:srgbClr val="5B7A6E"/>
                </a:solidFill>
                <a:latin typeface="Apple SD Gothic Neo" pitchFamily="34" charset="0"/>
                <a:ea typeface="Apple SD Gothic Neo" pitchFamily="34" charset="-122"/>
                <a:cs typeface="Apple SD Gothic Neo" pitchFamily="34" charset="-120"/>
              </a:rPr>
              <a:t>DeepSeek-R1 — Pure RL로 추론 능력 유도</a:t>
            </a:r>
            <a:endParaRPr lang="en-US" sz="1350" dirty="0"/>
          </a:p>
        </p:txBody>
      </p:sp>
      <p:sp>
        <p:nvSpPr>
          <p:cNvPr id="15" name="Shape 13"/>
          <p:cNvSpPr/>
          <p:nvPr/>
        </p:nvSpPr>
        <p:spPr>
          <a:xfrm>
            <a:off x="1051560" y="5495544"/>
            <a:ext cx="10332720" cy="0"/>
          </a:xfrm>
          <a:prstGeom prst="line">
            <a:avLst/>
          </a:prstGeom>
          <a:noFill/>
          <a:ln w="6350">
            <a:solidFill>
              <a:srgbClr val="D8D6CF"/>
            </a:solidFill>
            <a:prstDash val="solid"/>
          </a:ln>
        </p:spPr>
      </p:sp>
      <p:sp>
        <p:nvSpPr>
          <p:cNvPr id="16" name="Text 14"/>
          <p:cNvSpPr/>
          <p:nvPr/>
        </p:nvSpPr>
        <p:spPr>
          <a:xfrm>
            <a:off x="1051560" y="5586984"/>
            <a:ext cx="2560320" cy="640080"/>
          </a:xfrm>
          <a:prstGeom prst="rect">
            <a:avLst/>
          </a:prstGeom>
          <a:noFill/>
          <a:ln/>
        </p:spPr>
        <p:txBody>
          <a:bodyPr wrap="square" rtlCol="0" anchor="ctr"/>
          <a:lstStyle/>
          <a:p>
            <a:pPr indent="0" marL="0">
              <a:buNone/>
            </a:pPr>
            <a:r>
              <a:rPr lang="en-US" sz="1300" b="1" dirty="0">
                <a:solidFill>
                  <a:srgbClr val="4E7268"/>
                </a:solidFill>
                <a:latin typeface="Apple SD Gothic Neo" pitchFamily="34" charset="0"/>
                <a:ea typeface="Apple SD Gothic Neo" pitchFamily="34" charset="-122"/>
                <a:cs typeface="Apple SD Gothic Neo" pitchFamily="34" charset="-120"/>
              </a:rPr>
              <a:t>05 비판적 시각</a:t>
            </a:r>
            <a:endParaRPr lang="en-US" sz="1300" dirty="0"/>
          </a:p>
        </p:txBody>
      </p:sp>
      <p:sp>
        <p:nvSpPr>
          <p:cNvPr id="17" name="Text 15"/>
          <p:cNvSpPr/>
          <p:nvPr/>
        </p:nvSpPr>
        <p:spPr>
          <a:xfrm>
            <a:off x="3840480" y="5586984"/>
            <a:ext cx="7772400" cy="640080"/>
          </a:xfrm>
          <a:prstGeom prst="rect">
            <a:avLst/>
          </a:prstGeom>
          <a:noFill/>
          <a:ln/>
        </p:spPr>
        <p:txBody>
          <a:bodyPr wrap="square" rtlCol="0" anchor="ctr"/>
          <a:lstStyle/>
          <a:p>
            <a:pPr indent="0" marL="0">
              <a:lnSpc>
                <a:spcPct val="125000"/>
              </a:lnSpc>
              <a:buNone/>
            </a:pPr>
            <a:r>
              <a:rPr lang="en-US" sz="1350" dirty="0">
                <a:solidFill>
                  <a:srgbClr val="5B7A6E"/>
                </a:solidFill>
                <a:latin typeface="Apple SD Gothic Neo" pitchFamily="34" charset="0"/>
                <a:ea typeface="Apple SD Gothic Neo" pitchFamily="34" charset="-122"/>
                <a:cs typeface="Apple SD Gothic Neo" pitchFamily="34" charset="-120"/>
              </a:rPr>
              <a:t>Faithfulness 문제 — CoT는 진짜 추론을 보여주는가</a:t>
            </a:r>
            <a:endParaRPr lang="en-US" sz="1350" dirty="0"/>
          </a:p>
        </p:txBody>
      </p:sp>
      <p:sp>
        <p:nvSpPr>
          <p:cNvPr id="19" name="Text 16"/>
          <p:cNvSpPr/>
          <p:nvPr/>
        </p:nvSpPr>
        <p:spPr>
          <a:xfrm>
            <a:off x="11475720" y="6400800"/>
            <a:ext cx="457200" cy="274320"/>
          </a:xfrm>
          <a:prstGeom prst="rect">
            <a:avLst/>
          </a:prstGeom>
          <a:noFill/>
          <a:ln/>
        </p:spPr>
        <p:txBody>
          <a:bodyPr wrap="square" rtlCol="0" anchor="ctr"/>
          <a:lstStyle/>
          <a:p>
            <a:pPr algn="r" indent="0" marL="0">
              <a:buNone/>
            </a:pPr>
            <a:r>
              <a:rPr lang="en-US" sz="1000" dirty="0">
                <a:solidFill>
                  <a:srgbClr val="7A9E94"/>
                </a:solidFill>
                <a:latin typeface="Apple SD Gothic Neo" pitchFamily="34" charset="0"/>
                <a:ea typeface="Apple SD Gothic Neo" pitchFamily="34" charset="-122"/>
                <a:cs typeface="Apple SD Gothic Neo" pitchFamily="34" charset="-120"/>
              </a:rPr>
              <a:t>2</a:t>
            </a:r>
            <a:endParaRPr lang="en-US" sz="1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2F1EC"/>
        </a:solidFill>
      </p:bgPr>
    </p:bg>
    <p:spTree>
      <p:nvGrpSpPr>
        <p:cNvPr id="1" name=""/>
        <p:cNvGrpSpPr/>
        <p:nvPr/>
      </p:nvGrpSpPr>
      <p:grpSpPr>
        <a:xfrm>
          <a:off x="0" y="0"/>
          <a:ext cx="0" cy="0"/>
          <a:chOff x="0" y="0"/>
          <a:chExt cx="0" cy="0"/>
        </a:xfrm>
      </p:grpSpPr>
      <p:sp>
        <p:nvSpPr>
          <p:cNvPr id="2" name="Text 0"/>
          <p:cNvSpPr/>
          <p:nvPr/>
        </p:nvSpPr>
        <p:spPr>
          <a:xfrm>
            <a:off x="777240" y="1325880"/>
            <a:ext cx="9144000" cy="320040"/>
          </a:xfrm>
          <a:prstGeom prst="rect">
            <a:avLst/>
          </a:prstGeom>
          <a:noFill/>
          <a:ln/>
        </p:spPr>
        <p:txBody>
          <a:bodyPr wrap="square" rtlCol="0" anchor="ctr"/>
          <a:lstStyle/>
          <a:p>
            <a:pPr indent="0" marL="0">
              <a:buNone/>
            </a:pPr>
            <a:r>
              <a:rPr lang="en-US" sz="1200" spc="200" kern="0" dirty="0">
                <a:solidFill>
                  <a:srgbClr val="7A9E94"/>
                </a:solidFill>
                <a:latin typeface="Apple SD Gothic Neo" pitchFamily="34" charset="0"/>
                <a:ea typeface="Apple SD Gothic Neo" pitchFamily="34" charset="-122"/>
                <a:cs typeface="Apple SD Gothic Neo" pitchFamily="34" charset="-120"/>
              </a:rPr>
              <a:t>전체 파이프라인</a:t>
            </a:r>
            <a:endParaRPr lang="en-US" sz="1200" dirty="0"/>
          </a:p>
        </p:txBody>
      </p:sp>
      <p:sp>
        <p:nvSpPr>
          <p:cNvPr id="3" name="Text 1"/>
          <p:cNvSpPr/>
          <p:nvPr/>
        </p:nvSpPr>
        <p:spPr>
          <a:xfrm>
            <a:off x="777240" y="1691640"/>
            <a:ext cx="10607040" cy="822960"/>
          </a:xfrm>
          <a:prstGeom prst="rect">
            <a:avLst/>
          </a:prstGeom>
          <a:noFill/>
          <a:ln/>
        </p:spPr>
        <p:txBody>
          <a:bodyPr wrap="square" rtlCol="0" anchor="ctr"/>
          <a:lstStyle/>
          <a:p>
            <a:pPr indent="0" marL="0">
              <a:buNone/>
            </a:pPr>
            <a:r>
              <a:rPr lang="en-US" sz="3200" b="1" dirty="0">
                <a:solidFill>
                  <a:srgbClr val="3A5750"/>
                </a:solidFill>
                <a:latin typeface="Apple SD Gothic Neo" pitchFamily="34" charset="0"/>
                <a:ea typeface="Apple SD Gothic Neo" pitchFamily="34" charset="-122"/>
                <a:cs typeface="Apple SD Gothic Neo" pitchFamily="34" charset="-120"/>
              </a:rPr>
              <a:t>DeepSeek-R1의 4단계 학습 과정</a:t>
            </a:r>
            <a:endParaRPr lang="en-US" sz="3200" dirty="0"/>
          </a:p>
        </p:txBody>
      </p:sp>
      <p:sp>
        <p:nvSpPr>
          <p:cNvPr id="4" name="Shape 2"/>
          <p:cNvSpPr/>
          <p:nvPr/>
        </p:nvSpPr>
        <p:spPr>
          <a:xfrm>
            <a:off x="777240" y="2651760"/>
            <a:ext cx="10607040" cy="0"/>
          </a:xfrm>
          <a:prstGeom prst="line">
            <a:avLst/>
          </a:prstGeom>
          <a:noFill/>
          <a:ln w="9525">
            <a:solidFill>
              <a:srgbClr val="D8D6CF"/>
            </a:solidFill>
            <a:prstDash val="solid"/>
          </a:ln>
        </p:spPr>
      </p:sp>
      <p:sp>
        <p:nvSpPr>
          <p:cNvPr id="5" name="Text 3"/>
          <p:cNvSpPr/>
          <p:nvPr/>
        </p:nvSpPr>
        <p:spPr>
          <a:xfrm>
            <a:off x="11475720" y="6400800"/>
            <a:ext cx="457200" cy="274320"/>
          </a:xfrm>
          <a:prstGeom prst="rect">
            <a:avLst/>
          </a:prstGeom>
          <a:noFill/>
          <a:ln/>
        </p:spPr>
        <p:txBody>
          <a:bodyPr wrap="square" rtlCol="0" anchor="ctr"/>
          <a:lstStyle/>
          <a:p>
            <a:pPr algn="r" indent="0" marL="0">
              <a:buNone/>
            </a:pPr>
            <a:r>
              <a:rPr lang="en-US" sz="1000" dirty="0">
                <a:solidFill>
                  <a:srgbClr val="7A9E94"/>
                </a:solidFill>
                <a:latin typeface="Apple SD Gothic Neo" pitchFamily="34" charset="0"/>
                <a:ea typeface="Apple SD Gothic Neo" pitchFamily="34" charset="-122"/>
                <a:cs typeface="Apple SD Gothic Neo" pitchFamily="34" charset="-120"/>
              </a:rPr>
              <a:t>20</a:t>
            </a:r>
            <a:endParaRPr lang="en-US" sz="1000" dirty="0"/>
          </a:p>
        </p:txBody>
      </p:sp>
      <p:sp>
        <p:nvSpPr>
          <p:cNvPr id="6" name="Shape 4"/>
          <p:cNvSpPr/>
          <p:nvPr/>
        </p:nvSpPr>
        <p:spPr>
          <a:xfrm>
            <a:off x="777240" y="2880360"/>
            <a:ext cx="2480310" cy="2651760"/>
          </a:xfrm>
          <a:prstGeom prst="roundRect">
            <a:avLst>
              <a:gd name="adj" fmla="val 2949"/>
            </a:avLst>
          </a:prstGeom>
          <a:solidFill>
            <a:srgbClr val="4E7268"/>
          </a:solidFill>
          <a:ln/>
        </p:spPr>
      </p:sp>
      <p:sp>
        <p:nvSpPr>
          <p:cNvPr id="7" name="Text 5"/>
          <p:cNvSpPr/>
          <p:nvPr/>
        </p:nvSpPr>
        <p:spPr>
          <a:xfrm>
            <a:off x="1005840" y="3081528"/>
            <a:ext cx="2023110" cy="502920"/>
          </a:xfrm>
          <a:prstGeom prst="rect">
            <a:avLst/>
          </a:prstGeom>
          <a:noFill/>
          <a:ln/>
        </p:spPr>
        <p:txBody>
          <a:bodyPr wrap="square" rtlCol="0" anchor="ctr"/>
          <a:lstStyle/>
          <a:p>
            <a:pPr indent="0" marL="0">
              <a:buNone/>
            </a:pPr>
            <a:r>
              <a:rPr lang="en-US" sz="2200" b="1" dirty="0">
                <a:solidFill>
                  <a:srgbClr val="A8C4BC"/>
                </a:solidFill>
                <a:latin typeface="Apple SD Gothic Neo" pitchFamily="34" charset="0"/>
                <a:ea typeface="Apple SD Gothic Neo" pitchFamily="34" charset="-122"/>
                <a:cs typeface="Apple SD Gothic Neo" pitchFamily="34" charset="-120"/>
              </a:rPr>
              <a:t>①</a:t>
            </a:r>
            <a:endParaRPr lang="en-US" sz="2200" dirty="0"/>
          </a:p>
        </p:txBody>
      </p:sp>
      <p:sp>
        <p:nvSpPr>
          <p:cNvPr id="8" name="Text 6"/>
          <p:cNvSpPr/>
          <p:nvPr/>
        </p:nvSpPr>
        <p:spPr>
          <a:xfrm>
            <a:off x="1005840" y="3630168"/>
            <a:ext cx="2023110" cy="475488"/>
          </a:xfrm>
          <a:prstGeom prst="rect">
            <a:avLst/>
          </a:prstGeom>
          <a:noFill/>
          <a:ln/>
        </p:spPr>
        <p:txBody>
          <a:bodyPr wrap="square" rtlCol="0" anchor="ctr"/>
          <a:lstStyle/>
          <a:p>
            <a:pPr indent="0" marL="0">
              <a:buNone/>
            </a:pPr>
            <a:r>
              <a:rPr lang="en-US" sz="1450" b="1" dirty="0">
                <a:solidFill>
                  <a:srgbClr val="FFFFFF"/>
                </a:solidFill>
                <a:latin typeface="Apple SD Gothic Neo" pitchFamily="34" charset="0"/>
                <a:ea typeface="Apple SD Gothic Neo" pitchFamily="34" charset="-122"/>
                <a:cs typeface="Apple SD Gothic Neo" pitchFamily="34" charset="-120"/>
              </a:rPr>
              <a:t>Cold Start</a:t>
            </a:r>
            <a:endParaRPr lang="en-US" sz="1450" dirty="0"/>
          </a:p>
          <a:p>
            <a:pPr indent="0" marL="0">
              <a:buNone/>
            </a:pPr>
            <a:r>
              <a:rPr lang="en-US" sz="1450" b="1" dirty="0">
                <a:solidFill>
                  <a:srgbClr val="FFFFFF"/>
                </a:solidFill>
                <a:latin typeface="Apple SD Gothic Neo" pitchFamily="34" charset="0"/>
                <a:ea typeface="Apple SD Gothic Neo" pitchFamily="34" charset="-122"/>
                <a:cs typeface="Apple SD Gothic Neo" pitchFamily="34" charset="-120"/>
              </a:rPr>
              <a:t>SFT</a:t>
            </a:r>
            <a:endParaRPr lang="en-US" sz="1450" dirty="0"/>
          </a:p>
        </p:txBody>
      </p:sp>
      <p:sp>
        <p:nvSpPr>
          <p:cNvPr id="9" name="Text 7"/>
          <p:cNvSpPr/>
          <p:nvPr/>
        </p:nvSpPr>
        <p:spPr>
          <a:xfrm>
            <a:off x="1005840" y="4160520"/>
            <a:ext cx="2023110" cy="1143000"/>
          </a:xfrm>
          <a:prstGeom prst="rect">
            <a:avLst/>
          </a:prstGeom>
          <a:noFill/>
          <a:ln/>
        </p:spPr>
        <p:txBody>
          <a:bodyPr wrap="square" rtlCol="0" anchor="ctr"/>
          <a:lstStyle/>
          <a:p>
            <a:pPr indent="0" marL="0">
              <a:lnSpc>
                <a:spcPct val="130000"/>
              </a:lnSpc>
              <a:buNone/>
            </a:pPr>
            <a:r>
              <a:rPr lang="en-US" sz="1150" dirty="0">
                <a:solidFill>
                  <a:srgbClr val="D4E4E0"/>
                </a:solidFill>
                <a:latin typeface="Apple SD Gothic Neo" pitchFamily="34" charset="0"/>
                <a:ea typeface="Apple SD Gothic Neo" pitchFamily="34" charset="-122"/>
                <a:cs typeface="Apple SD Gothic Neo" pitchFamily="34" charset="-120"/>
              </a:rPr>
              <a:t>사람이 정제한</a:t>
            </a:r>
            <a:endParaRPr lang="en-US" sz="1150" dirty="0"/>
          </a:p>
          <a:p>
            <a:pPr indent="0" marL="0">
              <a:lnSpc>
                <a:spcPct val="130000"/>
              </a:lnSpc>
              <a:buNone/>
            </a:pPr>
            <a:r>
              <a:rPr lang="en-US" sz="1150" dirty="0">
                <a:solidFill>
                  <a:srgbClr val="D4E4E0"/>
                </a:solidFill>
                <a:latin typeface="Apple SD Gothic Neo" pitchFamily="34" charset="0"/>
                <a:ea typeface="Apple SD Gothic Neo" pitchFamily="34" charset="-122"/>
                <a:cs typeface="Apple SD Gothic Neo" pitchFamily="34" charset="-120"/>
              </a:rPr>
              <a:t>수천 개의 긴 CoT로</a:t>
            </a:r>
            <a:endParaRPr lang="en-US" sz="1150" dirty="0"/>
          </a:p>
          <a:p>
            <a:pPr indent="0" marL="0">
              <a:lnSpc>
                <a:spcPct val="130000"/>
              </a:lnSpc>
              <a:buNone/>
            </a:pPr>
            <a:r>
              <a:rPr lang="en-US" sz="1150" dirty="0">
                <a:solidFill>
                  <a:srgbClr val="D4E4E0"/>
                </a:solidFill>
                <a:latin typeface="Apple SD Gothic Neo" pitchFamily="34" charset="0"/>
                <a:ea typeface="Apple SD Gothic Neo" pitchFamily="34" charset="-122"/>
                <a:cs typeface="Apple SD Gothic Neo" pitchFamily="34" charset="-120"/>
              </a:rPr>
              <a:t>base 모델 SFT</a:t>
            </a:r>
            <a:endParaRPr lang="en-US" sz="1150" dirty="0"/>
          </a:p>
        </p:txBody>
      </p:sp>
      <p:sp>
        <p:nvSpPr>
          <p:cNvPr id="10" name="Text 8"/>
          <p:cNvSpPr/>
          <p:nvPr/>
        </p:nvSpPr>
        <p:spPr>
          <a:xfrm>
            <a:off x="3275838" y="3977640"/>
            <a:ext cx="201168" cy="457200"/>
          </a:xfrm>
          <a:prstGeom prst="rect">
            <a:avLst/>
          </a:prstGeom>
          <a:noFill/>
          <a:ln/>
        </p:spPr>
        <p:txBody>
          <a:bodyPr wrap="square" rtlCol="0" anchor="ctr"/>
          <a:lstStyle/>
          <a:p>
            <a:pPr algn="ctr" indent="0" marL="0">
              <a:buNone/>
            </a:pPr>
            <a:r>
              <a:rPr lang="en-US" sz="1600" dirty="0">
                <a:solidFill>
                  <a:srgbClr val="A8C4BC"/>
                </a:solidFill>
                <a:latin typeface="Apple SD Gothic Neo" pitchFamily="34" charset="0"/>
                <a:ea typeface="Apple SD Gothic Neo" pitchFamily="34" charset="-122"/>
                <a:cs typeface="Apple SD Gothic Neo" pitchFamily="34" charset="-120"/>
              </a:rPr>
              <a:t>→</a:t>
            </a:r>
            <a:endParaRPr lang="en-US" sz="1600" dirty="0"/>
          </a:p>
        </p:txBody>
      </p:sp>
      <p:sp>
        <p:nvSpPr>
          <p:cNvPr id="11" name="Shape 9"/>
          <p:cNvSpPr/>
          <p:nvPr/>
        </p:nvSpPr>
        <p:spPr>
          <a:xfrm>
            <a:off x="3486150" y="2880360"/>
            <a:ext cx="2480310" cy="2651760"/>
          </a:xfrm>
          <a:prstGeom prst="roundRect">
            <a:avLst>
              <a:gd name="adj" fmla="val 2949"/>
            </a:avLst>
          </a:prstGeom>
          <a:solidFill>
            <a:srgbClr val="E8E7E1"/>
          </a:solidFill>
          <a:ln/>
        </p:spPr>
      </p:sp>
      <p:sp>
        <p:nvSpPr>
          <p:cNvPr id="12" name="Text 10"/>
          <p:cNvSpPr/>
          <p:nvPr/>
        </p:nvSpPr>
        <p:spPr>
          <a:xfrm>
            <a:off x="3714750" y="3081528"/>
            <a:ext cx="2023110" cy="502920"/>
          </a:xfrm>
          <a:prstGeom prst="rect">
            <a:avLst/>
          </a:prstGeom>
          <a:noFill/>
          <a:ln/>
        </p:spPr>
        <p:txBody>
          <a:bodyPr wrap="square" rtlCol="0" anchor="ctr"/>
          <a:lstStyle/>
          <a:p>
            <a:pPr indent="0" marL="0">
              <a:buNone/>
            </a:pPr>
            <a:r>
              <a:rPr lang="en-US" sz="2200" b="1" dirty="0">
                <a:solidFill>
                  <a:srgbClr val="A8C4BC"/>
                </a:solidFill>
                <a:latin typeface="Apple SD Gothic Neo" pitchFamily="34" charset="0"/>
                <a:ea typeface="Apple SD Gothic Neo" pitchFamily="34" charset="-122"/>
                <a:cs typeface="Apple SD Gothic Neo" pitchFamily="34" charset="-120"/>
              </a:rPr>
              <a:t>②</a:t>
            </a:r>
            <a:endParaRPr lang="en-US" sz="2200" dirty="0"/>
          </a:p>
        </p:txBody>
      </p:sp>
      <p:sp>
        <p:nvSpPr>
          <p:cNvPr id="13" name="Text 11"/>
          <p:cNvSpPr/>
          <p:nvPr/>
        </p:nvSpPr>
        <p:spPr>
          <a:xfrm>
            <a:off x="3714750" y="3630168"/>
            <a:ext cx="2023110" cy="475488"/>
          </a:xfrm>
          <a:prstGeom prst="rect">
            <a:avLst/>
          </a:prstGeom>
          <a:noFill/>
          <a:ln/>
        </p:spPr>
        <p:txBody>
          <a:bodyPr wrap="square" rtlCol="0" anchor="ctr"/>
          <a:lstStyle/>
          <a:p>
            <a:pPr indent="0" marL="0">
              <a:buNone/>
            </a:pPr>
            <a:r>
              <a:rPr lang="en-US" sz="1450" b="1" dirty="0">
                <a:solidFill>
                  <a:srgbClr val="3A5750"/>
                </a:solidFill>
                <a:latin typeface="Apple SD Gothic Neo" pitchFamily="34" charset="0"/>
                <a:ea typeface="Apple SD Gothic Neo" pitchFamily="34" charset="-122"/>
                <a:cs typeface="Apple SD Gothic Neo" pitchFamily="34" charset="-120"/>
              </a:rPr>
              <a:t>추론 중심</a:t>
            </a:r>
            <a:endParaRPr lang="en-US" sz="1450" dirty="0"/>
          </a:p>
          <a:p>
            <a:pPr indent="0" marL="0">
              <a:buNone/>
            </a:pPr>
            <a:r>
              <a:rPr lang="en-US" sz="1450" b="1" dirty="0">
                <a:solidFill>
                  <a:srgbClr val="3A5750"/>
                </a:solidFill>
                <a:latin typeface="Apple SD Gothic Neo" pitchFamily="34" charset="0"/>
                <a:ea typeface="Apple SD Gothic Neo" pitchFamily="34" charset="-122"/>
                <a:cs typeface="Apple SD Gothic Neo" pitchFamily="34" charset="-120"/>
              </a:rPr>
              <a:t>RL</a:t>
            </a:r>
            <a:endParaRPr lang="en-US" sz="1450" dirty="0"/>
          </a:p>
        </p:txBody>
      </p:sp>
      <p:sp>
        <p:nvSpPr>
          <p:cNvPr id="14" name="Text 12"/>
          <p:cNvSpPr/>
          <p:nvPr/>
        </p:nvSpPr>
        <p:spPr>
          <a:xfrm>
            <a:off x="3714750" y="4160520"/>
            <a:ext cx="2023110" cy="1143000"/>
          </a:xfrm>
          <a:prstGeom prst="rect">
            <a:avLst/>
          </a:prstGeom>
          <a:noFill/>
          <a:ln/>
        </p:spPr>
        <p:txBody>
          <a:bodyPr wrap="square" rtlCol="0" anchor="ctr"/>
          <a:lstStyle/>
          <a:p>
            <a:pPr indent="0" marL="0">
              <a:lnSpc>
                <a:spcPct val="130000"/>
              </a:lnSpc>
              <a:buNone/>
            </a:pPr>
            <a:r>
              <a:rPr lang="en-US" sz="1150" dirty="0">
                <a:solidFill>
                  <a:srgbClr val="5B7A6E"/>
                </a:solidFill>
                <a:latin typeface="Apple SD Gothic Neo" pitchFamily="34" charset="0"/>
                <a:ea typeface="Apple SD Gothic Neo" pitchFamily="34" charset="-122"/>
                <a:cs typeface="Apple SD Gothic Neo" pitchFamily="34" charset="-120"/>
              </a:rPr>
              <a:t>GRPO + rule-based reward</a:t>
            </a:r>
            <a:endParaRPr lang="en-US" sz="1150" dirty="0"/>
          </a:p>
          <a:p>
            <a:pPr indent="0" marL="0">
              <a:lnSpc>
                <a:spcPct val="130000"/>
              </a:lnSpc>
              <a:buNone/>
            </a:pPr>
            <a:r>
              <a:rPr lang="en-US" sz="1150" dirty="0">
                <a:solidFill>
                  <a:srgbClr val="5B7A6E"/>
                </a:solidFill>
                <a:latin typeface="Apple SD Gothic Neo" pitchFamily="34" charset="0"/>
                <a:ea typeface="Apple SD Gothic Neo" pitchFamily="34" charset="-122"/>
                <a:cs typeface="Apple SD Gothic Neo" pitchFamily="34" charset="-120"/>
              </a:rPr>
              <a:t>+ 언어 일관성 보상 추가</a:t>
            </a:r>
            <a:endParaRPr lang="en-US" sz="1150" dirty="0"/>
          </a:p>
        </p:txBody>
      </p:sp>
      <p:sp>
        <p:nvSpPr>
          <p:cNvPr id="15" name="Text 13"/>
          <p:cNvSpPr/>
          <p:nvPr/>
        </p:nvSpPr>
        <p:spPr>
          <a:xfrm>
            <a:off x="5984748" y="3977640"/>
            <a:ext cx="201168" cy="457200"/>
          </a:xfrm>
          <a:prstGeom prst="rect">
            <a:avLst/>
          </a:prstGeom>
          <a:noFill/>
          <a:ln/>
        </p:spPr>
        <p:txBody>
          <a:bodyPr wrap="square" rtlCol="0" anchor="ctr"/>
          <a:lstStyle/>
          <a:p>
            <a:pPr algn="ctr" indent="0" marL="0">
              <a:buNone/>
            </a:pPr>
            <a:r>
              <a:rPr lang="en-US" sz="1600" dirty="0">
                <a:solidFill>
                  <a:srgbClr val="A8C4BC"/>
                </a:solidFill>
                <a:latin typeface="Apple SD Gothic Neo" pitchFamily="34" charset="0"/>
                <a:ea typeface="Apple SD Gothic Neo" pitchFamily="34" charset="-122"/>
                <a:cs typeface="Apple SD Gothic Neo" pitchFamily="34" charset="-120"/>
              </a:rPr>
              <a:t>→</a:t>
            </a:r>
            <a:endParaRPr lang="en-US" sz="1600" dirty="0"/>
          </a:p>
        </p:txBody>
      </p:sp>
      <p:sp>
        <p:nvSpPr>
          <p:cNvPr id="16" name="Shape 14"/>
          <p:cNvSpPr/>
          <p:nvPr/>
        </p:nvSpPr>
        <p:spPr>
          <a:xfrm>
            <a:off x="6195060" y="2880360"/>
            <a:ext cx="2480310" cy="2651760"/>
          </a:xfrm>
          <a:prstGeom prst="roundRect">
            <a:avLst>
              <a:gd name="adj" fmla="val 2949"/>
            </a:avLst>
          </a:prstGeom>
          <a:solidFill>
            <a:srgbClr val="4E7268"/>
          </a:solidFill>
          <a:ln/>
        </p:spPr>
      </p:sp>
      <p:sp>
        <p:nvSpPr>
          <p:cNvPr id="17" name="Text 15"/>
          <p:cNvSpPr/>
          <p:nvPr/>
        </p:nvSpPr>
        <p:spPr>
          <a:xfrm>
            <a:off x="6423660" y="3081528"/>
            <a:ext cx="2023110" cy="502920"/>
          </a:xfrm>
          <a:prstGeom prst="rect">
            <a:avLst/>
          </a:prstGeom>
          <a:noFill/>
          <a:ln/>
        </p:spPr>
        <p:txBody>
          <a:bodyPr wrap="square" rtlCol="0" anchor="ctr"/>
          <a:lstStyle/>
          <a:p>
            <a:pPr indent="0" marL="0">
              <a:buNone/>
            </a:pPr>
            <a:r>
              <a:rPr lang="en-US" sz="2200" b="1" dirty="0">
                <a:solidFill>
                  <a:srgbClr val="A8C4BC"/>
                </a:solidFill>
                <a:latin typeface="Apple SD Gothic Neo" pitchFamily="34" charset="0"/>
                <a:ea typeface="Apple SD Gothic Neo" pitchFamily="34" charset="-122"/>
                <a:cs typeface="Apple SD Gothic Neo" pitchFamily="34" charset="-120"/>
              </a:rPr>
              <a:t>③</a:t>
            </a:r>
            <a:endParaRPr lang="en-US" sz="2200" dirty="0"/>
          </a:p>
        </p:txBody>
      </p:sp>
      <p:sp>
        <p:nvSpPr>
          <p:cNvPr id="18" name="Text 16"/>
          <p:cNvSpPr/>
          <p:nvPr/>
        </p:nvSpPr>
        <p:spPr>
          <a:xfrm>
            <a:off x="6423660" y="3630168"/>
            <a:ext cx="2023110" cy="475488"/>
          </a:xfrm>
          <a:prstGeom prst="rect">
            <a:avLst/>
          </a:prstGeom>
          <a:noFill/>
          <a:ln/>
        </p:spPr>
        <p:txBody>
          <a:bodyPr wrap="square" rtlCol="0" anchor="ctr"/>
          <a:lstStyle/>
          <a:p>
            <a:pPr indent="0" marL="0">
              <a:buNone/>
            </a:pPr>
            <a:r>
              <a:rPr lang="en-US" sz="1450" b="1" dirty="0">
                <a:solidFill>
                  <a:srgbClr val="FFFFFF"/>
                </a:solidFill>
                <a:latin typeface="Apple SD Gothic Neo" pitchFamily="34" charset="0"/>
                <a:ea typeface="Apple SD Gothic Neo" pitchFamily="34" charset="-122"/>
                <a:cs typeface="Apple SD Gothic Neo" pitchFamily="34" charset="-120"/>
              </a:rPr>
              <a:t>Rejection</a:t>
            </a:r>
            <a:endParaRPr lang="en-US" sz="1450" dirty="0"/>
          </a:p>
          <a:p>
            <a:pPr indent="0" marL="0">
              <a:buNone/>
            </a:pPr>
            <a:r>
              <a:rPr lang="en-US" sz="1450" b="1" dirty="0">
                <a:solidFill>
                  <a:srgbClr val="FFFFFF"/>
                </a:solidFill>
                <a:latin typeface="Apple SD Gothic Neo" pitchFamily="34" charset="0"/>
                <a:ea typeface="Apple SD Gothic Neo" pitchFamily="34" charset="-122"/>
                <a:cs typeface="Apple SD Gothic Neo" pitchFamily="34" charset="-120"/>
              </a:rPr>
              <a:t>Sampling + SFT</a:t>
            </a:r>
            <a:endParaRPr lang="en-US" sz="1450" dirty="0"/>
          </a:p>
        </p:txBody>
      </p:sp>
      <p:sp>
        <p:nvSpPr>
          <p:cNvPr id="19" name="Text 17"/>
          <p:cNvSpPr/>
          <p:nvPr/>
        </p:nvSpPr>
        <p:spPr>
          <a:xfrm>
            <a:off x="6423660" y="4160520"/>
            <a:ext cx="2023110" cy="1143000"/>
          </a:xfrm>
          <a:prstGeom prst="rect">
            <a:avLst/>
          </a:prstGeom>
          <a:noFill/>
          <a:ln/>
        </p:spPr>
        <p:txBody>
          <a:bodyPr wrap="square" rtlCol="0" anchor="ctr"/>
          <a:lstStyle/>
          <a:p>
            <a:pPr indent="0" marL="0">
              <a:lnSpc>
                <a:spcPct val="130000"/>
              </a:lnSpc>
              <a:buNone/>
            </a:pPr>
            <a:r>
              <a:rPr lang="en-US" sz="1150" dirty="0">
                <a:solidFill>
                  <a:srgbClr val="D4E4E0"/>
                </a:solidFill>
                <a:latin typeface="Apple SD Gothic Neo" pitchFamily="34" charset="0"/>
                <a:ea typeface="Apple SD Gothic Neo" pitchFamily="34" charset="-122"/>
                <a:cs typeface="Apple SD Gothic Neo" pitchFamily="34" charset="-120"/>
              </a:rPr>
              <a:t>RL 체크포인트로 샘플 생성,</a:t>
            </a:r>
            <a:endParaRPr lang="en-US" sz="1150" dirty="0"/>
          </a:p>
          <a:p>
            <a:pPr indent="0" marL="0">
              <a:lnSpc>
                <a:spcPct val="130000"/>
              </a:lnSpc>
              <a:buNone/>
            </a:pPr>
            <a:r>
              <a:rPr lang="en-US" sz="1150" dirty="0">
                <a:solidFill>
                  <a:srgbClr val="D4E4E0"/>
                </a:solidFill>
                <a:latin typeface="Apple SD Gothic Neo" pitchFamily="34" charset="0"/>
                <a:ea typeface="Apple SD Gothic Neo" pitchFamily="34" charset="-122"/>
                <a:cs typeface="Apple SD Gothic Neo" pitchFamily="34" charset="-120"/>
              </a:rPr>
              <a:t>좋은 것만 골라 재학습</a:t>
            </a:r>
            <a:endParaRPr lang="en-US" sz="1150" dirty="0"/>
          </a:p>
          <a:p>
            <a:pPr indent="0" marL="0">
              <a:lnSpc>
                <a:spcPct val="130000"/>
              </a:lnSpc>
              <a:buNone/>
            </a:pPr>
            <a:r>
              <a:rPr lang="en-US" sz="1150" dirty="0">
                <a:solidFill>
                  <a:srgbClr val="D4E4E0"/>
                </a:solidFill>
                <a:latin typeface="Apple SD Gothic Neo" pitchFamily="34" charset="0"/>
                <a:ea typeface="Apple SD Gothic Neo" pitchFamily="34" charset="-122"/>
                <a:cs typeface="Apple SD Gothic Neo" pitchFamily="34" charset="-120"/>
              </a:rPr>
              <a:t>(글쓰기·role-play 포함)</a:t>
            </a:r>
            <a:endParaRPr lang="en-US" sz="1150" dirty="0"/>
          </a:p>
        </p:txBody>
      </p:sp>
      <p:sp>
        <p:nvSpPr>
          <p:cNvPr id="20" name="Text 18"/>
          <p:cNvSpPr/>
          <p:nvPr/>
        </p:nvSpPr>
        <p:spPr>
          <a:xfrm>
            <a:off x="8693658" y="3977640"/>
            <a:ext cx="201168" cy="457200"/>
          </a:xfrm>
          <a:prstGeom prst="rect">
            <a:avLst/>
          </a:prstGeom>
          <a:noFill/>
          <a:ln/>
        </p:spPr>
        <p:txBody>
          <a:bodyPr wrap="square" rtlCol="0" anchor="ctr"/>
          <a:lstStyle/>
          <a:p>
            <a:pPr algn="ctr" indent="0" marL="0">
              <a:buNone/>
            </a:pPr>
            <a:r>
              <a:rPr lang="en-US" sz="1600" dirty="0">
                <a:solidFill>
                  <a:srgbClr val="A8C4BC"/>
                </a:solidFill>
                <a:latin typeface="Apple SD Gothic Neo" pitchFamily="34" charset="0"/>
                <a:ea typeface="Apple SD Gothic Neo" pitchFamily="34" charset="-122"/>
                <a:cs typeface="Apple SD Gothic Neo" pitchFamily="34" charset="-120"/>
              </a:rPr>
              <a:t>→</a:t>
            </a:r>
            <a:endParaRPr lang="en-US" sz="1600" dirty="0"/>
          </a:p>
        </p:txBody>
      </p:sp>
      <p:sp>
        <p:nvSpPr>
          <p:cNvPr id="21" name="Shape 19"/>
          <p:cNvSpPr/>
          <p:nvPr/>
        </p:nvSpPr>
        <p:spPr>
          <a:xfrm>
            <a:off x="8903970" y="2880360"/>
            <a:ext cx="2480310" cy="2651760"/>
          </a:xfrm>
          <a:prstGeom prst="roundRect">
            <a:avLst>
              <a:gd name="adj" fmla="val 2949"/>
            </a:avLst>
          </a:prstGeom>
          <a:solidFill>
            <a:srgbClr val="E8E7E1"/>
          </a:solidFill>
          <a:ln/>
        </p:spPr>
      </p:sp>
      <p:sp>
        <p:nvSpPr>
          <p:cNvPr id="22" name="Text 20"/>
          <p:cNvSpPr/>
          <p:nvPr/>
        </p:nvSpPr>
        <p:spPr>
          <a:xfrm>
            <a:off x="9132570" y="3081528"/>
            <a:ext cx="2023110" cy="502920"/>
          </a:xfrm>
          <a:prstGeom prst="rect">
            <a:avLst/>
          </a:prstGeom>
          <a:noFill/>
          <a:ln/>
        </p:spPr>
        <p:txBody>
          <a:bodyPr wrap="square" rtlCol="0" anchor="ctr"/>
          <a:lstStyle/>
          <a:p>
            <a:pPr indent="0" marL="0">
              <a:buNone/>
            </a:pPr>
            <a:r>
              <a:rPr lang="en-US" sz="2200" b="1" dirty="0">
                <a:solidFill>
                  <a:srgbClr val="A8C4BC"/>
                </a:solidFill>
                <a:latin typeface="Apple SD Gothic Neo" pitchFamily="34" charset="0"/>
                <a:ea typeface="Apple SD Gothic Neo" pitchFamily="34" charset="-122"/>
                <a:cs typeface="Apple SD Gothic Neo" pitchFamily="34" charset="-120"/>
              </a:rPr>
              <a:t>④</a:t>
            </a:r>
            <a:endParaRPr lang="en-US" sz="2200" dirty="0"/>
          </a:p>
        </p:txBody>
      </p:sp>
      <p:sp>
        <p:nvSpPr>
          <p:cNvPr id="23" name="Text 21"/>
          <p:cNvSpPr/>
          <p:nvPr/>
        </p:nvSpPr>
        <p:spPr>
          <a:xfrm>
            <a:off x="9132570" y="3630168"/>
            <a:ext cx="2023110" cy="475488"/>
          </a:xfrm>
          <a:prstGeom prst="rect">
            <a:avLst/>
          </a:prstGeom>
          <a:noFill/>
          <a:ln/>
        </p:spPr>
        <p:txBody>
          <a:bodyPr wrap="square" rtlCol="0" anchor="ctr"/>
          <a:lstStyle/>
          <a:p>
            <a:pPr indent="0" marL="0">
              <a:buNone/>
            </a:pPr>
            <a:r>
              <a:rPr lang="en-US" sz="1450" b="1" dirty="0">
                <a:solidFill>
                  <a:srgbClr val="3A5750"/>
                </a:solidFill>
                <a:latin typeface="Apple SD Gothic Neo" pitchFamily="34" charset="0"/>
                <a:ea typeface="Apple SD Gothic Neo" pitchFamily="34" charset="-122"/>
                <a:cs typeface="Apple SD Gothic Neo" pitchFamily="34" charset="-120"/>
              </a:rPr>
              <a:t>전체 시나리오</a:t>
            </a:r>
            <a:endParaRPr lang="en-US" sz="1450" dirty="0"/>
          </a:p>
          <a:p>
            <a:pPr indent="0" marL="0">
              <a:buNone/>
            </a:pPr>
            <a:r>
              <a:rPr lang="en-US" sz="1450" b="1" dirty="0">
                <a:solidFill>
                  <a:srgbClr val="3A5750"/>
                </a:solidFill>
                <a:latin typeface="Apple SD Gothic Neo" pitchFamily="34" charset="0"/>
                <a:ea typeface="Apple SD Gothic Neo" pitchFamily="34" charset="-122"/>
                <a:cs typeface="Apple SD Gothic Neo" pitchFamily="34" charset="-120"/>
              </a:rPr>
              <a:t>RL</a:t>
            </a:r>
            <a:endParaRPr lang="en-US" sz="1450" dirty="0"/>
          </a:p>
        </p:txBody>
      </p:sp>
      <p:sp>
        <p:nvSpPr>
          <p:cNvPr id="24" name="Text 22"/>
          <p:cNvSpPr/>
          <p:nvPr/>
        </p:nvSpPr>
        <p:spPr>
          <a:xfrm>
            <a:off x="9132570" y="4160520"/>
            <a:ext cx="2023110" cy="1143000"/>
          </a:xfrm>
          <a:prstGeom prst="rect">
            <a:avLst/>
          </a:prstGeom>
          <a:noFill/>
          <a:ln/>
        </p:spPr>
        <p:txBody>
          <a:bodyPr wrap="square" rtlCol="0" anchor="ctr"/>
          <a:lstStyle/>
          <a:p>
            <a:pPr indent="0" marL="0">
              <a:lnSpc>
                <a:spcPct val="130000"/>
              </a:lnSpc>
              <a:buNone/>
            </a:pPr>
            <a:r>
              <a:rPr lang="en-US" sz="1150" dirty="0">
                <a:solidFill>
                  <a:srgbClr val="5B7A6E"/>
                </a:solidFill>
                <a:latin typeface="Apple SD Gothic Neo" pitchFamily="34" charset="0"/>
                <a:ea typeface="Apple SD Gothic Neo" pitchFamily="34" charset="-122"/>
                <a:cs typeface="Apple SD Gothic Neo" pitchFamily="34" charset="-120"/>
              </a:rPr>
              <a:t>모든 유형 프롬프트로</a:t>
            </a:r>
            <a:endParaRPr lang="en-US" sz="1150" dirty="0"/>
          </a:p>
          <a:p>
            <a:pPr indent="0" marL="0">
              <a:lnSpc>
                <a:spcPct val="130000"/>
              </a:lnSpc>
              <a:buNone/>
            </a:pPr>
            <a:r>
              <a:rPr lang="en-US" sz="1150" dirty="0">
                <a:solidFill>
                  <a:srgbClr val="5B7A6E"/>
                </a:solidFill>
                <a:latin typeface="Apple SD Gothic Neo" pitchFamily="34" charset="0"/>
                <a:ea typeface="Apple SD Gothic Neo" pitchFamily="34" charset="-122"/>
                <a:cs typeface="Apple SD Gothic Neo" pitchFamily="34" charset="-120"/>
              </a:rPr>
              <a:t>최종 RL 진행</a:t>
            </a:r>
            <a:endParaRPr lang="en-US" sz="1150" dirty="0"/>
          </a:p>
        </p:txBody>
      </p:sp>
      <p:sp>
        <p:nvSpPr>
          <p:cNvPr id="25" name="Shape 23"/>
          <p:cNvSpPr/>
          <p:nvPr/>
        </p:nvSpPr>
        <p:spPr>
          <a:xfrm>
            <a:off x="777240" y="5806440"/>
            <a:ext cx="10607040" cy="804672"/>
          </a:xfrm>
          <a:prstGeom prst="roundRect">
            <a:avLst>
              <a:gd name="adj" fmla="val 7955"/>
            </a:avLst>
          </a:prstGeom>
          <a:solidFill>
            <a:srgbClr val="E8E7E1"/>
          </a:solidFill>
          <a:ln/>
        </p:spPr>
      </p:sp>
      <p:sp>
        <p:nvSpPr>
          <p:cNvPr id="26" name="Text 24"/>
          <p:cNvSpPr/>
          <p:nvPr/>
        </p:nvSpPr>
        <p:spPr>
          <a:xfrm>
            <a:off x="1051560" y="5897880"/>
            <a:ext cx="1188720" cy="640080"/>
          </a:xfrm>
          <a:prstGeom prst="rect">
            <a:avLst/>
          </a:prstGeom>
          <a:noFill/>
          <a:ln/>
        </p:spPr>
        <p:txBody>
          <a:bodyPr wrap="square" rtlCol="0" anchor="ctr"/>
          <a:lstStyle/>
          <a:p>
            <a:pPr indent="0" marL="0">
              <a:buNone/>
            </a:pPr>
            <a:r>
              <a:rPr lang="en-US" sz="1300" b="1" dirty="0">
                <a:solidFill>
                  <a:srgbClr val="3A5750"/>
                </a:solidFill>
                <a:latin typeface="Apple SD Gothic Neo" pitchFamily="34" charset="0"/>
                <a:ea typeface="Apple SD Gothic Neo" pitchFamily="34" charset="-122"/>
                <a:cs typeface="Apple SD Gothic Neo" pitchFamily="34" charset="-120"/>
              </a:rPr>
              <a:t>정리</a:t>
            </a:r>
            <a:endParaRPr lang="en-US" sz="1300" dirty="0"/>
          </a:p>
        </p:txBody>
      </p:sp>
      <p:sp>
        <p:nvSpPr>
          <p:cNvPr id="27" name="Text 25"/>
          <p:cNvSpPr/>
          <p:nvPr/>
        </p:nvSpPr>
        <p:spPr>
          <a:xfrm>
            <a:off x="2377440" y="5897880"/>
            <a:ext cx="8823960" cy="640080"/>
          </a:xfrm>
          <a:prstGeom prst="rect">
            <a:avLst/>
          </a:prstGeom>
          <a:noFill/>
          <a:ln/>
        </p:spPr>
        <p:txBody>
          <a:bodyPr wrap="square" rtlCol="0" anchor="ctr"/>
          <a:lstStyle/>
          <a:p>
            <a:pPr indent="0" marL="0">
              <a:lnSpc>
                <a:spcPct val="125000"/>
              </a:lnSpc>
              <a:buNone/>
            </a:pPr>
            <a:r>
              <a:rPr lang="en-US" sz="1200" dirty="0">
                <a:solidFill>
                  <a:srgbClr val="5B7A6E"/>
                </a:solidFill>
                <a:latin typeface="Apple SD Gothic Neo" pitchFamily="34" charset="0"/>
                <a:ea typeface="Apple SD Gothic Neo" pitchFamily="34" charset="-122"/>
                <a:cs typeface="Apple SD Gothic Neo" pitchFamily="34" charset="-120"/>
              </a:rPr>
              <a:t>R1-Zero가 '순수 RL로 추론이 가능한가'라는 학술적 질문에 답했다면, R1은 cold start와 rejection sampling을 추가해 실제로 쓸 수 있는 제품 수준 모델로 만든 엔지니어링 작업</a:t>
            </a:r>
            <a:endParaRPr lang="en-US" sz="1200" dirty="0"/>
          </a:p>
        </p:txBody>
      </p:sp>
      <p:sp>
        <p:nvSpPr>
          <p:cNvPr id="29" name="Text 26"/>
          <p:cNvSpPr/>
          <p:nvPr/>
        </p:nvSpPr>
        <p:spPr>
          <a:xfrm>
            <a:off x="11475720" y="6400800"/>
            <a:ext cx="457200" cy="274320"/>
          </a:xfrm>
          <a:prstGeom prst="rect">
            <a:avLst/>
          </a:prstGeom>
          <a:noFill/>
          <a:ln/>
        </p:spPr>
        <p:txBody>
          <a:bodyPr wrap="square" rtlCol="0" anchor="ctr"/>
          <a:lstStyle/>
          <a:p>
            <a:pPr algn="r" indent="0" marL="0">
              <a:buNone/>
            </a:pPr>
            <a:r>
              <a:rPr lang="en-US" sz="1000" dirty="0">
                <a:solidFill>
                  <a:srgbClr val="7A9E94"/>
                </a:solidFill>
                <a:latin typeface="Apple SD Gothic Neo" pitchFamily="34" charset="0"/>
                <a:ea typeface="Apple SD Gothic Neo" pitchFamily="34" charset="-122"/>
                <a:cs typeface="Apple SD Gothic Neo" pitchFamily="34" charset="-120"/>
              </a:rPr>
              <a:t>20</a:t>
            </a:r>
            <a:endParaRPr lang="en-US" sz="10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F2F1EC"/>
        </a:solidFill>
      </p:bgPr>
    </p:bg>
    <p:spTree>
      <p:nvGrpSpPr>
        <p:cNvPr id="1" name=""/>
        <p:cNvGrpSpPr/>
        <p:nvPr/>
      </p:nvGrpSpPr>
      <p:grpSpPr>
        <a:xfrm>
          <a:off x="0" y="0"/>
          <a:ext cx="0" cy="0"/>
          <a:chOff x="0" y="0"/>
          <a:chExt cx="0" cy="0"/>
        </a:xfrm>
      </p:grpSpPr>
      <p:sp>
        <p:nvSpPr>
          <p:cNvPr id="2" name="Text 0"/>
          <p:cNvSpPr/>
          <p:nvPr/>
        </p:nvSpPr>
        <p:spPr>
          <a:xfrm>
            <a:off x="777240" y="1325880"/>
            <a:ext cx="9144000" cy="320040"/>
          </a:xfrm>
          <a:prstGeom prst="rect">
            <a:avLst/>
          </a:prstGeom>
          <a:noFill/>
          <a:ln/>
        </p:spPr>
        <p:txBody>
          <a:bodyPr wrap="square" rtlCol="0" anchor="ctr"/>
          <a:lstStyle/>
          <a:p>
            <a:pPr indent="0" marL="0">
              <a:buNone/>
            </a:pPr>
            <a:r>
              <a:rPr lang="en-US" sz="1200" spc="200" kern="0" dirty="0">
                <a:solidFill>
                  <a:srgbClr val="7A9E94"/>
                </a:solidFill>
                <a:latin typeface="Apple SD Gothic Neo" pitchFamily="34" charset="0"/>
                <a:ea typeface="Apple SD Gothic Neo" pitchFamily="34" charset="-122"/>
                <a:cs typeface="Apple SD Gothic Neo" pitchFamily="34" charset="-120"/>
              </a:rPr>
              <a:t>실패에서 배운 것 (논문 Section 4.2)</a:t>
            </a:r>
            <a:endParaRPr lang="en-US" sz="1200" dirty="0"/>
          </a:p>
        </p:txBody>
      </p:sp>
      <p:sp>
        <p:nvSpPr>
          <p:cNvPr id="3" name="Text 1"/>
          <p:cNvSpPr/>
          <p:nvPr/>
        </p:nvSpPr>
        <p:spPr>
          <a:xfrm>
            <a:off x="777240" y="1691640"/>
            <a:ext cx="10607040" cy="822960"/>
          </a:xfrm>
          <a:prstGeom prst="rect">
            <a:avLst/>
          </a:prstGeom>
          <a:noFill/>
          <a:ln/>
        </p:spPr>
        <p:txBody>
          <a:bodyPr wrap="square" rtlCol="0" anchor="ctr"/>
          <a:lstStyle/>
          <a:p>
            <a:pPr indent="0" marL="0">
              <a:buNone/>
            </a:pPr>
            <a:r>
              <a:rPr lang="en-US" sz="3200" b="1" dirty="0">
                <a:solidFill>
                  <a:srgbClr val="3A5750"/>
                </a:solidFill>
                <a:latin typeface="Apple SD Gothic Neo" pitchFamily="34" charset="0"/>
                <a:ea typeface="Apple SD Gothic Neo" pitchFamily="34" charset="-122"/>
                <a:cs typeface="Apple SD Gothic Neo" pitchFamily="34" charset="-120"/>
              </a:rPr>
              <a:t>시도했지만 효과 없었던 방법들</a:t>
            </a:r>
            <a:endParaRPr lang="en-US" sz="3200" dirty="0"/>
          </a:p>
        </p:txBody>
      </p:sp>
      <p:sp>
        <p:nvSpPr>
          <p:cNvPr id="4" name="Shape 2"/>
          <p:cNvSpPr/>
          <p:nvPr/>
        </p:nvSpPr>
        <p:spPr>
          <a:xfrm>
            <a:off x="777240" y="2651760"/>
            <a:ext cx="10607040" cy="0"/>
          </a:xfrm>
          <a:prstGeom prst="line">
            <a:avLst/>
          </a:prstGeom>
          <a:noFill/>
          <a:ln w="9525">
            <a:solidFill>
              <a:srgbClr val="D8D6CF"/>
            </a:solidFill>
            <a:prstDash val="solid"/>
          </a:ln>
        </p:spPr>
      </p:sp>
      <p:sp>
        <p:nvSpPr>
          <p:cNvPr id="5" name="Text 3"/>
          <p:cNvSpPr/>
          <p:nvPr/>
        </p:nvSpPr>
        <p:spPr>
          <a:xfrm>
            <a:off x="11475720" y="6400800"/>
            <a:ext cx="457200" cy="274320"/>
          </a:xfrm>
          <a:prstGeom prst="rect">
            <a:avLst/>
          </a:prstGeom>
          <a:noFill/>
          <a:ln/>
        </p:spPr>
        <p:txBody>
          <a:bodyPr wrap="square" rtlCol="0" anchor="ctr"/>
          <a:lstStyle/>
          <a:p>
            <a:pPr algn="r" indent="0" marL="0">
              <a:buNone/>
            </a:pPr>
            <a:r>
              <a:rPr lang="en-US" sz="1000" dirty="0">
                <a:solidFill>
                  <a:srgbClr val="7A9E94"/>
                </a:solidFill>
                <a:latin typeface="Apple SD Gothic Neo" pitchFamily="34" charset="0"/>
                <a:ea typeface="Apple SD Gothic Neo" pitchFamily="34" charset="-122"/>
                <a:cs typeface="Apple SD Gothic Neo" pitchFamily="34" charset="-120"/>
              </a:rPr>
              <a:t>21</a:t>
            </a:r>
            <a:endParaRPr lang="en-US" sz="1000" dirty="0"/>
          </a:p>
        </p:txBody>
      </p:sp>
      <p:sp>
        <p:nvSpPr>
          <p:cNvPr id="6" name="Text 4"/>
          <p:cNvSpPr/>
          <p:nvPr/>
        </p:nvSpPr>
        <p:spPr>
          <a:xfrm>
            <a:off x="777240" y="2788920"/>
            <a:ext cx="10607040" cy="502920"/>
          </a:xfrm>
          <a:prstGeom prst="rect">
            <a:avLst/>
          </a:prstGeom>
          <a:noFill/>
          <a:ln/>
        </p:spPr>
        <p:txBody>
          <a:bodyPr wrap="square" rtlCol="0" anchor="t"/>
          <a:lstStyle/>
          <a:p>
            <a:pPr algn="l" indent="0" marL="0">
              <a:lnSpc>
                <a:spcPct val="135000"/>
              </a:lnSpc>
              <a:buNone/>
            </a:pPr>
            <a:r>
              <a:rPr lang="en-US" sz="1350" dirty="0">
                <a:solidFill>
                  <a:srgbClr val="3A5750"/>
                </a:solidFill>
                <a:latin typeface="Apple SD Gothic Neo" pitchFamily="34" charset="0"/>
                <a:ea typeface="Apple SD Gothic Neo" pitchFamily="34" charset="-122"/>
                <a:cs typeface="Apple SD Gothic Neo" pitchFamily="34" charset="-120"/>
              </a:rPr>
              <a:t>왜 '단순한' rule-based reward를 선택했는지 이해하는 데 중요한 배경 — 더 복잡한 두 가지 방식을 시도했지만 실패했음</a:t>
            </a:r>
            <a:endParaRPr lang="en-US" sz="1350" dirty="0"/>
          </a:p>
        </p:txBody>
      </p:sp>
      <p:sp>
        <p:nvSpPr>
          <p:cNvPr id="7" name="Shape 5"/>
          <p:cNvSpPr/>
          <p:nvPr/>
        </p:nvSpPr>
        <p:spPr>
          <a:xfrm>
            <a:off x="777240" y="3383280"/>
            <a:ext cx="5074920" cy="2651760"/>
          </a:xfrm>
          <a:prstGeom prst="roundRect">
            <a:avLst>
              <a:gd name="adj" fmla="val 2759"/>
            </a:avLst>
          </a:prstGeom>
          <a:solidFill>
            <a:srgbClr val="E8E7E1"/>
          </a:solidFill>
          <a:ln/>
        </p:spPr>
      </p:sp>
      <p:sp>
        <p:nvSpPr>
          <p:cNvPr id="8" name="Text 6"/>
          <p:cNvSpPr/>
          <p:nvPr/>
        </p:nvSpPr>
        <p:spPr>
          <a:xfrm>
            <a:off x="1097280" y="3639312"/>
            <a:ext cx="4434840" cy="411480"/>
          </a:xfrm>
          <a:prstGeom prst="rect">
            <a:avLst/>
          </a:prstGeom>
          <a:noFill/>
          <a:ln/>
        </p:spPr>
        <p:txBody>
          <a:bodyPr wrap="square" rtlCol="0" anchor="ctr"/>
          <a:lstStyle/>
          <a:p>
            <a:pPr indent="0" marL="0">
              <a:buNone/>
            </a:pPr>
            <a:r>
              <a:rPr lang="en-US" sz="1500" b="1" dirty="0">
                <a:solidFill>
                  <a:srgbClr val="3A5750"/>
                </a:solidFill>
                <a:latin typeface="Apple SD Gothic Neo" pitchFamily="34" charset="0"/>
                <a:ea typeface="Apple SD Gothic Neo" pitchFamily="34" charset="-122"/>
                <a:cs typeface="Apple SD Gothic Neo" pitchFamily="34" charset="-120"/>
              </a:rPr>
              <a:t>Process Reward Model (PRM)</a:t>
            </a:r>
            <a:endParaRPr lang="en-US" sz="1500" dirty="0"/>
          </a:p>
        </p:txBody>
      </p:sp>
      <p:sp>
        <p:nvSpPr>
          <p:cNvPr id="9" name="Text 7"/>
          <p:cNvSpPr/>
          <p:nvPr/>
        </p:nvSpPr>
        <p:spPr>
          <a:xfrm>
            <a:off x="1097280" y="4133088"/>
            <a:ext cx="4434840" cy="1645920"/>
          </a:xfrm>
          <a:prstGeom prst="rect">
            <a:avLst/>
          </a:prstGeom>
          <a:noFill/>
          <a:ln/>
        </p:spPr>
        <p:txBody>
          <a:bodyPr wrap="square" rtlCol="0" anchor="t"/>
          <a:lstStyle/>
          <a:p>
            <a:pPr algn="l" indent="0" marL="0">
              <a:lnSpc>
                <a:spcPct val="135000"/>
              </a:lnSpc>
              <a:buNone/>
            </a:pPr>
            <a:r>
              <a:rPr lang="en-US" sz="1250" dirty="0">
                <a:solidFill>
                  <a:srgbClr val="5B7A6E"/>
                </a:solidFill>
                <a:latin typeface="Apple SD Gothic Neo" pitchFamily="34" charset="0"/>
                <a:ea typeface="Apple SD Gothic Neo" pitchFamily="34" charset="-122"/>
                <a:cs typeface="Apple SD Gothic Neo" pitchFamily="34" charset="-120"/>
              </a:rPr>
              <a:t>풀이의 각 '단계'마다 보상을 주는 방식</a:t>
            </a:r>
            <a:endParaRPr lang="en-US" sz="1250" dirty="0"/>
          </a:p>
          <a:p>
            <a:pPr algn="l" indent="0" marL="0">
              <a:lnSpc>
                <a:spcPct val="135000"/>
              </a:lnSpc>
              <a:buNone/>
            </a:pPr>
            <a:endParaRPr lang="en-US" sz="1250" dirty="0"/>
          </a:p>
          <a:p>
            <a:pPr algn="l" indent="0" marL="0">
              <a:lnSpc>
                <a:spcPct val="135000"/>
              </a:lnSpc>
              <a:buNone/>
            </a:pPr>
            <a:r>
              <a:rPr lang="en-US" sz="1250" dirty="0">
                <a:solidFill>
                  <a:srgbClr val="5B7A6E"/>
                </a:solidFill>
                <a:latin typeface="Apple SD Gothic Neo" pitchFamily="34" charset="0"/>
                <a:ea typeface="Apple SD Gothic Neo" pitchFamily="34" charset="-122"/>
                <a:cs typeface="Apple SD Gothic Neo" pitchFamily="34" charset="-120"/>
              </a:rPr>
              <a:t>— 일반적인 추론에서 '단계'를 세밀하게 정의하기 어려움</a:t>
            </a:r>
            <a:endParaRPr lang="en-US" sz="1250" dirty="0"/>
          </a:p>
          <a:p>
            <a:pPr algn="l" indent="0" marL="0">
              <a:lnSpc>
                <a:spcPct val="135000"/>
              </a:lnSpc>
              <a:buNone/>
            </a:pPr>
            <a:r>
              <a:rPr lang="en-US" sz="1250" dirty="0">
                <a:solidFill>
                  <a:srgbClr val="5B7A6E"/>
                </a:solidFill>
                <a:latin typeface="Apple SD Gothic Neo" pitchFamily="34" charset="0"/>
                <a:ea typeface="Apple SD Gothic Neo" pitchFamily="34" charset="-122"/>
                <a:cs typeface="Apple SD Gothic Neo" pitchFamily="34" charset="-120"/>
              </a:rPr>
              <a:t>— 중간 단계 정오 판별이 어려움 (자동화 시 부정확, 사람이 하면 비확장적)</a:t>
            </a:r>
            <a:endParaRPr lang="en-US" sz="1250" dirty="0"/>
          </a:p>
          <a:p>
            <a:pPr algn="l" indent="0" marL="0">
              <a:lnSpc>
                <a:spcPct val="135000"/>
              </a:lnSpc>
              <a:buNone/>
            </a:pPr>
            <a:r>
              <a:rPr lang="en-US" sz="1250" dirty="0">
                <a:solidFill>
                  <a:srgbClr val="5B7A6E"/>
                </a:solidFill>
                <a:latin typeface="Apple SD Gothic Neo" pitchFamily="34" charset="0"/>
                <a:ea typeface="Apple SD Gothic Neo" pitchFamily="34" charset="-122"/>
                <a:cs typeface="Apple SD Gothic Neo" pitchFamily="34" charset="-120"/>
              </a:rPr>
              <a:t>— Reward hacking 발생 + 추가 재학습 비용 큼</a:t>
            </a:r>
            <a:endParaRPr lang="en-US" sz="1250" dirty="0"/>
          </a:p>
        </p:txBody>
      </p:sp>
      <p:sp>
        <p:nvSpPr>
          <p:cNvPr id="10" name="Shape 8"/>
          <p:cNvSpPr/>
          <p:nvPr/>
        </p:nvSpPr>
        <p:spPr>
          <a:xfrm>
            <a:off x="6309360" y="3383280"/>
            <a:ext cx="5074920" cy="2651760"/>
          </a:xfrm>
          <a:prstGeom prst="roundRect">
            <a:avLst>
              <a:gd name="adj" fmla="val 2759"/>
            </a:avLst>
          </a:prstGeom>
          <a:solidFill>
            <a:srgbClr val="4E7268"/>
          </a:solidFill>
          <a:ln/>
        </p:spPr>
      </p:sp>
      <p:sp>
        <p:nvSpPr>
          <p:cNvPr id="11" name="Text 9"/>
          <p:cNvSpPr/>
          <p:nvPr/>
        </p:nvSpPr>
        <p:spPr>
          <a:xfrm>
            <a:off x="6629400" y="3639312"/>
            <a:ext cx="4434840" cy="411480"/>
          </a:xfrm>
          <a:prstGeom prst="rect">
            <a:avLst/>
          </a:prstGeom>
          <a:noFill/>
          <a:ln/>
        </p:spPr>
        <p:txBody>
          <a:bodyPr wrap="square" rtlCol="0" anchor="ctr"/>
          <a:lstStyle/>
          <a:p>
            <a:pPr indent="0" marL="0">
              <a:buNone/>
            </a:pPr>
            <a:r>
              <a:rPr lang="en-US" sz="1500" b="1" dirty="0">
                <a:solidFill>
                  <a:srgbClr val="FFFFFF"/>
                </a:solidFill>
                <a:latin typeface="Apple SD Gothic Neo" pitchFamily="34" charset="0"/>
                <a:ea typeface="Apple SD Gothic Neo" pitchFamily="34" charset="-122"/>
                <a:cs typeface="Apple SD Gothic Neo" pitchFamily="34" charset="-120"/>
              </a:rPr>
              <a:t>Monte Carlo Tree Search (MCTS)</a:t>
            </a:r>
            <a:endParaRPr lang="en-US" sz="1500" dirty="0"/>
          </a:p>
        </p:txBody>
      </p:sp>
      <p:sp>
        <p:nvSpPr>
          <p:cNvPr id="12" name="Text 10"/>
          <p:cNvSpPr/>
          <p:nvPr/>
        </p:nvSpPr>
        <p:spPr>
          <a:xfrm>
            <a:off x="6629400" y="4133088"/>
            <a:ext cx="4434840" cy="1645920"/>
          </a:xfrm>
          <a:prstGeom prst="rect">
            <a:avLst/>
          </a:prstGeom>
          <a:noFill/>
          <a:ln/>
        </p:spPr>
        <p:txBody>
          <a:bodyPr wrap="square" rtlCol="0" anchor="ctr"/>
          <a:lstStyle/>
          <a:p>
            <a:pPr indent="0" marL="0">
              <a:lnSpc>
                <a:spcPct val="135000"/>
              </a:lnSpc>
              <a:buNone/>
            </a:pPr>
            <a:r>
              <a:rPr lang="en-US" sz="1250" dirty="0">
                <a:solidFill>
                  <a:srgbClr val="D4E4E0"/>
                </a:solidFill>
                <a:latin typeface="Apple SD Gothic Neo" pitchFamily="34" charset="0"/>
                <a:ea typeface="Apple SD Gothic Neo" pitchFamily="34" charset="-122"/>
                <a:cs typeface="Apple SD Gothic Neo" pitchFamily="34" charset="-120"/>
              </a:rPr>
              <a:t>AlphaGo처럼 풀이 경로를 트리로 탐색</a:t>
            </a:r>
            <a:endParaRPr lang="en-US" sz="1250" dirty="0"/>
          </a:p>
          <a:p>
            <a:pPr indent="0" marL="0">
              <a:lnSpc>
                <a:spcPct val="135000"/>
              </a:lnSpc>
              <a:buNone/>
            </a:pPr>
            <a:endParaRPr lang="en-US" sz="1250" dirty="0"/>
          </a:p>
          <a:p>
            <a:pPr indent="0" marL="0">
              <a:lnSpc>
                <a:spcPct val="135000"/>
              </a:lnSpc>
              <a:buNone/>
            </a:pPr>
            <a:r>
              <a:rPr lang="en-US" sz="1250" dirty="0">
                <a:solidFill>
                  <a:srgbClr val="D4E4E0"/>
                </a:solidFill>
                <a:latin typeface="Apple SD Gothic Neo" pitchFamily="34" charset="0"/>
                <a:ea typeface="Apple SD Gothic Neo" pitchFamily="34" charset="-122"/>
                <a:cs typeface="Apple SD Gothic Neo" pitchFamily="34" charset="-120"/>
              </a:rPr>
              <a:t>— 언어 생성 탐색 공간이 바둑보다 기하급수적으로 큼 (토큰 단위 분기)</a:t>
            </a:r>
            <a:endParaRPr lang="en-US" sz="1250" dirty="0"/>
          </a:p>
          <a:p>
            <a:pPr indent="0" marL="0">
              <a:lnSpc>
                <a:spcPct val="135000"/>
              </a:lnSpc>
              <a:buNone/>
            </a:pPr>
            <a:r>
              <a:rPr lang="en-US" sz="1250" dirty="0">
                <a:solidFill>
                  <a:srgbClr val="D4E4E0"/>
                </a:solidFill>
                <a:latin typeface="Apple SD Gothic Neo" pitchFamily="34" charset="0"/>
                <a:ea typeface="Apple SD Gothic Neo" pitchFamily="34" charset="-122"/>
                <a:cs typeface="Apple SD Gothic Neo" pitchFamily="34" charset="-120"/>
              </a:rPr>
              <a:t>— 각 노드를 평가할 정교한 value model 학습이 어려움</a:t>
            </a:r>
            <a:endParaRPr lang="en-US" sz="1250" dirty="0"/>
          </a:p>
          <a:p>
            <a:pPr indent="0" marL="0">
              <a:lnSpc>
                <a:spcPct val="135000"/>
              </a:lnSpc>
              <a:buNone/>
            </a:pPr>
            <a:r>
              <a:rPr lang="en-US" sz="1250" dirty="0">
                <a:solidFill>
                  <a:srgbClr val="D4E4E0"/>
                </a:solidFill>
                <a:latin typeface="Apple SD Gothic Neo" pitchFamily="34" charset="0"/>
                <a:ea typeface="Apple SD Gothic Neo" pitchFamily="34" charset="-122"/>
                <a:cs typeface="Apple SD Gothic Neo" pitchFamily="34" charset="-120"/>
              </a:rPr>
              <a:t>— 결과적으로 큰 개선을 내지 못함</a:t>
            </a:r>
            <a:endParaRPr lang="en-US" sz="1250" dirty="0"/>
          </a:p>
        </p:txBody>
      </p:sp>
      <p:sp>
        <p:nvSpPr>
          <p:cNvPr id="13" name="Text 11"/>
          <p:cNvSpPr/>
          <p:nvPr/>
        </p:nvSpPr>
        <p:spPr>
          <a:xfrm>
            <a:off x="777240" y="6217920"/>
            <a:ext cx="10607040" cy="438912"/>
          </a:xfrm>
          <a:prstGeom prst="rect">
            <a:avLst/>
          </a:prstGeom>
          <a:noFill/>
          <a:ln/>
        </p:spPr>
        <p:txBody>
          <a:bodyPr wrap="square" rtlCol="0" anchor="ctr"/>
          <a:lstStyle/>
          <a:p>
            <a:pPr indent="0" marL="0">
              <a:buNone/>
            </a:pPr>
            <a:r>
              <a:rPr lang="en-US" sz="1250" i="1" dirty="0">
                <a:solidFill>
                  <a:srgbClr val="7A9E94"/>
                </a:solidFill>
                <a:latin typeface="Apple SD Gothic Neo" pitchFamily="34" charset="0"/>
                <a:ea typeface="Apple SD Gothic Neo" pitchFamily="34" charset="-122"/>
                <a:cs typeface="Apple SD Gothic Neo" pitchFamily="34" charset="-120"/>
              </a:rPr>
              <a:t>→  두 실패가 시사하는 바: 복잡하고 세밀한 방법보다 GRPO + rule-based reward 같은 단순한 방법이 오히려 더 잘 작동했음</a:t>
            </a:r>
            <a:endParaRPr lang="en-US" sz="1250" dirty="0"/>
          </a:p>
        </p:txBody>
      </p:sp>
      <p:sp>
        <p:nvSpPr>
          <p:cNvPr id="15" name="Text 12"/>
          <p:cNvSpPr/>
          <p:nvPr/>
        </p:nvSpPr>
        <p:spPr>
          <a:xfrm>
            <a:off x="11475720" y="6400800"/>
            <a:ext cx="457200" cy="274320"/>
          </a:xfrm>
          <a:prstGeom prst="rect">
            <a:avLst/>
          </a:prstGeom>
          <a:noFill/>
          <a:ln/>
        </p:spPr>
        <p:txBody>
          <a:bodyPr wrap="square" rtlCol="0" anchor="ctr"/>
          <a:lstStyle/>
          <a:p>
            <a:pPr algn="r" indent="0" marL="0">
              <a:buNone/>
            </a:pPr>
            <a:r>
              <a:rPr lang="en-US" sz="1000" dirty="0">
                <a:solidFill>
                  <a:srgbClr val="7A9E94"/>
                </a:solidFill>
                <a:latin typeface="Apple SD Gothic Neo" pitchFamily="34" charset="0"/>
                <a:ea typeface="Apple SD Gothic Neo" pitchFamily="34" charset="-122"/>
                <a:cs typeface="Apple SD Gothic Neo" pitchFamily="34" charset="-120"/>
              </a:rPr>
              <a:t>21</a:t>
            </a:r>
            <a:endParaRPr lang="en-US" sz="10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2">
    <p:bg>
      <p:bgPr>
        <a:solidFill>
          <a:srgbClr val="F2F1EC"/>
        </a:solidFill>
      </p:bgPr>
    </p:bg>
    <p:spTree>
      <p:nvGrpSpPr>
        <p:cNvPr id="1" name=""/>
        <p:cNvGrpSpPr/>
        <p:nvPr/>
      </p:nvGrpSpPr>
      <p:grpSpPr>
        <a:xfrm>
          <a:off x="0" y="0"/>
          <a:ext cx="0" cy="0"/>
          <a:chOff x="0" y="0"/>
          <a:chExt cx="0" cy="0"/>
        </a:xfrm>
      </p:grpSpPr>
      <p:sp>
        <p:nvSpPr>
          <p:cNvPr id="2" name="Text 0"/>
          <p:cNvSpPr/>
          <p:nvPr/>
        </p:nvSpPr>
        <p:spPr>
          <a:xfrm>
            <a:off x="777240" y="1325880"/>
            <a:ext cx="9144000" cy="320040"/>
          </a:xfrm>
          <a:prstGeom prst="rect">
            <a:avLst/>
          </a:prstGeom>
          <a:noFill/>
          <a:ln/>
        </p:spPr>
        <p:txBody>
          <a:bodyPr wrap="square" rtlCol="0" anchor="ctr"/>
          <a:lstStyle/>
          <a:p>
            <a:pPr indent="0" marL="0">
              <a:buNone/>
            </a:pPr>
            <a:r>
              <a:rPr lang="en-US" sz="1200" spc="200" kern="0" dirty="0">
                <a:solidFill>
                  <a:srgbClr val="7A9E94"/>
                </a:solidFill>
                <a:latin typeface="Apple SD Gothic Neo" pitchFamily="34" charset="0"/>
                <a:ea typeface="Apple SD Gothic Neo" pitchFamily="34" charset="-122"/>
                <a:cs typeface="Apple SD Gothic Neo" pitchFamily="34" charset="-120"/>
              </a:rPr>
              <a:t>추가 발견</a:t>
            </a:r>
            <a:endParaRPr lang="en-US" sz="1200" dirty="0"/>
          </a:p>
        </p:txBody>
      </p:sp>
      <p:sp>
        <p:nvSpPr>
          <p:cNvPr id="3" name="Text 1"/>
          <p:cNvSpPr/>
          <p:nvPr/>
        </p:nvSpPr>
        <p:spPr>
          <a:xfrm>
            <a:off x="777240" y="1691640"/>
            <a:ext cx="10607040" cy="822960"/>
          </a:xfrm>
          <a:prstGeom prst="rect">
            <a:avLst/>
          </a:prstGeom>
          <a:noFill/>
          <a:ln/>
        </p:spPr>
        <p:txBody>
          <a:bodyPr wrap="square" rtlCol="0" anchor="ctr"/>
          <a:lstStyle/>
          <a:p>
            <a:pPr indent="0" marL="0">
              <a:buNone/>
            </a:pPr>
            <a:r>
              <a:rPr lang="en-US" sz="3200" b="1" dirty="0">
                <a:solidFill>
                  <a:srgbClr val="3A5750"/>
                </a:solidFill>
                <a:latin typeface="Apple SD Gothic Neo" pitchFamily="34" charset="0"/>
                <a:ea typeface="Apple SD Gothic Neo" pitchFamily="34" charset="-122"/>
                <a:cs typeface="Apple SD Gothic Neo" pitchFamily="34" charset="-120"/>
              </a:rPr>
              <a:t>Distillation: 작은 모델도 강력해질 수 있다</a:t>
            </a:r>
            <a:endParaRPr lang="en-US" sz="3200" dirty="0"/>
          </a:p>
        </p:txBody>
      </p:sp>
      <p:sp>
        <p:nvSpPr>
          <p:cNvPr id="4" name="Shape 2"/>
          <p:cNvSpPr/>
          <p:nvPr/>
        </p:nvSpPr>
        <p:spPr>
          <a:xfrm>
            <a:off x="777240" y="2651760"/>
            <a:ext cx="10607040" cy="0"/>
          </a:xfrm>
          <a:prstGeom prst="line">
            <a:avLst/>
          </a:prstGeom>
          <a:noFill/>
          <a:ln w="9525">
            <a:solidFill>
              <a:srgbClr val="D8D6CF"/>
            </a:solidFill>
            <a:prstDash val="solid"/>
          </a:ln>
        </p:spPr>
      </p:sp>
      <p:sp>
        <p:nvSpPr>
          <p:cNvPr id="5" name="Text 3"/>
          <p:cNvSpPr/>
          <p:nvPr/>
        </p:nvSpPr>
        <p:spPr>
          <a:xfrm>
            <a:off x="11475720" y="6400800"/>
            <a:ext cx="457200" cy="274320"/>
          </a:xfrm>
          <a:prstGeom prst="rect">
            <a:avLst/>
          </a:prstGeom>
          <a:noFill/>
          <a:ln/>
        </p:spPr>
        <p:txBody>
          <a:bodyPr wrap="square" rtlCol="0" anchor="ctr"/>
          <a:lstStyle/>
          <a:p>
            <a:pPr algn="r" indent="0" marL="0">
              <a:buNone/>
            </a:pPr>
            <a:r>
              <a:rPr lang="en-US" sz="1000" dirty="0">
                <a:solidFill>
                  <a:srgbClr val="7A9E94"/>
                </a:solidFill>
                <a:latin typeface="Apple SD Gothic Neo" pitchFamily="34" charset="0"/>
                <a:ea typeface="Apple SD Gothic Neo" pitchFamily="34" charset="-122"/>
                <a:cs typeface="Apple SD Gothic Neo" pitchFamily="34" charset="-120"/>
              </a:rPr>
              <a:t>22</a:t>
            </a:r>
            <a:endParaRPr lang="en-US" sz="1000" dirty="0"/>
          </a:p>
        </p:txBody>
      </p:sp>
      <p:sp>
        <p:nvSpPr>
          <p:cNvPr id="6" name="Text 4"/>
          <p:cNvSpPr/>
          <p:nvPr/>
        </p:nvSpPr>
        <p:spPr>
          <a:xfrm>
            <a:off x="777240" y="2788920"/>
            <a:ext cx="10607040" cy="457200"/>
          </a:xfrm>
          <a:prstGeom prst="rect">
            <a:avLst/>
          </a:prstGeom>
          <a:noFill/>
          <a:ln/>
        </p:spPr>
        <p:txBody>
          <a:bodyPr wrap="square" rtlCol="0" anchor="t"/>
          <a:lstStyle/>
          <a:p>
            <a:pPr algn="l" indent="0" marL="0">
              <a:lnSpc>
                <a:spcPct val="135000"/>
              </a:lnSpc>
              <a:buNone/>
            </a:pPr>
            <a:r>
              <a:rPr lang="en-US" sz="1350" dirty="0">
                <a:solidFill>
                  <a:srgbClr val="3A5750"/>
                </a:solidFill>
                <a:latin typeface="Apple SD Gothic Neo" pitchFamily="34" charset="0"/>
                <a:ea typeface="Apple SD Gothic Neo" pitchFamily="34" charset="-122"/>
                <a:cs typeface="Apple SD Gothic Neo" pitchFamily="34" charset="-120"/>
              </a:rPr>
              <a:t>DeepSeek-R1이 생성한 추론 데이터로 Qwen / Llama 계열의 작은 dense 모델을 fine-tuning</a:t>
            </a:r>
            <a:endParaRPr lang="en-US" sz="1350" dirty="0"/>
          </a:p>
        </p:txBody>
      </p:sp>
      <p:sp>
        <p:nvSpPr>
          <p:cNvPr id="7" name="Shape 5"/>
          <p:cNvSpPr/>
          <p:nvPr/>
        </p:nvSpPr>
        <p:spPr>
          <a:xfrm>
            <a:off x="777240" y="3383280"/>
            <a:ext cx="3337560" cy="1737360"/>
          </a:xfrm>
          <a:prstGeom prst="roundRect">
            <a:avLst>
              <a:gd name="adj" fmla="val 4211"/>
            </a:avLst>
          </a:prstGeom>
          <a:solidFill>
            <a:srgbClr val="4E7268"/>
          </a:solidFill>
          <a:ln/>
        </p:spPr>
      </p:sp>
      <p:sp>
        <p:nvSpPr>
          <p:cNvPr id="8" name="Text 6"/>
          <p:cNvSpPr/>
          <p:nvPr/>
        </p:nvSpPr>
        <p:spPr>
          <a:xfrm>
            <a:off x="777240" y="3493008"/>
            <a:ext cx="3337560" cy="822960"/>
          </a:xfrm>
          <a:prstGeom prst="rect">
            <a:avLst/>
          </a:prstGeom>
          <a:noFill/>
          <a:ln/>
        </p:spPr>
        <p:txBody>
          <a:bodyPr wrap="square" rtlCol="0" anchor="ctr"/>
          <a:lstStyle/>
          <a:p>
            <a:pPr algn="ctr" indent="0" marL="0">
              <a:buNone/>
            </a:pPr>
            <a:r>
              <a:rPr lang="en-US" sz="4400" b="1" dirty="0">
                <a:solidFill>
                  <a:srgbClr val="FFFFFF"/>
                </a:solidFill>
                <a:latin typeface="Apple SD Gothic Neo" pitchFamily="34" charset="0"/>
                <a:ea typeface="Apple SD Gothic Neo" pitchFamily="34" charset="-122"/>
                <a:cs typeface="Apple SD Gothic Neo" pitchFamily="34" charset="-120"/>
              </a:rPr>
              <a:t>55.5%</a:t>
            </a:r>
            <a:endParaRPr lang="en-US" sz="4400" dirty="0"/>
          </a:p>
        </p:txBody>
      </p:sp>
      <p:sp>
        <p:nvSpPr>
          <p:cNvPr id="9" name="Text 7"/>
          <p:cNvSpPr/>
          <p:nvPr/>
        </p:nvSpPr>
        <p:spPr>
          <a:xfrm>
            <a:off x="960120" y="4315968"/>
            <a:ext cx="2971800" cy="685800"/>
          </a:xfrm>
          <a:prstGeom prst="rect">
            <a:avLst/>
          </a:prstGeom>
          <a:noFill/>
          <a:ln/>
        </p:spPr>
        <p:txBody>
          <a:bodyPr wrap="square" rtlCol="0" anchor="ctr"/>
          <a:lstStyle/>
          <a:p>
            <a:pPr algn="ctr" indent="0" marL="0">
              <a:lnSpc>
                <a:spcPct val="125000"/>
              </a:lnSpc>
              <a:buNone/>
            </a:pPr>
            <a:r>
              <a:rPr lang="en-US" sz="1150" dirty="0">
                <a:solidFill>
                  <a:srgbClr val="D4E4E0"/>
                </a:solidFill>
                <a:latin typeface="Apple SD Gothic Neo" pitchFamily="34" charset="0"/>
                <a:ea typeface="Apple SD Gothic Neo" pitchFamily="34" charset="-122"/>
                <a:cs typeface="Apple SD Gothic Neo" pitchFamily="34" charset="-120"/>
              </a:rPr>
              <a:t>R1-Distill-Qwen-7B</a:t>
            </a:r>
            <a:endParaRPr lang="en-US" sz="1150" dirty="0"/>
          </a:p>
          <a:p>
            <a:pPr algn="ctr" indent="0" marL="0">
              <a:lnSpc>
                <a:spcPct val="125000"/>
              </a:lnSpc>
              <a:buNone/>
            </a:pPr>
            <a:r>
              <a:rPr lang="en-US" sz="1150" dirty="0">
                <a:solidFill>
                  <a:srgbClr val="D4E4E0"/>
                </a:solidFill>
                <a:latin typeface="Apple SD Gothic Neo" pitchFamily="34" charset="0"/>
                <a:ea typeface="Apple SD Gothic Neo" pitchFamily="34" charset="-122"/>
                <a:cs typeface="Apple SD Gothic Neo" pitchFamily="34" charset="-120"/>
              </a:rPr>
              <a:t>AIME 2024  (QwQ-32B 능가)</a:t>
            </a:r>
            <a:endParaRPr lang="en-US" sz="1150" dirty="0"/>
          </a:p>
        </p:txBody>
      </p:sp>
      <p:sp>
        <p:nvSpPr>
          <p:cNvPr id="10" name="Shape 8"/>
          <p:cNvSpPr/>
          <p:nvPr/>
        </p:nvSpPr>
        <p:spPr>
          <a:xfrm>
            <a:off x="4389120" y="3383280"/>
            <a:ext cx="3337560" cy="1737360"/>
          </a:xfrm>
          <a:prstGeom prst="roundRect">
            <a:avLst>
              <a:gd name="adj" fmla="val 4211"/>
            </a:avLst>
          </a:prstGeom>
          <a:solidFill>
            <a:srgbClr val="4E7268"/>
          </a:solidFill>
          <a:ln/>
        </p:spPr>
      </p:sp>
      <p:sp>
        <p:nvSpPr>
          <p:cNvPr id="11" name="Text 9"/>
          <p:cNvSpPr/>
          <p:nvPr/>
        </p:nvSpPr>
        <p:spPr>
          <a:xfrm>
            <a:off x="4389120" y="3493008"/>
            <a:ext cx="3337560" cy="822960"/>
          </a:xfrm>
          <a:prstGeom prst="rect">
            <a:avLst/>
          </a:prstGeom>
          <a:noFill/>
          <a:ln/>
        </p:spPr>
        <p:txBody>
          <a:bodyPr wrap="square" rtlCol="0" anchor="ctr"/>
          <a:lstStyle/>
          <a:p>
            <a:pPr algn="ctr" indent="0" marL="0">
              <a:buNone/>
            </a:pPr>
            <a:r>
              <a:rPr lang="en-US" sz="4400" b="1" dirty="0">
                <a:solidFill>
                  <a:srgbClr val="FFFFFF"/>
                </a:solidFill>
                <a:latin typeface="Apple SD Gothic Neo" pitchFamily="34" charset="0"/>
                <a:ea typeface="Apple SD Gothic Neo" pitchFamily="34" charset="-122"/>
                <a:cs typeface="Apple SD Gothic Neo" pitchFamily="34" charset="-120"/>
              </a:rPr>
              <a:t>72.6%</a:t>
            </a:r>
            <a:endParaRPr lang="en-US" sz="4400" dirty="0"/>
          </a:p>
        </p:txBody>
      </p:sp>
      <p:sp>
        <p:nvSpPr>
          <p:cNvPr id="12" name="Text 10"/>
          <p:cNvSpPr/>
          <p:nvPr/>
        </p:nvSpPr>
        <p:spPr>
          <a:xfrm>
            <a:off x="4572000" y="4315968"/>
            <a:ext cx="2971800" cy="685800"/>
          </a:xfrm>
          <a:prstGeom prst="rect">
            <a:avLst/>
          </a:prstGeom>
          <a:noFill/>
          <a:ln/>
        </p:spPr>
        <p:txBody>
          <a:bodyPr wrap="square" rtlCol="0" anchor="ctr"/>
          <a:lstStyle/>
          <a:p>
            <a:pPr algn="ctr" indent="0" marL="0">
              <a:lnSpc>
                <a:spcPct val="125000"/>
              </a:lnSpc>
              <a:buNone/>
            </a:pPr>
            <a:r>
              <a:rPr lang="en-US" sz="1150" dirty="0">
                <a:solidFill>
                  <a:srgbClr val="D4E4E0"/>
                </a:solidFill>
                <a:latin typeface="Apple SD Gothic Neo" pitchFamily="34" charset="0"/>
                <a:ea typeface="Apple SD Gothic Neo" pitchFamily="34" charset="-122"/>
                <a:cs typeface="Apple SD Gothic Neo" pitchFamily="34" charset="-120"/>
              </a:rPr>
              <a:t>R1-Distill-Qwen-32B</a:t>
            </a:r>
            <a:endParaRPr lang="en-US" sz="1150" dirty="0"/>
          </a:p>
          <a:p>
            <a:pPr algn="ctr" indent="0" marL="0">
              <a:lnSpc>
                <a:spcPct val="125000"/>
              </a:lnSpc>
              <a:buNone/>
            </a:pPr>
            <a:r>
              <a:rPr lang="en-US" sz="1150" dirty="0">
                <a:solidFill>
                  <a:srgbClr val="D4E4E0"/>
                </a:solidFill>
                <a:latin typeface="Apple SD Gothic Neo" pitchFamily="34" charset="0"/>
                <a:ea typeface="Apple SD Gothic Neo" pitchFamily="34" charset="-122"/>
                <a:cs typeface="Apple SD Gothic Neo" pitchFamily="34" charset="-120"/>
              </a:rPr>
              <a:t>AIME 2024 pass@1</a:t>
            </a:r>
            <a:endParaRPr lang="en-US" sz="1150" dirty="0"/>
          </a:p>
        </p:txBody>
      </p:sp>
      <p:sp>
        <p:nvSpPr>
          <p:cNvPr id="13" name="Shape 11"/>
          <p:cNvSpPr/>
          <p:nvPr/>
        </p:nvSpPr>
        <p:spPr>
          <a:xfrm>
            <a:off x="8001000" y="3383280"/>
            <a:ext cx="3337560" cy="1737360"/>
          </a:xfrm>
          <a:prstGeom prst="roundRect">
            <a:avLst>
              <a:gd name="adj" fmla="val 4211"/>
            </a:avLst>
          </a:prstGeom>
          <a:solidFill>
            <a:srgbClr val="4E7268"/>
          </a:solidFill>
          <a:ln/>
        </p:spPr>
      </p:sp>
      <p:sp>
        <p:nvSpPr>
          <p:cNvPr id="14" name="Text 12"/>
          <p:cNvSpPr/>
          <p:nvPr/>
        </p:nvSpPr>
        <p:spPr>
          <a:xfrm>
            <a:off x="8001000" y="3493008"/>
            <a:ext cx="3337560" cy="822960"/>
          </a:xfrm>
          <a:prstGeom prst="rect">
            <a:avLst/>
          </a:prstGeom>
          <a:noFill/>
          <a:ln/>
        </p:spPr>
        <p:txBody>
          <a:bodyPr wrap="square" rtlCol="0" anchor="ctr"/>
          <a:lstStyle/>
          <a:p>
            <a:pPr algn="ctr" indent="0" marL="0">
              <a:buNone/>
            </a:pPr>
            <a:r>
              <a:rPr lang="en-US" sz="4400" b="1" dirty="0">
                <a:solidFill>
                  <a:srgbClr val="FFFFFF"/>
                </a:solidFill>
                <a:latin typeface="Apple SD Gothic Neo" pitchFamily="34" charset="0"/>
                <a:ea typeface="Apple SD Gothic Neo" pitchFamily="34" charset="-122"/>
                <a:cs typeface="Apple SD Gothic Neo" pitchFamily="34" charset="-120"/>
              </a:rPr>
              <a:t>94.3%</a:t>
            </a:r>
            <a:endParaRPr lang="en-US" sz="4400" dirty="0"/>
          </a:p>
        </p:txBody>
      </p:sp>
      <p:sp>
        <p:nvSpPr>
          <p:cNvPr id="15" name="Text 13"/>
          <p:cNvSpPr/>
          <p:nvPr/>
        </p:nvSpPr>
        <p:spPr>
          <a:xfrm>
            <a:off x="8183880" y="4315968"/>
            <a:ext cx="2971800" cy="685800"/>
          </a:xfrm>
          <a:prstGeom prst="rect">
            <a:avLst/>
          </a:prstGeom>
          <a:noFill/>
          <a:ln/>
        </p:spPr>
        <p:txBody>
          <a:bodyPr wrap="square" rtlCol="0" anchor="ctr"/>
          <a:lstStyle/>
          <a:p>
            <a:pPr algn="ctr" indent="0" marL="0">
              <a:lnSpc>
                <a:spcPct val="125000"/>
              </a:lnSpc>
              <a:buNone/>
            </a:pPr>
            <a:r>
              <a:rPr lang="en-US" sz="1150" dirty="0">
                <a:solidFill>
                  <a:srgbClr val="D4E4E0"/>
                </a:solidFill>
                <a:latin typeface="Apple SD Gothic Neo" pitchFamily="34" charset="0"/>
                <a:ea typeface="Apple SD Gothic Neo" pitchFamily="34" charset="-122"/>
                <a:cs typeface="Apple SD Gothic Neo" pitchFamily="34" charset="-120"/>
              </a:rPr>
              <a:t>R1-Distill-Qwen-32B</a:t>
            </a:r>
            <a:endParaRPr lang="en-US" sz="1150" dirty="0"/>
          </a:p>
          <a:p>
            <a:pPr algn="ctr" indent="0" marL="0">
              <a:lnSpc>
                <a:spcPct val="125000"/>
              </a:lnSpc>
              <a:buNone/>
            </a:pPr>
            <a:r>
              <a:rPr lang="en-US" sz="1150" dirty="0">
                <a:solidFill>
                  <a:srgbClr val="D4E4E0"/>
                </a:solidFill>
                <a:latin typeface="Apple SD Gothic Neo" pitchFamily="34" charset="0"/>
                <a:ea typeface="Apple SD Gothic Neo" pitchFamily="34" charset="-122"/>
                <a:cs typeface="Apple SD Gothic Neo" pitchFamily="34" charset="-120"/>
              </a:rPr>
              <a:t>MATH-500</a:t>
            </a:r>
            <a:endParaRPr lang="en-US" sz="1150" dirty="0"/>
          </a:p>
        </p:txBody>
      </p:sp>
      <p:sp>
        <p:nvSpPr>
          <p:cNvPr id="16" name="Shape 14"/>
          <p:cNvSpPr/>
          <p:nvPr/>
        </p:nvSpPr>
        <p:spPr>
          <a:xfrm>
            <a:off x="777240" y="5349240"/>
            <a:ext cx="10607040" cy="1280160"/>
          </a:xfrm>
          <a:prstGeom prst="roundRect">
            <a:avLst>
              <a:gd name="adj" fmla="val 5714"/>
            </a:avLst>
          </a:prstGeom>
          <a:solidFill>
            <a:srgbClr val="E8E7E1"/>
          </a:solidFill>
          <a:ln/>
        </p:spPr>
      </p:sp>
      <p:sp>
        <p:nvSpPr>
          <p:cNvPr id="17" name="Text 15"/>
          <p:cNvSpPr/>
          <p:nvPr/>
        </p:nvSpPr>
        <p:spPr>
          <a:xfrm>
            <a:off x="1051560" y="5468112"/>
            <a:ext cx="4572000" cy="365760"/>
          </a:xfrm>
          <a:prstGeom prst="rect">
            <a:avLst/>
          </a:prstGeom>
          <a:noFill/>
          <a:ln/>
        </p:spPr>
        <p:txBody>
          <a:bodyPr wrap="square" rtlCol="0" anchor="ctr"/>
          <a:lstStyle/>
          <a:p>
            <a:pPr indent="0" marL="0">
              <a:buNone/>
            </a:pPr>
            <a:r>
              <a:rPr lang="en-US" sz="1400" b="1" dirty="0">
                <a:solidFill>
                  <a:srgbClr val="3A5750"/>
                </a:solidFill>
                <a:latin typeface="Apple SD Gothic Neo" pitchFamily="34" charset="0"/>
                <a:ea typeface="Apple SD Gothic Neo" pitchFamily="34" charset="-122"/>
                <a:cs typeface="Apple SD Gothic Neo" pitchFamily="34" charset="-120"/>
              </a:rPr>
              <a:t>흥미로운 발견: Distillation vs RL</a:t>
            </a:r>
            <a:endParaRPr lang="en-US" sz="1400" dirty="0"/>
          </a:p>
        </p:txBody>
      </p:sp>
      <p:sp>
        <p:nvSpPr>
          <p:cNvPr id="18" name="Text 16"/>
          <p:cNvSpPr/>
          <p:nvPr/>
        </p:nvSpPr>
        <p:spPr>
          <a:xfrm>
            <a:off x="1051560" y="5870448"/>
            <a:ext cx="10149840" cy="658368"/>
          </a:xfrm>
          <a:prstGeom prst="rect">
            <a:avLst/>
          </a:prstGeom>
          <a:noFill/>
          <a:ln/>
        </p:spPr>
        <p:txBody>
          <a:bodyPr wrap="square" rtlCol="0" anchor="ctr"/>
          <a:lstStyle/>
          <a:p>
            <a:pPr indent="0" marL="0">
              <a:lnSpc>
                <a:spcPct val="125000"/>
              </a:lnSpc>
              <a:buNone/>
            </a:pPr>
            <a:r>
              <a:rPr lang="en-US" sz="1200" dirty="0">
                <a:solidFill>
                  <a:srgbClr val="5B7A6E"/>
                </a:solidFill>
                <a:latin typeface="Apple SD Gothic Neo" pitchFamily="34" charset="0"/>
                <a:ea typeface="Apple SD Gothic Neo" pitchFamily="34" charset="-122"/>
                <a:cs typeface="Apple SD Gothic Neo" pitchFamily="34" charset="-120"/>
              </a:rPr>
              <a:t>Qwen2.5-32B에 직접 RL을 적용하는 것보다, 큰 모델(R1)에서 distillation 받는 쪽이 더 좋은 성능을 보임 → 큰 base 모델이 RL 과정에서 발견한 추론 패턴 자체가 핵심 자산이며, 작은 모델이 처음부터 그 패턴을 찾아내는 것보다 모방하는 게 더 효율적임</a:t>
            </a:r>
            <a:endParaRPr lang="en-US" sz="1200" dirty="0"/>
          </a:p>
        </p:txBody>
      </p:sp>
      <p:sp>
        <p:nvSpPr>
          <p:cNvPr id="20" name="Text 17"/>
          <p:cNvSpPr/>
          <p:nvPr/>
        </p:nvSpPr>
        <p:spPr>
          <a:xfrm>
            <a:off x="11475720" y="6400800"/>
            <a:ext cx="457200" cy="274320"/>
          </a:xfrm>
          <a:prstGeom prst="rect">
            <a:avLst/>
          </a:prstGeom>
          <a:noFill/>
          <a:ln/>
        </p:spPr>
        <p:txBody>
          <a:bodyPr wrap="square" rtlCol="0" anchor="ctr"/>
          <a:lstStyle/>
          <a:p>
            <a:pPr algn="r" indent="0" marL="0">
              <a:buNone/>
            </a:pPr>
            <a:r>
              <a:rPr lang="en-US" sz="1000" dirty="0">
                <a:solidFill>
                  <a:srgbClr val="7A9E94"/>
                </a:solidFill>
                <a:latin typeface="Apple SD Gothic Neo" pitchFamily="34" charset="0"/>
                <a:ea typeface="Apple SD Gothic Neo" pitchFamily="34" charset="-122"/>
                <a:cs typeface="Apple SD Gothic Neo" pitchFamily="34" charset="-120"/>
              </a:rPr>
              <a:t>22</a:t>
            </a:r>
            <a:endParaRPr lang="en-US" sz="10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3">
    <p:bg>
      <p:bgPr>
        <a:solidFill>
          <a:srgbClr val="F2F1EC"/>
        </a:solidFill>
      </p:bgPr>
    </p:bg>
    <p:spTree>
      <p:nvGrpSpPr>
        <p:cNvPr id="1" name=""/>
        <p:cNvGrpSpPr/>
        <p:nvPr/>
      </p:nvGrpSpPr>
      <p:grpSpPr>
        <a:xfrm>
          <a:off x="0" y="0"/>
          <a:ext cx="0" cy="0"/>
          <a:chOff x="0" y="0"/>
          <a:chExt cx="0" cy="0"/>
        </a:xfrm>
      </p:grpSpPr>
      <p:sp>
        <p:nvSpPr>
          <p:cNvPr id="2" name="Text 0"/>
          <p:cNvSpPr/>
          <p:nvPr/>
        </p:nvSpPr>
        <p:spPr>
          <a:xfrm>
            <a:off x="777240" y="1325880"/>
            <a:ext cx="9144000" cy="320040"/>
          </a:xfrm>
          <a:prstGeom prst="rect">
            <a:avLst/>
          </a:prstGeom>
          <a:noFill/>
          <a:ln/>
        </p:spPr>
        <p:txBody>
          <a:bodyPr wrap="square" rtlCol="0" anchor="ctr"/>
          <a:lstStyle/>
          <a:p>
            <a:pPr indent="0" marL="0">
              <a:buNone/>
            </a:pPr>
            <a:r>
              <a:rPr lang="en-US" sz="1200" spc="200" kern="0" dirty="0">
                <a:solidFill>
                  <a:srgbClr val="7A9E94"/>
                </a:solidFill>
                <a:latin typeface="Apple SD Gothic Neo" pitchFamily="34" charset="0"/>
                <a:ea typeface="Apple SD Gothic Neo" pitchFamily="34" charset="-122"/>
                <a:cs typeface="Apple SD Gothic Neo" pitchFamily="34" charset="-120"/>
              </a:rPr>
              <a:t>종합</a:t>
            </a:r>
            <a:endParaRPr lang="en-US" sz="1200" dirty="0"/>
          </a:p>
        </p:txBody>
      </p:sp>
      <p:sp>
        <p:nvSpPr>
          <p:cNvPr id="3" name="Text 1"/>
          <p:cNvSpPr/>
          <p:nvPr/>
        </p:nvSpPr>
        <p:spPr>
          <a:xfrm>
            <a:off x="777240" y="1691640"/>
            <a:ext cx="10607040" cy="822960"/>
          </a:xfrm>
          <a:prstGeom prst="rect">
            <a:avLst/>
          </a:prstGeom>
          <a:noFill/>
          <a:ln/>
        </p:spPr>
        <p:txBody>
          <a:bodyPr wrap="square" rtlCol="0" anchor="ctr"/>
          <a:lstStyle/>
          <a:p>
            <a:pPr indent="0" marL="0">
              <a:buNone/>
            </a:pPr>
            <a:r>
              <a:rPr lang="en-US" sz="3200" b="1" dirty="0">
                <a:solidFill>
                  <a:srgbClr val="3A5750"/>
                </a:solidFill>
                <a:latin typeface="Apple SD Gothic Neo" pitchFamily="34" charset="0"/>
                <a:ea typeface="Apple SD Gothic Neo" pitchFamily="34" charset="-122"/>
                <a:cs typeface="Apple SD Gothic Neo" pitchFamily="34" charset="-120"/>
              </a:rPr>
              <a:t>CoT 진화의 큰 흐름</a:t>
            </a:r>
            <a:endParaRPr lang="en-US" sz="3200" dirty="0"/>
          </a:p>
        </p:txBody>
      </p:sp>
      <p:sp>
        <p:nvSpPr>
          <p:cNvPr id="4" name="Shape 2"/>
          <p:cNvSpPr/>
          <p:nvPr/>
        </p:nvSpPr>
        <p:spPr>
          <a:xfrm>
            <a:off x="777240" y="2651760"/>
            <a:ext cx="10607040" cy="0"/>
          </a:xfrm>
          <a:prstGeom prst="line">
            <a:avLst/>
          </a:prstGeom>
          <a:noFill/>
          <a:ln w="9525">
            <a:solidFill>
              <a:srgbClr val="D8D6CF"/>
            </a:solidFill>
            <a:prstDash val="solid"/>
          </a:ln>
        </p:spPr>
      </p:sp>
      <p:sp>
        <p:nvSpPr>
          <p:cNvPr id="5" name="Text 3"/>
          <p:cNvSpPr/>
          <p:nvPr/>
        </p:nvSpPr>
        <p:spPr>
          <a:xfrm>
            <a:off x="11475720" y="6400800"/>
            <a:ext cx="457200" cy="274320"/>
          </a:xfrm>
          <a:prstGeom prst="rect">
            <a:avLst/>
          </a:prstGeom>
          <a:noFill/>
          <a:ln/>
        </p:spPr>
        <p:txBody>
          <a:bodyPr wrap="square" rtlCol="0" anchor="ctr"/>
          <a:lstStyle/>
          <a:p>
            <a:pPr algn="r" indent="0" marL="0">
              <a:buNone/>
            </a:pPr>
            <a:r>
              <a:rPr lang="en-US" sz="1000" dirty="0">
                <a:solidFill>
                  <a:srgbClr val="7A9E94"/>
                </a:solidFill>
                <a:latin typeface="Apple SD Gothic Neo" pitchFamily="34" charset="0"/>
                <a:ea typeface="Apple SD Gothic Neo" pitchFamily="34" charset="-122"/>
                <a:cs typeface="Apple SD Gothic Neo" pitchFamily="34" charset="-120"/>
              </a:rPr>
              <a:t>23</a:t>
            </a:r>
            <a:endParaRPr lang="en-US" sz="1000" dirty="0"/>
          </a:p>
        </p:txBody>
      </p:sp>
      <p:sp>
        <p:nvSpPr>
          <p:cNvPr id="6" name="Shape 4"/>
          <p:cNvSpPr/>
          <p:nvPr/>
        </p:nvSpPr>
        <p:spPr>
          <a:xfrm>
            <a:off x="1783080" y="2788920"/>
            <a:ext cx="0" cy="3794760"/>
          </a:xfrm>
          <a:prstGeom prst="line">
            <a:avLst/>
          </a:prstGeom>
          <a:noFill/>
          <a:ln w="19050">
            <a:solidFill>
              <a:srgbClr val="D8D6CF"/>
            </a:solidFill>
            <a:prstDash val="solid"/>
          </a:ln>
        </p:spPr>
      </p:sp>
      <p:sp>
        <p:nvSpPr>
          <p:cNvPr id="7" name="Shape 5"/>
          <p:cNvSpPr/>
          <p:nvPr/>
        </p:nvSpPr>
        <p:spPr>
          <a:xfrm>
            <a:off x="1618488" y="2834640"/>
            <a:ext cx="320040" cy="320040"/>
          </a:xfrm>
          <a:prstGeom prst="ellipse">
            <a:avLst/>
          </a:prstGeom>
          <a:solidFill>
            <a:srgbClr val="A8C4BC"/>
          </a:solidFill>
          <a:ln/>
        </p:spPr>
      </p:sp>
      <p:sp>
        <p:nvSpPr>
          <p:cNvPr id="8" name="Text 6"/>
          <p:cNvSpPr/>
          <p:nvPr/>
        </p:nvSpPr>
        <p:spPr>
          <a:xfrm>
            <a:off x="457200" y="2788920"/>
            <a:ext cx="1051560" cy="411480"/>
          </a:xfrm>
          <a:prstGeom prst="rect">
            <a:avLst/>
          </a:prstGeom>
          <a:noFill/>
          <a:ln/>
        </p:spPr>
        <p:txBody>
          <a:bodyPr wrap="square" rtlCol="0" anchor="ctr"/>
          <a:lstStyle/>
          <a:p>
            <a:pPr algn="r" indent="0" marL="0">
              <a:buNone/>
            </a:pPr>
            <a:r>
              <a:rPr lang="en-US" sz="1200" b="1" dirty="0">
                <a:solidFill>
                  <a:srgbClr val="7A9E94"/>
                </a:solidFill>
                <a:latin typeface="Apple SD Gothic Neo" pitchFamily="34" charset="0"/>
                <a:ea typeface="Apple SD Gothic Neo" pitchFamily="34" charset="-122"/>
                <a:cs typeface="Apple SD Gothic Neo" pitchFamily="34" charset="-120"/>
              </a:rPr>
              <a:t>2022</a:t>
            </a:r>
            <a:endParaRPr lang="en-US" sz="1200" dirty="0"/>
          </a:p>
        </p:txBody>
      </p:sp>
      <p:sp>
        <p:nvSpPr>
          <p:cNvPr id="9" name="Text 7"/>
          <p:cNvSpPr/>
          <p:nvPr/>
        </p:nvSpPr>
        <p:spPr>
          <a:xfrm>
            <a:off x="2240280" y="2788920"/>
            <a:ext cx="2286000" cy="411480"/>
          </a:xfrm>
          <a:prstGeom prst="rect">
            <a:avLst/>
          </a:prstGeom>
          <a:noFill/>
          <a:ln/>
        </p:spPr>
        <p:txBody>
          <a:bodyPr wrap="square" rtlCol="0" anchor="ctr"/>
          <a:lstStyle/>
          <a:p>
            <a:pPr indent="0" marL="0">
              <a:buNone/>
            </a:pPr>
            <a:r>
              <a:rPr lang="en-US" sz="1400" b="1" dirty="0">
                <a:solidFill>
                  <a:srgbClr val="3A5750"/>
                </a:solidFill>
                <a:latin typeface="Apple SD Gothic Neo" pitchFamily="34" charset="0"/>
                <a:ea typeface="Apple SD Gothic Neo" pitchFamily="34" charset="-122"/>
                <a:cs typeface="Apple SD Gothic Neo" pitchFamily="34" charset="-120"/>
              </a:rPr>
              <a:t>CoT Prompting</a:t>
            </a:r>
            <a:endParaRPr lang="en-US" sz="1400" dirty="0"/>
          </a:p>
        </p:txBody>
      </p:sp>
      <p:sp>
        <p:nvSpPr>
          <p:cNvPr id="10" name="Text 8"/>
          <p:cNvSpPr/>
          <p:nvPr/>
        </p:nvSpPr>
        <p:spPr>
          <a:xfrm>
            <a:off x="4709160" y="2788920"/>
            <a:ext cx="7223760" cy="502920"/>
          </a:xfrm>
          <a:prstGeom prst="rect">
            <a:avLst/>
          </a:prstGeom>
          <a:noFill/>
          <a:ln/>
        </p:spPr>
        <p:txBody>
          <a:bodyPr wrap="square" rtlCol="0" anchor="ctr"/>
          <a:lstStyle/>
          <a:p>
            <a:pPr indent="0" marL="0">
              <a:buNone/>
            </a:pPr>
            <a:r>
              <a:rPr lang="en-US" sz="1250" dirty="0">
                <a:solidFill>
                  <a:srgbClr val="5B7A6E"/>
                </a:solidFill>
                <a:latin typeface="Apple SD Gothic Neo" pitchFamily="34" charset="0"/>
                <a:ea typeface="Apple SD Gothic Neo" pitchFamily="34" charset="-122"/>
                <a:cs typeface="Apple SD Gothic Neo" pitchFamily="34" charset="-120"/>
              </a:rPr>
              <a:t>Wei et al. — few-shot 예시로 풀이 과정을 포함시켜 추론 유도</a:t>
            </a:r>
            <a:endParaRPr lang="en-US" sz="1250" dirty="0"/>
          </a:p>
        </p:txBody>
      </p:sp>
      <p:sp>
        <p:nvSpPr>
          <p:cNvPr id="11" name="Shape 9"/>
          <p:cNvSpPr/>
          <p:nvPr/>
        </p:nvSpPr>
        <p:spPr>
          <a:xfrm>
            <a:off x="1618488" y="3593592"/>
            <a:ext cx="320040" cy="320040"/>
          </a:xfrm>
          <a:prstGeom prst="ellipse">
            <a:avLst/>
          </a:prstGeom>
          <a:solidFill>
            <a:srgbClr val="A8C4BC"/>
          </a:solidFill>
          <a:ln/>
        </p:spPr>
      </p:sp>
      <p:sp>
        <p:nvSpPr>
          <p:cNvPr id="12" name="Text 10"/>
          <p:cNvSpPr/>
          <p:nvPr/>
        </p:nvSpPr>
        <p:spPr>
          <a:xfrm>
            <a:off x="457200" y="3547872"/>
            <a:ext cx="1051560" cy="411480"/>
          </a:xfrm>
          <a:prstGeom prst="rect">
            <a:avLst/>
          </a:prstGeom>
          <a:noFill/>
          <a:ln/>
        </p:spPr>
        <p:txBody>
          <a:bodyPr wrap="square" rtlCol="0" anchor="ctr"/>
          <a:lstStyle/>
          <a:p>
            <a:pPr algn="r" indent="0" marL="0">
              <a:buNone/>
            </a:pPr>
            <a:r>
              <a:rPr lang="en-US" sz="1200" b="1" dirty="0">
                <a:solidFill>
                  <a:srgbClr val="7A9E94"/>
                </a:solidFill>
                <a:latin typeface="Apple SD Gothic Neo" pitchFamily="34" charset="0"/>
                <a:ea typeface="Apple SD Gothic Neo" pitchFamily="34" charset="-122"/>
                <a:cs typeface="Apple SD Gothic Neo" pitchFamily="34" charset="-120"/>
              </a:rPr>
              <a:t>2022</a:t>
            </a:r>
            <a:endParaRPr lang="en-US" sz="1200" dirty="0"/>
          </a:p>
        </p:txBody>
      </p:sp>
      <p:sp>
        <p:nvSpPr>
          <p:cNvPr id="13" name="Text 11"/>
          <p:cNvSpPr/>
          <p:nvPr/>
        </p:nvSpPr>
        <p:spPr>
          <a:xfrm>
            <a:off x="2240280" y="3547872"/>
            <a:ext cx="2286000" cy="411480"/>
          </a:xfrm>
          <a:prstGeom prst="rect">
            <a:avLst/>
          </a:prstGeom>
          <a:noFill/>
          <a:ln/>
        </p:spPr>
        <p:txBody>
          <a:bodyPr wrap="square" rtlCol="0" anchor="ctr"/>
          <a:lstStyle/>
          <a:p>
            <a:pPr indent="0" marL="0">
              <a:buNone/>
            </a:pPr>
            <a:r>
              <a:rPr lang="en-US" sz="1400" b="1" dirty="0">
                <a:solidFill>
                  <a:srgbClr val="3A5750"/>
                </a:solidFill>
                <a:latin typeface="Apple SD Gothic Neo" pitchFamily="34" charset="0"/>
                <a:ea typeface="Apple SD Gothic Neo" pitchFamily="34" charset="-122"/>
                <a:cs typeface="Apple SD Gothic Neo" pitchFamily="34" charset="-120"/>
              </a:rPr>
              <a:t>Zero-shot CoT</a:t>
            </a:r>
            <a:endParaRPr lang="en-US" sz="1400" dirty="0"/>
          </a:p>
        </p:txBody>
      </p:sp>
      <p:sp>
        <p:nvSpPr>
          <p:cNvPr id="14" name="Text 12"/>
          <p:cNvSpPr/>
          <p:nvPr/>
        </p:nvSpPr>
        <p:spPr>
          <a:xfrm>
            <a:off x="4709160" y="3547872"/>
            <a:ext cx="7223760" cy="502920"/>
          </a:xfrm>
          <a:prstGeom prst="rect">
            <a:avLst/>
          </a:prstGeom>
          <a:noFill/>
          <a:ln/>
        </p:spPr>
        <p:txBody>
          <a:bodyPr wrap="square" rtlCol="0" anchor="ctr"/>
          <a:lstStyle/>
          <a:p>
            <a:pPr indent="0" marL="0">
              <a:buNone/>
            </a:pPr>
            <a:r>
              <a:rPr lang="en-US" sz="1250" dirty="0">
                <a:solidFill>
                  <a:srgbClr val="5B7A6E"/>
                </a:solidFill>
                <a:latin typeface="Apple SD Gothic Neo" pitchFamily="34" charset="0"/>
                <a:ea typeface="Apple SD Gothic Neo" pitchFamily="34" charset="-122"/>
                <a:cs typeface="Apple SD Gothic Neo" pitchFamily="34" charset="-120"/>
              </a:rPr>
              <a:t>Kojima et al. — 트리거 문장 하나로 예시 없이 추론 유도</a:t>
            </a:r>
            <a:endParaRPr lang="en-US" sz="1250" dirty="0"/>
          </a:p>
        </p:txBody>
      </p:sp>
      <p:sp>
        <p:nvSpPr>
          <p:cNvPr id="15" name="Shape 13"/>
          <p:cNvSpPr/>
          <p:nvPr/>
        </p:nvSpPr>
        <p:spPr>
          <a:xfrm>
            <a:off x="1618488" y="4352544"/>
            <a:ext cx="320040" cy="320040"/>
          </a:xfrm>
          <a:prstGeom prst="ellipse">
            <a:avLst/>
          </a:prstGeom>
          <a:solidFill>
            <a:srgbClr val="A8C4BC"/>
          </a:solidFill>
          <a:ln/>
        </p:spPr>
      </p:sp>
      <p:sp>
        <p:nvSpPr>
          <p:cNvPr id="16" name="Text 14"/>
          <p:cNvSpPr/>
          <p:nvPr/>
        </p:nvSpPr>
        <p:spPr>
          <a:xfrm>
            <a:off x="457200" y="4306824"/>
            <a:ext cx="1051560" cy="411480"/>
          </a:xfrm>
          <a:prstGeom prst="rect">
            <a:avLst/>
          </a:prstGeom>
          <a:noFill/>
          <a:ln/>
        </p:spPr>
        <p:txBody>
          <a:bodyPr wrap="square" rtlCol="0" anchor="ctr"/>
          <a:lstStyle/>
          <a:p>
            <a:pPr algn="r" indent="0" marL="0">
              <a:buNone/>
            </a:pPr>
            <a:r>
              <a:rPr lang="en-US" sz="1200" b="1" dirty="0">
                <a:solidFill>
                  <a:srgbClr val="7A9E94"/>
                </a:solidFill>
                <a:latin typeface="Apple SD Gothic Neo" pitchFamily="34" charset="0"/>
                <a:ea typeface="Apple SD Gothic Neo" pitchFamily="34" charset="-122"/>
                <a:cs typeface="Apple SD Gothic Neo" pitchFamily="34" charset="-120"/>
              </a:rPr>
              <a:t>2022</a:t>
            </a:r>
            <a:endParaRPr lang="en-US" sz="1200" dirty="0"/>
          </a:p>
        </p:txBody>
      </p:sp>
      <p:sp>
        <p:nvSpPr>
          <p:cNvPr id="17" name="Text 15"/>
          <p:cNvSpPr/>
          <p:nvPr/>
        </p:nvSpPr>
        <p:spPr>
          <a:xfrm>
            <a:off x="2240280" y="4306824"/>
            <a:ext cx="2286000" cy="411480"/>
          </a:xfrm>
          <a:prstGeom prst="rect">
            <a:avLst/>
          </a:prstGeom>
          <a:noFill/>
          <a:ln/>
        </p:spPr>
        <p:txBody>
          <a:bodyPr wrap="square" rtlCol="0" anchor="ctr"/>
          <a:lstStyle/>
          <a:p>
            <a:pPr indent="0" marL="0">
              <a:buNone/>
            </a:pPr>
            <a:r>
              <a:rPr lang="en-US" sz="1400" b="1" dirty="0">
                <a:solidFill>
                  <a:srgbClr val="3A5750"/>
                </a:solidFill>
                <a:latin typeface="Apple SD Gothic Neo" pitchFamily="34" charset="0"/>
                <a:ea typeface="Apple SD Gothic Neo" pitchFamily="34" charset="-122"/>
                <a:cs typeface="Apple SD Gothic Neo" pitchFamily="34" charset="-120"/>
              </a:rPr>
              <a:t>STaR</a:t>
            </a:r>
            <a:endParaRPr lang="en-US" sz="1400" dirty="0"/>
          </a:p>
        </p:txBody>
      </p:sp>
      <p:sp>
        <p:nvSpPr>
          <p:cNvPr id="18" name="Text 16"/>
          <p:cNvSpPr/>
          <p:nvPr/>
        </p:nvSpPr>
        <p:spPr>
          <a:xfrm>
            <a:off x="4709160" y="4306824"/>
            <a:ext cx="7223760" cy="502920"/>
          </a:xfrm>
          <a:prstGeom prst="rect">
            <a:avLst/>
          </a:prstGeom>
          <a:noFill/>
          <a:ln/>
        </p:spPr>
        <p:txBody>
          <a:bodyPr wrap="square" rtlCol="0" anchor="ctr"/>
          <a:lstStyle/>
          <a:p>
            <a:pPr indent="0" marL="0">
              <a:buNone/>
            </a:pPr>
            <a:r>
              <a:rPr lang="en-US" sz="1250" dirty="0">
                <a:solidFill>
                  <a:srgbClr val="5B7A6E"/>
                </a:solidFill>
                <a:latin typeface="Apple SD Gothic Neo" pitchFamily="34" charset="0"/>
                <a:ea typeface="Apple SD Gothic Neo" pitchFamily="34" charset="-122"/>
                <a:cs typeface="Apple SD Gothic Neo" pitchFamily="34" charset="-120"/>
              </a:rPr>
              <a:t>Zelikman et al. — 자기 생성 rationale로 모델 자신을 학습, 프롬프팅에서 학습으로</a:t>
            </a:r>
            <a:endParaRPr lang="en-US" sz="1250" dirty="0"/>
          </a:p>
        </p:txBody>
      </p:sp>
      <p:sp>
        <p:nvSpPr>
          <p:cNvPr id="19" name="Shape 17"/>
          <p:cNvSpPr/>
          <p:nvPr/>
        </p:nvSpPr>
        <p:spPr>
          <a:xfrm>
            <a:off x="1618488" y="5111496"/>
            <a:ext cx="320040" cy="320040"/>
          </a:xfrm>
          <a:prstGeom prst="ellipse">
            <a:avLst/>
          </a:prstGeom>
          <a:solidFill>
            <a:srgbClr val="A8C4BC"/>
          </a:solidFill>
          <a:ln/>
        </p:spPr>
      </p:sp>
      <p:sp>
        <p:nvSpPr>
          <p:cNvPr id="20" name="Text 18"/>
          <p:cNvSpPr/>
          <p:nvPr/>
        </p:nvSpPr>
        <p:spPr>
          <a:xfrm>
            <a:off x="457200" y="5065776"/>
            <a:ext cx="1051560" cy="411480"/>
          </a:xfrm>
          <a:prstGeom prst="rect">
            <a:avLst/>
          </a:prstGeom>
          <a:noFill/>
          <a:ln/>
        </p:spPr>
        <p:txBody>
          <a:bodyPr wrap="square" rtlCol="0" anchor="ctr"/>
          <a:lstStyle/>
          <a:p>
            <a:pPr algn="r" indent="0" marL="0">
              <a:buNone/>
            </a:pPr>
            <a:r>
              <a:rPr lang="en-US" sz="1200" b="1" dirty="0">
                <a:solidFill>
                  <a:srgbClr val="7A9E94"/>
                </a:solidFill>
                <a:latin typeface="Apple SD Gothic Neo" pitchFamily="34" charset="0"/>
                <a:ea typeface="Apple SD Gothic Neo" pitchFamily="34" charset="-122"/>
                <a:cs typeface="Apple SD Gothic Neo" pitchFamily="34" charset="-120"/>
              </a:rPr>
              <a:t>2024</a:t>
            </a:r>
            <a:endParaRPr lang="en-US" sz="1200" dirty="0"/>
          </a:p>
        </p:txBody>
      </p:sp>
      <p:sp>
        <p:nvSpPr>
          <p:cNvPr id="21" name="Text 19"/>
          <p:cNvSpPr/>
          <p:nvPr/>
        </p:nvSpPr>
        <p:spPr>
          <a:xfrm>
            <a:off x="2240280" y="5065776"/>
            <a:ext cx="2286000" cy="411480"/>
          </a:xfrm>
          <a:prstGeom prst="rect">
            <a:avLst/>
          </a:prstGeom>
          <a:noFill/>
          <a:ln/>
        </p:spPr>
        <p:txBody>
          <a:bodyPr wrap="square" rtlCol="0" anchor="ctr"/>
          <a:lstStyle/>
          <a:p>
            <a:pPr indent="0" marL="0">
              <a:buNone/>
            </a:pPr>
            <a:r>
              <a:rPr lang="en-US" sz="1400" b="1" dirty="0">
                <a:solidFill>
                  <a:srgbClr val="3A5750"/>
                </a:solidFill>
                <a:latin typeface="Apple SD Gothic Neo" pitchFamily="34" charset="0"/>
                <a:ea typeface="Apple SD Gothic Neo" pitchFamily="34" charset="-122"/>
                <a:cs typeface="Apple SD Gothic Neo" pitchFamily="34" charset="-120"/>
              </a:rPr>
              <a:t>OpenAI o1</a:t>
            </a:r>
            <a:endParaRPr lang="en-US" sz="1400" dirty="0"/>
          </a:p>
        </p:txBody>
      </p:sp>
      <p:sp>
        <p:nvSpPr>
          <p:cNvPr id="22" name="Text 20"/>
          <p:cNvSpPr/>
          <p:nvPr/>
        </p:nvSpPr>
        <p:spPr>
          <a:xfrm>
            <a:off x="4709160" y="5065776"/>
            <a:ext cx="7223760" cy="502920"/>
          </a:xfrm>
          <a:prstGeom prst="rect">
            <a:avLst/>
          </a:prstGeom>
          <a:noFill/>
          <a:ln/>
        </p:spPr>
        <p:txBody>
          <a:bodyPr wrap="square" rtlCol="0" anchor="ctr"/>
          <a:lstStyle/>
          <a:p>
            <a:pPr indent="0" marL="0">
              <a:buNone/>
            </a:pPr>
            <a:r>
              <a:rPr lang="en-US" sz="1250" dirty="0">
                <a:solidFill>
                  <a:srgbClr val="5B7A6E"/>
                </a:solidFill>
                <a:latin typeface="Apple SD Gothic Neo" pitchFamily="34" charset="0"/>
                <a:ea typeface="Apple SD Gothic Neo" pitchFamily="34" charset="-122"/>
                <a:cs typeface="Apple SD Gothic Neo" pitchFamily="34" charset="-120"/>
              </a:rPr>
              <a:t>RL + test-time compute scaling — 추론 시간이 새로운 스케일링 축이 됨</a:t>
            </a:r>
            <a:endParaRPr lang="en-US" sz="1250" dirty="0"/>
          </a:p>
        </p:txBody>
      </p:sp>
      <p:sp>
        <p:nvSpPr>
          <p:cNvPr id="23" name="Shape 21"/>
          <p:cNvSpPr/>
          <p:nvPr/>
        </p:nvSpPr>
        <p:spPr>
          <a:xfrm>
            <a:off x="1618488" y="5870448"/>
            <a:ext cx="320040" cy="320040"/>
          </a:xfrm>
          <a:prstGeom prst="ellipse">
            <a:avLst/>
          </a:prstGeom>
          <a:solidFill>
            <a:srgbClr val="4E7268"/>
          </a:solidFill>
          <a:ln/>
        </p:spPr>
      </p:sp>
      <p:sp>
        <p:nvSpPr>
          <p:cNvPr id="24" name="Text 22"/>
          <p:cNvSpPr/>
          <p:nvPr/>
        </p:nvSpPr>
        <p:spPr>
          <a:xfrm>
            <a:off x="457200" y="5824728"/>
            <a:ext cx="1051560" cy="411480"/>
          </a:xfrm>
          <a:prstGeom prst="rect">
            <a:avLst/>
          </a:prstGeom>
          <a:noFill/>
          <a:ln/>
        </p:spPr>
        <p:txBody>
          <a:bodyPr wrap="square" rtlCol="0" anchor="ctr"/>
          <a:lstStyle/>
          <a:p>
            <a:pPr algn="r" indent="0" marL="0">
              <a:buNone/>
            </a:pPr>
            <a:r>
              <a:rPr lang="en-US" sz="1200" b="1" dirty="0">
                <a:solidFill>
                  <a:srgbClr val="7A9E94"/>
                </a:solidFill>
                <a:latin typeface="Apple SD Gothic Neo" pitchFamily="34" charset="0"/>
                <a:ea typeface="Apple SD Gothic Neo" pitchFamily="34" charset="-122"/>
                <a:cs typeface="Apple SD Gothic Neo" pitchFamily="34" charset="-120"/>
              </a:rPr>
              <a:t>2025</a:t>
            </a:r>
            <a:endParaRPr lang="en-US" sz="1200" dirty="0"/>
          </a:p>
        </p:txBody>
      </p:sp>
      <p:sp>
        <p:nvSpPr>
          <p:cNvPr id="25" name="Text 23"/>
          <p:cNvSpPr/>
          <p:nvPr/>
        </p:nvSpPr>
        <p:spPr>
          <a:xfrm>
            <a:off x="2240280" y="5824728"/>
            <a:ext cx="2286000" cy="411480"/>
          </a:xfrm>
          <a:prstGeom prst="rect">
            <a:avLst/>
          </a:prstGeom>
          <a:noFill/>
          <a:ln/>
        </p:spPr>
        <p:txBody>
          <a:bodyPr wrap="square" rtlCol="0" anchor="ctr"/>
          <a:lstStyle/>
          <a:p>
            <a:pPr indent="0" marL="0">
              <a:buNone/>
            </a:pPr>
            <a:r>
              <a:rPr lang="en-US" sz="1400" b="1" dirty="0">
                <a:solidFill>
                  <a:srgbClr val="3A5750"/>
                </a:solidFill>
                <a:latin typeface="Apple SD Gothic Neo" pitchFamily="34" charset="0"/>
                <a:ea typeface="Apple SD Gothic Neo" pitchFamily="34" charset="-122"/>
                <a:cs typeface="Apple SD Gothic Neo" pitchFamily="34" charset="-120"/>
              </a:rPr>
              <a:t>DeepSeek-R1</a:t>
            </a:r>
            <a:endParaRPr lang="en-US" sz="1400" dirty="0"/>
          </a:p>
        </p:txBody>
      </p:sp>
      <p:sp>
        <p:nvSpPr>
          <p:cNvPr id="26" name="Text 24"/>
          <p:cNvSpPr/>
          <p:nvPr/>
        </p:nvSpPr>
        <p:spPr>
          <a:xfrm>
            <a:off x="4709160" y="5824728"/>
            <a:ext cx="7223760" cy="502920"/>
          </a:xfrm>
          <a:prstGeom prst="rect">
            <a:avLst/>
          </a:prstGeom>
          <a:noFill/>
          <a:ln/>
        </p:spPr>
        <p:txBody>
          <a:bodyPr wrap="square" rtlCol="0" anchor="ctr"/>
          <a:lstStyle/>
          <a:p>
            <a:pPr indent="0" marL="0">
              <a:buNone/>
            </a:pPr>
            <a:r>
              <a:rPr lang="en-US" sz="1250" dirty="0">
                <a:solidFill>
                  <a:srgbClr val="5B7A6E"/>
                </a:solidFill>
                <a:latin typeface="Apple SD Gothic Neo" pitchFamily="34" charset="0"/>
                <a:ea typeface="Apple SD Gothic Neo" pitchFamily="34" charset="-122"/>
                <a:cs typeface="Apple SD Gothic Neo" pitchFamily="34" charset="-120"/>
              </a:rPr>
              <a:t>Pure RL로 추론 emergent하게 유도, 메커니즘 공개, 완전 오픈소스</a:t>
            </a:r>
            <a:endParaRPr lang="en-US" sz="1250" dirty="0"/>
          </a:p>
        </p:txBody>
      </p:sp>
      <p:sp>
        <p:nvSpPr>
          <p:cNvPr id="28" name="Text 25"/>
          <p:cNvSpPr/>
          <p:nvPr/>
        </p:nvSpPr>
        <p:spPr>
          <a:xfrm>
            <a:off x="11475720" y="6400800"/>
            <a:ext cx="457200" cy="274320"/>
          </a:xfrm>
          <a:prstGeom prst="rect">
            <a:avLst/>
          </a:prstGeom>
          <a:noFill/>
          <a:ln/>
        </p:spPr>
        <p:txBody>
          <a:bodyPr wrap="square" rtlCol="0" anchor="ctr"/>
          <a:lstStyle/>
          <a:p>
            <a:pPr algn="r" indent="0" marL="0">
              <a:buNone/>
            </a:pPr>
            <a:r>
              <a:rPr lang="en-US" sz="1000" dirty="0">
                <a:solidFill>
                  <a:srgbClr val="7A9E94"/>
                </a:solidFill>
                <a:latin typeface="Apple SD Gothic Neo" pitchFamily="34" charset="0"/>
                <a:ea typeface="Apple SD Gothic Neo" pitchFamily="34" charset="-122"/>
                <a:cs typeface="Apple SD Gothic Neo" pitchFamily="34" charset="-120"/>
              </a:rPr>
              <a:t>23</a:t>
            </a:r>
            <a:endParaRPr lang="en-US" sz="10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4">
    <p:bg>
      <p:bgPr>
        <a:solidFill>
          <a:srgbClr val="F2F1EC"/>
        </a:solidFill>
      </p:bgPr>
    </p:bg>
    <p:spTree>
      <p:nvGrpSpPr>
        <p:cNvPr id="1" name=""/>
        <p:cNvGrpSpPr/>
        <p:nvPr/>
      </p:nvGrpSpPr>
      <p:grpSpPr>
        <a:xfrm>
          <a:off x="0" y="0"/>
          <a:ext cx="0" cy="0"/>
          <a:chOff x="0" y="0"/>
          <a:chExt cx="0" cy="0"/>
        </a:xfrm>
      </p:grpSpPr>
      <p:sp>
        <p:nvSpPr>
          <p:cNvPr id="2" name="Text 0"/>
          <p:cNvSpPr/>
          <p:nvPr/>
        </p:nvSpPr>
        <p:spPr>
          <a:xfrm>
            <a:off x="777240" y="1645920"/>
            <a:ext cx="2743200" cy="2011680"/>
          </a:xfrm>
          <a:prstGeom prst="rect">
            <a:avLst/>
          </a:prstGeom>
          <a:noFill/>
          <a:ln/>
        </p:spPr>
        <p:txBody>
          <a:bodyPr wrap="square" rtlCol="0" anchor="ctr"/>
          <a:lstStyle/>
          <a:p>
            <a:pPr indent="0" marL="0">
              <a:buNone/>
            </a:pPr>
            <a:r>
              <a:rPr lang="en-US" sz="12000" b="1" dirty="0">
                <a:solidFill>
                  <a:srgbClr val="E8E7E1"/>
                </a:solidFill>
                <a:latin typeface="Apple SD Gothic Neo" pitchFamily="34" charset="0"/>
                <a:ea typeface="Apple SD Gothic Neo" pitchFamily="34" charset="-122"/>
                <a:cs typeface="Apple SD Gothic Neo" pitchFamily="34" charset="-120"/>
              </a:rPr>
              <a:t>05</a:t>
            </a:r>
            <a:endParaRPr lang="en-US" sz="12000" dirty="0"/>
          </a:p>
        </p:txBody>
      </p:sp>
      <p:sp>
        <p:nvSpPr>
          <p:cNvPr id="3" name="Text 1"/>
          <p:cNvSpPr/>
          <p:nvPr/>
        </p:nvSpPr>
        <p:spPr>
          <a:xfrm>
            <a:off x="777240" y="3337560"/>
            <a:ext cx="10607040" cy="1005840"/>
          </a:xfrm>
          <a:prstGeom prst="rect">
            <a:avLst/>
          </a:prstGeom>
          <a:noFill/>
          <a:ln/>
        </p:spPr>
        <p:txBody>
          <a:bodyPr wrap="square" rtlCol="0" anchor="ctr"/>
          <a:lstStyle/>
          <a:p>
            <a:pPr indent="0" marL="0">
              <a:buNone/>
            </a:pPr>
            <a:r>
              <a:rPr lang="en-US" sz="3800" b="1" dirty="0">
                <a:solidFill>
                  <a:srgbClr val="3A5750"/>
                </a:solidFill>
                <a:latin typeface="Apple SD Gothic Neo" pitchFamily="34" charset="0"/>
                <a:ea typeface="Apple SD Gothic Neo" pitchFamily="34" charset="-122"/>
                <a:cs typeface="Apple SD Gothic Neo" pitchFamily="34" charset="-120"/>
              </a:rPr>
              <a:t>비판적 시각: Faithfulness</a:t>
            </a:r>
            <a:endParaRPr lang="en-US" sz="3800" dirty="0"/>
          </a:p>
        </p:txBody>
      </p:sp>
      <p:sp>
        <p:nvSpPr>
          <p:cNvPr id="4" name="Shape 2"/>
          <p:cNvSpPr/>
          <p:nvPr/>
        </p:nvSpPr>
        <p:spPr>
          <a:xfrm>
            <a:off x="777240" y="4434840"/>
            <a:ext cx="1280160" cy="0"/>
          </a:xfrm>
          <a:prstGeom prst="line">
            <a:avLst/>
          </a:prstGeom>
          <a:noFill/>
          <a:ln w="19050">
            <a:solidFill>
              <a:srgbClr val="4E7268"/>
            </a:solidFill>
            <a:prstDash val="solid"/>
          </a:ln>
        </p:spPr>
      </p:sp>
      <p:sp>
        <p:nvSpPr>
          <p:cNvPr id="5" name="Text 3"/>
          <p:cNvSpPr/>
          <p:nvPr/>
        </p:nvSpPr>
        <p:spPr>
          <a:xfrm>
            <a:off x="777240" y="4617720"/>
            <a:ext cx="9144000" cy="457200"/>
          </a:xfrm>
          <a:prstGeom prst="rect">
            <a:avLst/>
          </a:prstGeom>
          <a:noFill/>
          <a:ln/>
        </p:spPr>
        <p:txBody>
          <a:bodyPr wrap="square" rtlCol="0" anchor="ctr"/>
          <a:lstStyle/>
          <a:p>
            <a:pPr indent="0" marL="0">
              <a:buNone/>
            </a:pPr>
            <a:r>
              <a:rPr lang="en-US" sz="1500" dirty="0">
                <a:solidFill>
                  <a:srgbClr val="7A9E94"/>
                </a:solidFill>
                <a:latin typeface="Apple SD Gothic Neo" pitchFamily="34" charset="0"/>
                <a:ea typeface="Apple SD Gothic Neo" pitchFamily="34" charset="-122"/>
                <a:cs typeface="Apple SD Gothic Neo" pitchFamily="34" charset="-120"/>
              </a:rPr>
              <a:t>CoT가 보여주는 추론은 실제 연산과 같을까?</a:t>
            </a:r>
            <a:endParaRPr lang="en-US" sz="1500" dirty="0"/>
          </a:p>
        </p:txBody>
      </p:sp>
      <p:sp>
        <p:nvSpPr>
          <p:cNvPr id="6" name="Text 4"/>
          <p:cNvSpPr/>
          <p:nvPr/>
        </p:nvSpPr>
        <p:spPr>
          <a:xfrm>
            <a:off x="11475720" y="6400800"/>
            <a:ext cx="457200" cy="274320"/>
          </a:xfrm>
          <a:prstGeom prst="rect">
            <a:avLst/>
          </a:prstGeom>
          <a:noFill/>
          <a:ln/>
        </p:spPr>
        <p:txBody>
          <a:bodyPr wrap="square" rtlCol="0" anchor="ctr"/>
          <a:lstStyle/>
          <a:p>
            <a:pPr algn="r" indent="0" marL="0">
              <a:buNone/>
            </a:pPr>
            <a:r>
              <a:rPr lang="en-US" sz="1000" dirty="0">
                <a:solidFill>
                  <a:srgbClr val="7A9E94"/>
                </a:solidFill>
                <a:latin typeface="Apple SD Gothic Neo" pitchFamily="34" charset="0"/>
                <a:ea typeface="Apple SD Gothic Neo" pitchFamily="34" charset="-122"/>
                <a:cs typeface="Apple SD Gothic Neo" pitchFamily="34" charset="-120"/>
              </a:rPr>
              <a:t>24</a:t>
            </a:r>
            <a:endParaRPr lang="en-US" sz="10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25">
    <p:bg>
      <p:bgPr>
        <a:solidFill>
          <a:srgbClr val="F2F1EC"/>
        </a:solidFill>
      </p:bgPr>
    </p:bg>
    <p:spTree>
      <p:nvGrpSpPr>
        <p:cNvPr id="1" name=""/>
        <p:cNvGrpSpPr/>
        <p:nvPr/>
      </p:nvGrpSpPr>
      <p:grpSpPr>
        <a:xfrm>
          <a:off x="0" y="0"/>
          <a:ext cx="0" cy="0"/>
          <a:chOff x="0" y="0"/>
          <a:chExt cx="0" cy="0"/>
        </a:xfrm>
      </p:grpSpPr>
      <p:sp>
        <p:nvSpPr>
          <p:cNvPr id="2" name="Text 0"/>
          <p:cNvSpPr/>
          <p:nvPr/>
        </p:nvSpPr>
        <p:spPr>
          <a:xfrm>
            <a:off x="777240" y="1325880"/>
            <a:ext cx="9144000" cy="320040"/>
          </a:xfrm>
          <a:prstGeom prst="rect">
            <a:avLst/>
          </a:prstGeom>
          <a:noFill/>
          <a:ln/>
        </p:spPr>
        <p:txBody>
          <a:bodyPr wrap="square" rtlCol="0" anchor="ctr"/>
          <a:lstStyle/>
          <a:p>
            <a:pPr indent="0" marL="0">
              <a:buNone/>
            </a:pPr>
            <a:r>
              <a:rPr lang="en-US" sz="1200" spc="200" kern="0" dirty="0">
                <a:solidFill>
                  <a:srgbClr val="7A9E94"/>
                </a:solidFill>
                <a:latin typeface="Apple SD Gothic Neo" pitchFamily="34" charset="0"/>
                <a:ea typeface="Apple SD Gothic Neo" pitchFamily="34" charset="-122"/>
                <a:cs typeface="Apple SD Gothic Neo" pitchFamily="34" charset="-120"/>
              </a:rPr>
              <a:t>남아있는 질문</a:t>
            </a:r>
            <a:endParaRPr lang="en-US" sz="1200" dirty="0"/>
          </a:p>
        </p:txBody>
      </p:sp>
      <p:sp>
        <p:nvSpPr>
          <p:cNvPr id="3" name="Text 1"/>
          <p:cNvSpPr/>
          <p:nvPr/>
        </p:nvSpPr>
        <p:spPr>
          <a:xfrm>
            <a:off x="777240" y="1691640"/>
            <a:ext cx="10607040" cy="822960"/>
          </a:xfrm>
          <a:prstGeom prst="rect">
            <a:avLst/>
          </a:prstGeom>
          <a:noFill/>
          <a:ln/>
        </p:spPr>
        <p:txBody>
          <a:bodyPr wrap="square" rtlCol="0" anchor="ctr"/>
          <a:lstStyle/>
          <a:p>
            <a:pPr indent="0" marL="0">
              <a:buNone/>
            </a:pPr>
            <a:r>
              <a:rPr lang="en-US" sz="3200" b="1" dirty="0">
                <a:solidFill>
                  <a:srgbClr val="3A5750"/>
                </a:solidFill>
                <a:latin typeface="Apple SD Gothic Neo" pitchFamily="34" charset="0"/>
                <a:ea typeface="Apple SD Gothic Neo" pitchFamily="34" charset="-122"/>
                <a:cs typeface="Apple SD Gothic Neo" pitchFamily="34" charset="-120"/>
              </a:rPr>
              <a:t>CoT Faithfulness 문제</a:t>
            </a:r>
            <a:endParaRPr lang="en-US" sz="3200" dirty="0"/>
          </a:p>
        </p:txBody>
      </p:sp>
      <p:sp>
        <p:nvSpPr>
          <p:cNvPr id="4" name="Shape 2"/>
          <p:cNvSpPr/>
          <p:nvPr/>
        </p:nvSpPr>
        <p:spPr>
          <a:xfrm>
            <a:off x="777240" y="2651760"/>
            <a:ext cx="10607040" cy="0"/>
          </a:xfrm>
          <a:prstGeom prst="line">
            <a:avLst/>
          </a:prstGeom>
          <a:noFill/>
          <a:ln w="9525">
            <a:solidFill>
              <a:srgbClr val="D8D6CF"/>
            </a:solidFill>
            <a:prstDash val="solid"/>
          </a:ln>
        </p:spPr>
      </p:sp>
      <p:sp>
        <p:nvSpPr>
          <p:cNvPr id="5" name="Text 3"/>
          <p:cNvSpPr/>
          <p:nvPr/>
        </p:nvSpPr>
        <p:spPr>
          <a:xfrm>
            <a:off x="11475720" y="6400800"/>
            <a:ext cx="457200" cy="274320"/>
          </a:xfrm>
          <a:prstGeom prst="rect">
            <a:avLst/>
          </a:prstGeom>
          <a:noFill/>
          <a:ln/>
        </p:spPr>
        <p:txBody>
          <a:bodyPr wrap="square" rtlCol="0" anchor="ctr"/>
          <a:lstStyle/>
          <a:p>
            <a:pPr algn="r" indent="0" marL="0">
              <a:buNone/>
            </a:pPr>
            <a:r>
              <a:rPr lang="en-US" sz="1000" dirty="0">
                <a:solidFill>
                  <a:srgbClr val="7A9E94"/>
                </a:solidFill>
                <a:latin typeface="Apple SD Gothic Neo" pitchFamily="34" charset="0"/>
                <a:ea typeface="Apple SD Gothic Neo" pitchFamily="34" charset="-122"/>
                <a:cs typeface="Apple SD Gothic Neo" pitchFamily="34" charset="-120"/>
              </a:rPr>
              <a:t>25</a:t>
            </a:r>
            <a:endParaRPr lang="en-US" sz="1000" dirty="0"/>
          </a:p>
        </p:txBody>
      </p:sp>
      <p:sp>
        <p:nvSpPr>
          <p:cNvPr id="6" name="Text 4"/>
          <p:cNvSpPr/>
          <p:nvPr/>
        </p:nvSpPr>
        <p:spPr>
          <a:xfrm>
            <a:off x="777240" y="2788920"/>
            <a:ext cx="10607040" cy="594360"/>
          </a:xfrm>
          <a:prstGeom prst="rect">
            <a:avLst/>
          </a:prstGeom>
          <a:noFill/>
          <a:ln/>
        </p:spPr>
        <p:txBody>
          <a:bodyPr wrap="square" rtlCol="0" anchor="t"/>
          <a:lstStyle/>
          <a:p>
            <a:pPr algn="l" indent="0" marL="0">
              <a:lnSpc>
                <a:spcPct val="135000"/>
              </a:lnSpc>
              <a:buNone/>
            </a:pPr>
            <a:r>
              <a:rPr lang="en-US" sz="1450" b="1" dirty="0">
                <a:solidFill>
                  <a:srgbClr val="3A5750"/>
                </a:solidFill>
                <a:latin typeface="Apple SD Gothic Neo" pitchFamily="34" charset="0"/>
                <a:ea typeface="Apple SD Gothic Neo" pitchFamily="34" charset="-122"/>
                <a:cs typeface="Apple SD Gothic Neo" pitchFamily="34" charset="-120"/>
              </a:rPr>
              <a:t>모델이 '말하는' 추론 과정이, 모델이 답에 도달하기까지 내부적으로 실제 수행한 연산을 충실히 반영하는가?</a:t>
            </a:r>
            <a:endParaRPr lang="en-US" sz="1450" dirty="0"/>
          </a:p>
        </p:txBody>
      </p:sp>
      <p:sp>
        <p:nvSpPr>
          <p:cNvPr id="7" name="Shape 5"/>
          <p:cNvSpPr/>
          <p:nvPr/>
        </p:nvSpPr>
        <p:spPr>
          <a:xfrm>
            <a:off x="777240" y="3520440"/>
            <a:ext cx="5074920" cy="2743200"/>
          </a:xfrm>
          <a:prstGeom prst="roundRect">
            <a:avLst>
              <a:gd name="adj" fmla="val 2667"/>
            </a:avLst>
          </a:prstGeom>
          <a:solidFill>
            <a:srgbClr val="E8E7E1"/>
          </a:solidFill>
          <a:ln/>
        </p:spPr>
      </p:sp>
      <p:sp>
        <p:nvSpPr>
          <p:cNvPr id="8" name="Text 6"/>
          <p:cNvSpPr/>
          <p:nvPr/>
        </p:nvSpPr>
        <p:spPr>
          <a:xfrm>
            <a:off x="1097280" y="3776472"/>
            <a:ext cx="4434840" cy="411480"/>
          </a:xfrm>
          <a:prstGeom prst="rect">
            <a:avLst/>
          </a:prstGeom>
          <a:noFill/>
          <a:ln/>
        </p:spPr>
        <p:txBody>
          <a:bodyPr wrap="square" rtlCol="0" anchor="ctr"/>
          <a:lstStyle/>
          <a:p>
            <a:pPr indent="0" marL="0">
              <a:buNone/>
            </a:pPr>
            <a:r>
              <a:rPr lang="en-US" sz="1500" b="1" dirty="0">
                <a:solidFill>
                  <a:srgbClr val="3A5750"/>
                </a:solidFill>
                <a:latin typeface="Apple SD Gothic Neo" pitchFamily="34" charset="0"/>
                <a:ea typeface="Apple SD Gothic Neo" pitchFamily="34" charset="-122"/>
                <a:cs typeface="Apple SD Gothic Neo" pitchFamily="34" charset="-120"/>
              </a:rPr>
              <a:t>왜 문제가 되는가</a:t>
            </a:r>
            <a:endParaRPr lang="en-US" sz="1500" dirty="0"/>
          </a:p>
        </p:txBody>
      </p:sp>
      <p:sp>
        <p:nvSpPr>
          <p:cNvPr id="9" name="Text 7"/>
          <p:cNvSpPr/>
          <p:nvPr/>
        </p:nvSpPr>
        <p:spPr>
          <a:xfrm>
            <a:off x="1097280" y="4270248"/>
            <a:ext cx="4434840" cy="1737360"/>
          </a:xfrm>
          <a:prstGeom prst="rect">
            <a:avLst/>
          </a:prstGeom>
          <a:noFill/>
          <a:ln/>
        </p:spPr>
        <p:txBody>
          <a:bodyPr wrap="square" rtlCol="0" anchor="t"/>
          <a:lstStyle/>
          <a:p>
            <a:pPr algn="l" indent="0" marL="0">
              <a:lnSpc>
                <a:spcPct val="135000"/>
              </a:lnSpc>
              <a:buNone/>
            </a:pPr>
            <a:r>
              <a:rPr lang="en-US" sz="1250" dirty="0">
                <a:solidFill>
                  <a:srgbClr val="5B7A6E"/>
                </a:solidFill>
                <a:latin typeface="Apple SD Gothic Neo" pitchFamily="34" charset="0"/>
                <a:ea typeface="Apple SD Gothic Neo" pitchFamily="34" charset="-122"/>
                <a:cs typeface="Apple SD Gothic Neo" pitchFamily="34" charset="-120"/>
              </a:rPr>
              <a:t>— CoT는 해석가능성 도구로 기대되지만, 그럴듯하게 들리는 사후 설명일 수 있음</a:t>
            </a:r>
            <a:endParaRPr lang="en-US" sz="1250" dirty="0"/>
          </a:p>
          <a:p>
            <a:pPr algn="l" indent="0" marL="0">
              <a:lnSpc>
                <a:spcPct val="135000"/>
              </a:lnSpc>
              <a:buNone/>
            </a:pPr>
            <a:r>
              <a:rPr lang="en-US" sz="1250" dirty="0">
                <a:solidFill>
                  <a:srgbClr val="5B7A6E"/>
                </a:solidFill>
                <a:latin typeface="Apple SD Gothic Neo" pitchFamily="34" charset="0"/>
                <a:ea typeface="Apple SD Gothic Neo" pitchFamily="34" charset="-122"/>
                <a:cs typeface="Apple SD Gothic Neo" pitchFamily="34" charset="-120"/>
              </a:rPr>
              <a:t>— 정답은 맞지만 제시된 추론 단계가 실제 결정 요인이 아닌 경우 관찰됨</a:t>
            </a:r>
            <a:endParaRPr lang="en-US" sz="1250" dirty="0"/>
          </a:p>
          <a:p>
            <a:pPr algn="l" indent="0" marL="0">
              <a:lnSpc>
                <a:spcPct val="135000"/>
              </a:lnSpc>
              <a:buNone/>
            </a:pPr>
            <a:r>
              <a:rPr lang="en-US" sz="1250" dirty="0">
                <a:solidFill>
                  <a:srgbClr val="5B7A6E"/>
                </a:solidFill>
                <a:latin typeface="Apple SD Gothic Neo" pitchFamily="34" charset="0"/>
                <a:ea typeface="Apple SD Gothic Neo" pitchFamily="34" charset="-122"/>
                <a:cs typeface="Apple SD Gothic Neo" pitchFamily="34" charset="-120"/>
              </a:rPr>
              <a:t>— RL로 길어진 CoT일수록 안전성·신뢰성 평가의 핵심 쟁점이 됨</a:t>
            </a:r>
            <a:endParaRPr lang="en-US" sz="1250" dirty="0"/>
          </a:p>
        </p:txBody>
      </p:sp>
      <p:sp>
        <p:nvSpPr>
          <p:cNvPr id="10" name="Shape 8"/>
          <p:cNvSpPr/>
          <p:nvPr/>
        </p:nvSpPr>
        <p:spPr>
          <a:xfrm>
            <a:off x="6309360" y="3520440"/>
            <a:ext cx="5074920" cy="2743200"/>
          </a:xfrm>
          <a:prstGeom prst="roundRect">
            <a:avLst>
              <a:gd name="adj" fmla="val 2667"/>
            </a:avLst>
          </a:prstGeom>
          <a:solidFill>
            <a:srgbClr val="4E7268"/>
          </a:solidFill>
          <a:ln/>
        </p:spPr>
      </p:sp>
      <p:sp>
        <p:nvSpPr>
          <p:cNvPr id="11" name="Text 9"/>
          <p:cNvSpPr/>
          <p:nvPr/>
        </p:nvSpPr>
        <p:spPr>
          <a:xfrm>
            <a:off x="6629400" y="3776472"/>
            <a:ext cx="4434840" cy="411480"/>
          </a:xfrm>
          <a:prstGeom prst="rect">
            <a:avLst/>
          </a:prstGeom>
          <a:noFill/>
          <a:ln/>
        </p:spPr>
        <p:txBody>
          <a:bodyPr wrap="square" rtlCol="0" anchor="ctr"/>
          <a:lstStyle/>
          <a:p>
            <a:pPr indent="0" marL="0">
              <a:buNone/>
            </a:pPr>
            <a:r>
              <a:rPr lang="en-US" sz="1500" b="1" dirty="0">
                <a:solidFill>
                  <a:srgbClr val="FFFFFF"/>
                </a:solidFill>
                <a:latin typeface="Apple SD Gothic Neo" pitchFamily="34" charset="0"/>
                <a:ea typeface="Apple SD Gothic Neo" pitchFamily="34" charset="-122"/>
                <a:cs typeface="Apple SD Gothic Neo" pitchFamily="34" charset="-120"/>
              </a:rPr>
              <a:t>열린 연구 질문들</a:t>
            </a:r>
            <a:endParaRPr lang="en-US" sz="1500" dirty="0"/>
          </a:p>
        </p:txBody>
      </p:sp>
      <p:sp>
        <p:nvSpPr>
          <p:cNvPr id="12" name="Text 10"/>
          <p:cNvSpPr/>
          <p:nvPr/>
        </p:nvSpPr>
        <p:spPr>
          <a:xfrm>
            <a:off x="6629400" y="4270248"/>
            <a:ext cx="4434840" cy="1737360"/>
          </a:xfrm>
          <a:prstGeom prst="rect">
            <a:avLst/>
          </a:prstGeom>
          <a:noFill/>
          <a:ln/>
        </p:spPr>
        <p:txBody>
          <a:bodyPr wrap="square" rtlCol="0" anchor="ctr"/>
          <a:lstStyle/>
          <a:p>
            <a:pPr indent="0" marL="0">
              <a:lnSpc>
                <a:spcPct val="135000"/>
              </a:lnSpc>
              <a:buNone/>
            </a:pPr>
            <a:r>
              <a:rPr lang="en-US" sz="1250" dirty="0">
                <a:solidFill>
                  <a:srgbClr val="D4E4E0"/>
                </a:solidFill>
                <a:latin typeface="Apple SD Gothic Neo" pitchFamily="34" charset="0"/>
                <a:ea typeface="Apple SD Gothic Neo" pitchFamily="34" charset="-122"/>
                <a:cs typeface="Apple SD Gothic Neo" pitchFamily="34" charset="-120"/>
              </a:rPr>
              <a:t>— R1의 'aha moment'는 정말 추론인가, 학습된 출력 패턴인가</a:t>
            </a:r>
            <a:endParaRPr lang="en-US" sz="1250" dirty="0"/>
          </a:p>
          <a:p>
            <a:pPr indent="0" marL="0">
              <a:lnSpc>
                <a:spcPct val="135000"/>
              </a:lnSpc>
              <a:buNone/>
            </a:pPr>
            <a:r>
              <a:rPr lang="en-US" sz="1250" dirty="0">
                <a:solidFill>
                  <a:srgbClr val="D4E4E0"/>
                </a:solidFill>
                <a:latin typeface="Apple SD Gothic Neo" pitchFamily="34" charset="0"/>
                <a:ea typeface="Apple SD Gothic Neo" pitchFamily="34" charset="-122"/>
                <a:cs typeface="Apple SD Gothic Neo" pitchFamily="34" charset="-120"/>
              </a:rPr>
              <a:t>— Test-time compute를 늘리는 것이 '더 깊은 사고'인지, 단순히 더 많은 탐색(search)인지</a:t>
            </a:r>
            <a:endParaRPr lang="en-US" sz="1250" dirty="0"/>
          </a:p>
          <a:p>
            <a:pPr indent="0" marL="0">
              <a:lnSpc>
                <a:spcPct val="135000"/>
              </a:lnSpc>
              <a:buNone/>
            </a:pPr>
            <a:r>
              <a:rPr lang="en-US" sz="1250" dirty="0">
                <a:solidFill>
                  <a:srgbClr val="D4E4E0"/>
                </a:solidFill>
                <a:latin typeface="Apple SD Gothic Neo" pitchFamily="34" charset="0"/>
                <a:ea typeface="Apple SD Gothic Neo" pitchFamily="34" charset="-122"/>
                <a:cs typeface="Apple SD Gothic Neo" pitchFamily="34" charset="-120"/>
              </a:rPr>
              <a:t>— Faithfulness를 검증할 방법론 자체가 아직 정립되지 않음</a:t>
            </a:r>
            <a:endParaRPr lang="en-US" sz="1250" dirty="0"/>
          </a:p>
        </p:txBody>
      </p:sp>
      <p:sp>
        <p:nvSpPr>
          <p:cNvPr id="14" name="Text 11"/>
          <p:cNvSpPr/>
          <p:nvPr/>
        </p:nvSpPr>
        <p:spPr>
          <a:xfrm>
            <a:off x="11475720" y="6400800"/>
            <a:ext cx="457200" cy="274320"/>
          </a:xfrm>
          <a:prstGeom prst="rect">
            <a:avLst/>
          </a:prstGeom>
          <a:noFill/>
          <a:ln/>
        </p:spPr>
        <p:txBody>
          <a:bodyPr wrap="square" rtlCol="0" anchor="ctr"/>
          <a:lstStyle/>
          <a:p>
            <a:pPr algn="r" indent="0" marL="0">
              <a:buNone/>
            </a:pPr>
            <a:r>
              <a:rPr lang="en-US" sz="1000" dirty="0">
                <a:solidFill>
                  <a:srgbClr val="7A9E94"/>
                </a:solidFill>
                <a:latin typeface="Apple SD Gothic Neo" pitchFamily="34" charset="0"/>
                <a:ea typeface="Apple SD Gothic Neo" pitchFamily="34" charset="-122"/>
                <a:cs typeface="Apple SD Gothic Neo" pitchFamily="34" charset="-120"/>
              </a:rPr>
              <a:t>25</a:t>
            </a:r>
            <a:endParaRPr lang="en-US" sz="10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26">
    <p:bg>
      <p:bgPr>
        <a:solidFill>
          <a:srgbClr val="F2F1EC"/>
        </a:solidFill>
      </p:bgPr>
    </p:bg>
    <p:spTree>
      <p:nvGrpSpPr>
        <p:cNvPr id="1" name=""/>
        <p:cNvGrpSpPr/>
        <p:nvPr/>
      </p:nvGrpSpPr>
      <p:grpSpPr>
        <a:xfrm>
          <a:off x="0" y="0"/>
          <a:ext cx="0" cy="0"/>
          <a:chOff x="0" y="0"/>
          <a:chExt cx="0" cy="0"/>
        </a:xfrm>
      </p:grpSpPr>
      <p:sp>
        <p:nvSpPr>
          <p:cNvPr id="2" name="Shape 0"/>
          <p:cNvSpPr/>
          <p:nvPr/>
        </p:nvSpPr>
        <p:spPr>
          <a:xfrm>
            <a:off x="777240" y="1965960"/>
            <a:ext cx="50292" cy="4114800"/>
          </a:xfrm>
          <a:prstGeom prst="rect">
            <a:avLst/>
          </a:prstGeom>
          <a:solidFill>
            <a:srgbClr val="4E7268"/>
          </a:solidFill>
          <a:ln/>
        </p:spPr>
      </p:sp>
      <p:sp>
        <p:nvSpPr>
          <p:cNvPr id="3" name="Text 1"/>
          <p:cNvSpPr/>
          <p:nvPr/>
        </p:nvSpPr>
        <p:spPr>
          <a:xfrm>
            <a:off x="1051560" y="1920240"/>
            <a:ext cx="4572000" cy="640080"/>
          </a:xfrm>
          <a:prstGeom prst="rect">
            <a:avLst/>
          </a:prstGeom>
          <a:noFill/>
          <a:ln/>
        </p:spPr>
        <p:txBody>
          <a:bodyPr wrap="square" rtlCol="0" anchor="ctr"/>
          <a:lstStyle/>
          <a:p>
            <a:pPr indent="0" marL="0">
              <a:buNone/>
            </a:pPr>
            <a:r>
              <a:rPr lang="en-US" sz="2800" b="1" dirty="0">
                <a:solidFill>
                  <a:srgbClr val="3A5750"/>
                </a:solidFill>
                <a:latin typeface="Apple SD Gothic Neo" pitchFamily="34" charset="0"/>
                <a:ea typeface="Apple SD Gothic Neo" pitchFamily="34" charset="-122"/>
                <a:cs typeface="Apple SD Gothic Neo" pitchFamily="34" charset="-120"/>
              </a:rPr>
              <a:t>핵심 요약</a:t>
            </a:r>
            <a:endParaRPr lang="en-US" sz="2800" dirty="0"/>
          </a:p>
        </p:txBody>
      </p:sp>
      <p:sp>
        <p:nvSpPr>
          <p:cNvPr id="4" name="Shape 2"/>
          <p:cNvSpPr/>
          <p:nvPr/>
        </p:nvSpPr>
        <p:spPr>
          <a:xfrm>
            <a:off x="1051560" y="2880360"/>
            <a:ext cx="10332720" cy="0"/>
          </a:xfrm>
          <a:prstGeom prst="line">
            <a:avLst/>
          </a:prstGeom>
          <a:noFill/>
          <a:ln w="6350">
            <a:solidFill>
              <a:srgbClr val="F2F1EC"/>
            </a:solidFill>
            <a:prstDash val="solid"/>
          </a:ln>
        </p:spPr>
      </p:sp>
      <p:sp>
        <p:nvSpPr>
          <p:cNvPr id="5" name="Text 3"/>
          <p:cNvSpPr/>
          <p:nvPr/>
        </p:nvSpPr>
        <p:spPr>
          <a:xfrm>
            <a:off x="1051560" y="2926080"/>
            <a:ext cx="640080" cy="640080"/>
          </a:xfrm>
          <a:prstGeom prst="rect">
            <a:avLst/>
          </a:prstGeom>
          <a:noFill/>
          <a:ln/>
        </p:spPr>
        <p:txBody>
          <a:bodyPr wrap="square" rtlCol="0" anchor="ctr"/>
          <a:lstStyle/>
          <a:p>
            <a:pPr indent="0" marL="0">
              <a:buNone/>
            </a:pPr>
            <a:r>
              <a:rPr lang="en-US" sz="2000" b="1" dirty="0">
                <a:solidFill>
                  <a:srgbClr val="A8C4BC"/>
                </a:solidFill>
                <a:latin typeface="Apple SD Gothic Neo" pitchFamily="34" charset="0"/>
                <a:ea typeface="Apple SD Gothic Neo" pitchFamily="34" charset="-122"/>
                <a:cs typeface="Apple SD Gothic Neo" pitchFamily="34" charset="-120"/>
              </a:rPr>
              <a:t>01</a:t>
            </a:r>
            <a:endParaRPr lang="en-US" sz="2000" dirty="0"/>
          </a:p>
        </p:txBody>
      </p:sp>
      <p:sp>
        <p:nvSpPr>
          <p:cNvPr id="6" name="Text 4"/>
          <p:cNvSpPr/>
          <p:nvPr/>
        </p:nvSpPr>
        <p:spPr>
          <a:xfrm>
            <a:off x="1874520" y="2926080"/>
            <a:ext cx="9509760" cy="685800"/>
          </a:xfrm>
          <a:prstGeom prst="rect">
            <a:avLst/>
          </a:prstGeom>
          <a:noFill/>
          <a:ln/>
        </p:spPr>
        <p:txBody>
          <a:bodyPr wrap="square" rtlCol="0" anchor="ctr"/>
          <a:lstStyle/>
          <a:p>
            <a:pPr indent="0" marL="0">
              <a:lnSpc>
                <a:spcPct val="130000"/>
              </a:lnSpc>
              <a:buNone/>
            </a:pPr>
            <a:r>
              <a:rPr lang="en-US" sz="1400" dirty="0">
                <a:solidFill>
                  <a:srgbClr val="5B7A6E"/>
                </a:solidFill>
                <a:latin typeface="Apple SD Gothic Neo" pitchFamily="34" charset="0"/>
                <a:ea typeface="Apple SD Gothic Neo" pitchFamily="34" charset="-122"/>
                <a:cs typeface="Apple SD Gothic Neo" pitchFamily="34" charset="-120"/>
              </a:rPr>
              <a:t>CoT는 '프롬프트 트릭'에서 시작했지만, STaR을 거쳐 '학습 가능한 능력'으로 재정의됨</a:t>
            </a:r>
            <a:endParaRPr lang="en-US" sz="1400" dirty="0"/>
          </a:p>
        </p:txBody>
      </p:sp>
      <p:sp>
        <p:nvSpPr>
          <p:cNvPr id="7" name="Shape 5"/>
          <p:cNvSpPr/>
          <p:nvPr/>
        </p:nvSpPr>
        <p:spPr>
          <a:xfrm>
            <a:off x="1051560" y="3794760"/>
            <a:ext cx="10332720" cy="0"/>
          </a:xfrm>
          <a:prstGeom prst="line">
            <a:avLst/>
          </a:prstGeom>
          <a:noFill/>
          <a:ln w="6350">
            <a:solidFill>
              <a:srgbClr val="D8D6CF"/>
            </a:solidFill>
            <a:prstDash val="solid"/>
          </a:ln>
        </p:spPr>
      </p:sp>
      <p:sp>
        <p:nvSpPr>
          <p:cNvPr id="8" name="Text 6"/>
          <p:cNvSpPr/>
          <p:nvPr/>
        </p:nvSpPr>
        <p:spPr>
          <a:xfrm>
            <a:off x="1051560" y="3840480"/>
            <a:ext cx="640080" cy="640080"/>
          </a:xfrm>
          <a:prstGeom prst="rect">
            <a:avLst/>
          </a:prstGeom>
          <a:noFill/>
          <a:ln/>
        </p:spPr>
        <p:txBody>
          <a:bodyPr wrap="square" rtlCol="0" anchor="ctr"/>
          <a:lstStyle/>
          <a:p>
            <a:pPr indent="0" marL="0">
              <a:buNone/>
            </a:pPr>
            <a:r>
              <a:rPr lang="en-US" sz="2000" b="1" dirty="0">
                <a:solidFill>
                  <a:srgbClr val="A8C4BC"/>
                </a:solidFill>
                <a:latin typeface="Apple SD Gothic Neo" pitchFamily="34" charset="0"/>
                <a:ea typeface="Apple SD Gothic Neo" pitchFamily="34" charset="-122"/>
                <a:cs typeface="Apple SD Gothic Neo" pitchFamily="34" charset="-120"/>
              </a:rPr>
              <a:t>02</a:t>
            </a:r>
            <a:endParaRPr lang="en-US" sz="2000" dirty="0"/>
          </a:p>
        </p:txBody>
      </p:sp>
      <p:sp>
        <p:nvSpPr>
          <p:cNvPr id="9" name="Text 7"/>
          <p:cNvSpPr/>
          <p:nvPr/>
        </p:nvSpPr>
        <p:spPr>
          <a:xfrm>
            <a:off x="1874520" y="3840480"/>
            <a:ext cx="9509760" cy="685800"/>
          </a:xfrm>
          <a:prstGeom prst="rect">
            <a:avLst/>
          </a:prstGeom>
          <a:noFill/>
          <a:ln/>
        </p:spPr>
        <p:txBody>
          <a:bodyPr wrap="square" rtlCol="0" anchor="ctr"/>
          <a:lstStyle/>
          <a:p>
            <a:pPr indent="0" marL="0">
              <a:lnSpc>
                <a:spcPct val="130000"/>
              </a:lnSpc>
              <a:buNone/>
            </a:pPr>
            <a:r>
              <a:rPr lang="en-US" sz="1400" dirty="0">
                <a:solidFill>
                  <a:srgbClr val="5B7A6E"/>
                </a:solidFill>
                <a:latin typeface="Apple SD Gothic Neo" pitchFamily="34" charset="0"/>
                <a:ea typeface="Apple SD Gothic Neo" pitchFamily="34" charset="-122"/>
                <a:cs typeface="Apple SD Gothic Neo" pitchFamily="34" charset="-120"/>
              </a:rPr>
              <a:t>o1과 R1은 같은 결론에 다른 경로로 도달 — closed RL pipeline vs 투명한 pure-RL 검증</a:t>
            </a:r>
            <a:endParaRPr lang="en-US" sz="1400" dirty="0"/>
          </a:p>
        </p:txBody>
      </p:sp>
      <p:sp>
        <p:nvSpPr>
          <p:cNvPr id="10" name="Shape 8"/>
          <p:cNvSpPr/>
          <p:nvPr/>
        </p:nvSpPr>
        <p:spPr>
          <a:xfrm>
            <a:off x="1051560" y="4709160"/>
            <a:ext cx="10332720" cy="0"/>
          </a:xfrm>
          <a:prstGeom prst="line">
            <a:avLst/>
          </a:prstGeom>
          <a:noFill/>
          <a:ln w="6350">
            <a:solidFill>
              <a:srgbClr val="D8D6CF"/>
            </a:solidFill>
            <a:prstDash val="solid"/>
          </a:ln>
        </p:spPr>
      </p:sp>
      <p:sp>
        <p:nvSpPr>
          <p:cNvPr id="11" name="Text 9"/>
          <p:cNvSpPr/>
          <p:nvPr/>
        </p:nvSpPr>
        <p:spPr>
          <a:xfrm>
            <a:off x="1051560" y="4754880"/>
            <a:ext cx="640080" cy="640080"/>
          </a:xfrm>
          <a:prstGeom prst="rect">
            <a:avLst/>
          </a:prstGeom>
          <a:noFill/>
          <a:ln/>
        </p:spPr>
        <p:txBody>
          <a:bodyPr wrap="square" rtlCol="0" anchor="ctr"/>
          <a:lstStyle/>
          <a:p>
            <a:pPr indent="0" marL="0">
              <a:buNone/>
            </a:pPr>
            <a:r>
              <a:rPr lang="en-US" sz="2000" b="1" dirty="0">
                <a:solidFill>
                  <a:srgbClr val="A8C4BC"/>
                </a:solidFill>
                <a:latin typeface="Apple SD Gothic Neo" pitchFamily="34" charset="0"/>
                <a:ea typeface="Apple SD Gothic Neo" pitchFamily="34" charset="-122"/>
                <a:cs typeface="Apple SD Gothic Neo" pitchFamily="34" charset="-120"/>
              </a:rPr>
              <a:t>03</a:t>
            </a:r>
            <a:endParaRPr lang="en-US" sz="2000" dirty="0"/>
          </a:p>
        </p:txBody>
      </p:sp>
      <p:sp>
        <p:nvSpPr>
          <p:cNvPr id="12" name="Text 10"/>
          <p:cNvSpPr/>
          <p:nvPr/>
        </p:nvSpPr>
        <p:spPr>
          <a:xfrm>
            <a:off x="1874520" y="4754880"/>
            <a:ext cx="9509760" cy="685800"/>
          </a:xfrm>
          <a:prstGeom prst="rect">
            <a:avLst/>
          </a:prstGeom>
          <a:noFill/>
          <a:ln/>
        </p:spPr>
        <p:txBody>
          <a:bodyPr wrap="square" rtlCol="0" anchor="ctr"/>
          <a:lstStyle/>
          <a:p>
            <a:pPr indent="0" marL="0">
              <a:lnSpc>
                <a:spcPct val="130000"/>
              </a:lnSpc>
              <a:buNone/>
            </a:pPr>
            <a:r>
              <a:rPr lang="en-US" sz="1400" dirty="0">
                <a:solidFill>
                  <a:srgbClr val="5B7A6E"/>
                </a:solidFill>
                <a:latin typeface="Apple SD Gothic Neo" pitchFamily="34" charset="0"/>
                <a:ea typeface="Apple SD Gothic Neo" pitchFamily="34" charset="-122"/>
                <a:cs typeface="Apple SD Gothic Neo" pitchFamily="34" charset="-120"/>
              </a:rPr>
              <a:t>GRPO + rule-based reward라는 단순한 조합이 emergent reasoning을 만들어냄 — R1의 핵심 기여</a:t>
            </a:r>
            <a:endParaRPr lang="en-US" sz="1400" dirty="0"/>
          </a:p>
        </p:txBody>
      </p:sp>
      <p:sp>
        <p:nvSpPr>
          <p:cNvPr id="13" name="Shape 11"/>
          <p:cNvSpPr/>
          <p:nvPr/>
        </p:nvSpPr>
        <p:spPr>
          <a:xfrm>
            <a:off x="1051560" y="5623560"/>
            <a:ext cx="10332720" cy="0"/>
          </a:xfrm>
          <a:prstGeom prst="line">
            <a:avLst/>
          </a:prstGeom>
          <a:noFill/>
          <a:ln w="6350">
            <a:solidFill>
              <a:srgbClr val="D8D6CF"/>
            </a:solidFill>
            <a:prstDash val="solid"/>
          </a:ln>
        </p:spPr>
      </p:sp>
      <p:sp>
        <p:nvSpPr>
          <p:cNvPr id="14" name="Text 12"/>
          <p:cNvSpPr/>
          <p:nvPr/>
        </p:nvSpPr>
        <p:spPr>
          <a:xfrm>
            <a:off x="1051560" y="5669280"/>
            <a:ext cx="640080" cy="640080"/>
          </a:xfrm>
          <a:prstGeom prst="rect">
            <a:avLst/>
          </a:prstGeom>
          <a:noFill/>
          <a:ln/>
        </p:spPr>
        <p:txBody>
          <a:bodyPr wrap="square" rtlCol="0" anchor="ctr"/>
          <a:lstStyle/>
          <a:p>
            <a:pPr indent="0" marL="0">
              <a:buNone/>
            </a:pPr>
            <a:r>
              <a:rPr lang="en-US" sz="2000" b="1" dirty="0">
                <a:solidFill>
                  <a:srgbClr val="A8C4BC"/>
                </a:solidFill>
                <a:latin typeface="Apple SD Gothic Neo" pitchFamily="34" charset="0"/>
                <a:ea typeface="Apple SD Gothic Neo" pitchFamily="34" charset="-122"/>
                <a:cs typeface="Apple SD Gothic Neo" pitchFamily="34" charset="-120"/>
              </a:rPr>
              <a:t>04</a:t>
            </a:r>
            <a:endParaRPr lang="en-US" sz="2000" dirty="0"/>
          </a:p>
        </p:txBody>
      </p:sp>
      <p:sp>
        <p:nvSpPr>
          <p:cNvPr id="15" name="Text 13"/>
          <p:cNvSpPr/>
          <p:nvPr/>
        </p:nvSpPr>
        <p:spPr>
          <a:xfrm>
            <a:off x="1874520" y="5669280"/>
            <a:ext cx="9509760" cy="685800"/>
          </a:xfrm>
          <a:prstGeom prst="rect">
            <a:avLst/>
          </a:prstGeom>
          <a:noFill/>
          <a:ln/>
        </p:spPr>
        <p:txBody>
          <a:bodyPr wrap="square" rtlCol="0" anchor="ctr"/>
          <a:lstStyle/>
          <a:p>
            <a:pPr indent="0" marL="0">
              <a:lnSpc>
                <a:spcPct val="130000"/>
              </a:lnSpc>
              <a:buNone/>
            </a:pPr>
            <a:r>
              <a:rPr lang="en-US" sz="1400" dirty="0">
                <a:solidFill>
                  <a:srgbClr val="5B7A6E"/>
                </a:solidFill>
                <a:latin typeface="Apple SD Gothic Neo" pitchFamily="34" charset="0"/>
                <a:ea typeface="Apple SD Gothic Neo" pitchFamily="34" charset="-122"/>
                <a:cs typeface="Apple SD Gothic Neo" pitchFamily="34" charset="-120"/>
              </a:rPr>
              <a:t>다음 질문은 '더 잘 추론하게 만드는 법'을 넘어 '그 추론이 진짜인지 검증하는 법'으로 이동 중</a:t>
            </a:r>
            <a:endParaRPr lang="en-US" sz="1400" dirty="0"/>
          </a:p>
        </p:txBody>
      </p:sp>
      <p:sp>
        <p:nvSpPr>
          <p:cNvPr id="16" name="Shape 14"/>
          <p:cNvSpPr/>
          <p:nvPr/>
        </p:nvSpPr>
        <p:spPr>
          <a:xfrm>
            <a:off x="5486400" y="6446520"/>
            <a:ext cx="1188720" cy="384048"/>
          </a:xfrm>
          <a:prstGeom prst="roundRect">
            <a:avLst>
              <a:gd name="adj" fmla="val 50000"/>
            </a:avLst>
          </a:prstGeom>
          <a:ln w="15240">
            <a:solidFill>
              <a:srgbClr val="A8C4BC"/>
            </a:solidFill>
            <a:prstDash val="solid"/>
          </a:ln>
        </p:spPr>
      </p:sp>
      <p:sp>
        <p:nvSpPr>
          <p:cNvPr id="17" name="Text 15"/>
          <p:cNvSpPr/>
          <p:nvPr/>
        </p:nvSpPr>
        <p:spPr>
          <a:xfrm>
            <a:off x="5486400" y="6446520"/>
            <a:ext cx="1188720" cy="384048"/>
          </a:xfrm>
          <a:prstGeom prst="rect">
            <a:avLst/>
          </a:prstGeom>
          <a:noFill/>
          <a:ln/>
        </p:spPr>
        <p:txBody>
          <a:bodyPr wrap="square" rtlCol="0" anchor="ctr"/>
          <a:lstStyle/>
          <a:p>
            <a:pPr algn="ctr" indent="0" marL="0">
              <a:buNone/>
            </a:pPr>
            <a:r>
              <a:rPr lang="en-US" sz="1250" dirty="0">
                <a:solidFill>
                  <a:srgbClr val="5B7A6E"/>
                </a:solidFill>
                <a:latin typeface="Apple SD Gothic Neo" pitchFamily="34" charset="0"/>
                <a:ea typeface="Apple SD Gothic Neo" pitchFamily="34" charset="-122"/>
                <a:cs typeface="Apple SD Gothic Neo" pitchFamily="34" charset="-120"/>
              </a:rPr>
              <a:t>Q &amp; A</a:t>
            </a:r>
            <a:endParaRPr lang="en-US" sz="1250" dirty="0"/>
          </a:p>
        </p:txBody>
      </p:sp>
      <p:sp>
        <p:nvSpPr>
          <p:cNvPr id="19" name="Text 16"/>
          <p:cNvSpPr/>
          <p:nvPr/>
        </p:nvSpPr>
        <p:spPr>
          <a:xfrm>
            <a:off x="11475720" y="6400800"/>
            <a:ext cx="457200" cy="274320"/>
          </a:xfrm>
          <a:prstGeom prst="rect">
            <a:avLst/>
          </a:prstGeom>
          <a:noFill/>
          <a:ln/>
        </p:spPr>
        <p:txBody>
          <a:bodyPr wrap="square" rtlCol="0" anchor="ctr"/>
          <a:lstStyle/>
          <a:p>
            <a:pPr algn="r" indent="0" marL="0">
              <a:buNone/>
            </a:pPr>
            <a:r>
              <a:rPr lang="en-US" sz="1000" dirty="0">
                <a:solidFill>
                  <a:srgbClr val="7A9E94"/>
                </a:solidFill>
                <a:latin typeface="Apple SD Gothic Neo" pitchFamily="34" charset="0"/>
                <a:ea typeface="Apple SD Gothic Neo" pitchFamily="34" charset="-122"/>
                <a:cs typeface="Apple SD Gothic Neo" pitchFamily="34" charset="-120"/>
              </a:rPr>
              <a:t>26</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2F1EC"/>
        </a:solidFill>
      </p:bgPr>
    </p:bg>
    <p:spTree>
      <p:nvGrpSpPr>
        <p:cNvPr id="1" name=""/>
        <p:cNvGrpSpPr/>
        <p:nvPr/>
      </p:nvGrpSpPr>
      <p:grpSpPr>
        <a:xfrm>
          <a:off x="0" y="0"/>
          <a:ext cx="0" cy="0"/>
          <a:chOff x="0" y="0"/>
          <a:chExt cx="0" cy="0"/>
        </a:xfrm>
      </p:grpSpPr>
      <p:sp>
        <p:nvSpPr>
          <p:cNvPr id="2" name="Text 0"/>
          <p:cNvSpPr/>
          <p:nvPr/>
        </p:nvSpPr>
        <p:spPr>
          <a:xfrm>
            <a:off x="777240" y="1645920"/>
            <a:ext cx="2743200" cy="2011680"/>
          </a:xfrm>
          <a:prstGeom prst="rect">
            <a:avLst/>
          </a:prstGeom>
          <a:noFill/>
          <a:ln/>
        </p:spPr>
        <p:txBody>
          <a:bodyPr wrap="square" rtlCol="0" anchor="ctr"/>
          <a:lstStyle/>
          <a:p>
            <a:pPr indent="0" marL="0">
              <a:buNone/>
            </a:pPr>
            <a:r>
              <a:rPr lang="en-US" sz="12000" b="1" dirty="0">
                <a:solidFill>
                  <a:srgbClr val="E8E7E1"/>
                </a:solidFill>
                <a:latin typeface="Apple SD Gothic Neo" pitchFamily="34" charset="0"/>
                <a:ea typeface="Apple SD Gothic Neo" pitchFamily="34" charset="-122"/>
                <a:cs typeface="Apple SD Gothic Neo" pitchFamily="34" charset="-120"/>
              </a:rPr>
              <a:t>01</a:t>
            </a:r>
            <a:endParaRPr lang="en-US" sz="12000" dirty="0"/>
          </a:p>
        </p:txBody>
      </p:sp>
      <p:sp>
        <p:nvSpPr>
          <p:cNvPr id="3" name="Text 1"/>
          <p:cNvSpPr/>
          <p:nvPr/>
        </p:nvSpPr>
        <p:spPr>
          <a:xfrm>
            <a:off x="777240" y="3337560"/>
            <a:ext cx="10607040" cy="1005840"/>
          </a:xfrm>
          <a:prstGeom prst="rect">
            <a:avLst/>
          </a:prstGeom>
          <a:noFill/>
          <a:ln/>
        </p:spPr>
        <p:txBody>
          <a:bodyPr wrap="square" rtlCol="0" anchor="ctr"/>
          <a:lstStyle/>
          <a:p>
            <a:pPr indent="0" marL="0">
              <a:buNone/>
            </a:pPr>
            <a:r>
              <a:rPr lang="en-US" sz="3800" b="1" dirty="0">
                <a:solidFill>
                  <a:srgbClr val="3A5750"/>
                </a:solidFill>
                <a:latin typeface="Apple SD Gothic Neo" pitchFamily="34" charset="0"/>
                <a:ea typeface="Apple SD Gothic Neo" pitchFamily="34" charset="-122"/>
                <a:cs typeface="Apple SD Gothic Neo" pitchFamily="34" charset="-120"/>
              </a:rPr>
              <a:t>출발점: CoT Prompting</a:t>
            </a:r>
            <a:endParaRPr lang="en-US" sz="3800" dirty="0"/>
          </a:p>
        </p:txBody>
      </p:sp>
      <p:sp>
        <p:nvSpPr>
          <p:cNvPr id="4" name="Shape 2"/>
          <p:cNvSpPr/>
          <p:nvPr/>
        </p:nvSpPr>
        <p:spPr>
          <a:xfrm>
            <a:off x="777240" y="4434840"/>
            <a:ext cx="1280160" cy="0"/>
          </a:xfrm>
          <a:prstGeom prst="line">
            <a:avLst/>
          </a:prstGeom>
          <a:noFill/>
          <a:ln w="19050">
            <a:solidFill>
              <a:srgbClr val="4E7268"/>
            </a:solidFill>
            <a:prstDash val="solid"/>
          </a:ln>
        </p:spPr>
      </p:sp>
      <p:sp>
        <p:nvSpPr>
          <p:cNvPr id="5" name="Text 3"/>
          <p:cNvSpPr/>
          <p:nvPr/>
        </p:nvSpPr>
        <p:spPr>
          <a:xfrm>
            <a:off x="777240" y="4617720"/>
            <a:ext cx="9144000" cy="457200"/>
          </a:xfrm>
          <a:prstGeom prst="rect">
            <a:avLst/>
          </a:prstGeom>
          <a:noFill/>
          <a:ln/>
        </p:spPr>
        <p:txBody>
          <a:bodyPr wrap="square" rtlCol="0" anchor="ctr"/>
          <a:lstStyle/>
          <a:p>
            <a:pPr indent="0" marL="0">
              <a:buNone/>
            </a:pPr>
            <a:r>
              <a:rPr lang="en-US" sz="1500" dirty="0">
                <a:solidFill>
                  <a:srgbClr val="7A9E94"/>
                </a:solidFill>
                <a:latin typeface="Apple SD Gothic Neo" pitchFamily="34" charset="0"/>
                <a:ea typeface="Apple SD Gothic Neo" pitchFamily="34" charset="-122"/>
                <a:cs typeface="Apple SD Gothic Neo" pitchFamily="34" charset="-120"/>
              </a:rPr>
              <a:t>프롬프트만으로 추론 흔적을 끌어내다</a:t>
            </a:r>
            <a:endParaRPr lang="en-US" sz="1500" dirty="0"/>
          </a:p>
        </p:txBody>
      </p:sp>
      <p:sp>
        <p:nvSpPr>
          <p:cNvPr id="6" name="Text 4"/>
          <p:cNvSpPr/>
          <p:nvPr/>
        </p:nvSpPr>
        <p:spPr>
          <a:xfrm>
            <a:off x="11475720" y="6400800"/>
            <a:ext cx="457200" cy="274320"/>
          </a:xfrm>
          <a:prstGeom prst="rect">
            <a:avLst/>
          </a:prstGeom>
          <a:noFill/>
          <a:ln/>
        </p:spPr>
        <p:txBody>
          <a:bodyPr wrap="square" rtlCol="0" anchor="ctr"/>
          <a:lstStyle/>
          <a:p>
            <a:pPr algn="r" indent="0" marL="0">
              <a:buNone/>
            </a:pPr>
            <a:r>
              <a:rPr lang="en-US" sz="1000" dirty="0">
                <a:solidFill>
                  <a:srgbClr val="7A9E94"/>
                </a:solidFill>
                <a:latin typeface="Apple SD Gothic Neo" pitchFamily="34" charset="0"/>
                <a:ea typeface="Apple SD Gothic Neo" pitchFamily="34" charset="-122"/>
                <a:cs typeface="Apple SD Gothic Neo" pitchFamily="34" charset="-120"/>
              </a:rPr>
              <a:t>3</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2F1EC"/>
        </a:solidFill>
      </p:bgPr>
    </p:bg>
    <p:spTree>
      <p:nvGrpSpPr>
        <p:cNvPr id="1" name=""/>
        <p:cNvGrpSpPr/>
        <p:nvPr/>
      </p:nvGrpSpPr>
      <p:grpSpPr>
        <a:xfrm>
          <a:off x="0" y="0"/>
          <a:ext cx="0" cy="0"/>
          <a:chOff x="0" y="0"/>
          <a:chExt cx="0" cy="0"/>
        </a:xfrm>
      </p:grpSpPr>
      <p:sp>
        <p:nvSpPr>
          <p:cNvPr id="2" name="Text 0"/>
          <p:cNvSpPr/>
          <p:nvPr/>
        </p:nvSpPr>
        <p:spPr>
          <a:xfrm>
            <a:off x="777240" y="1325880"/>
            <a:ext cx="9144000" cy="320040"/>
          </a:xfrm>
          <a:prstGeom prst="rect">
            <a:avLst/>
          </a:prstGeom>
          <a:noFill/>
          <a:ln/>
        </p:spPr>
        <p:txBody>
          <a:bodyPr wrap="square" rtlCol="0" anchor="ctr"/>
          <a:lstStyle/>
          <a:p>
            <a:pPr indent="0" marL="0">
              <a:buNone/>
            </a:pPr>
            <a:r>
              <a:rPr lang="en-US" sz="1200" spc="200" kern="0" dirty="0">
                <a:solidFill>
                  <a:srgbClr val="7A9E94"/>
                </a:solidFill>
                <a:latin typeface="Apple SD Gothic Neo" pitchFamily="34" charset="0"/>
                <a:ea typeface="Apple SD Gothic Neo" pitchFamily="34" charset="-122"/>
                <a:cs typeface="Apple SD Gothic Neo" pitchFamily="34" charset="-120"/>
              </a:rPr>
              <a:t>Wei et al., 2022</a:t>
            </a:r>
            <a:endParaRPr lang="en-US" sz="1200" dirty="0"/>
          </a:p>
        </p:txBody>
      </p:sp>
      <p:sp>
        <p:nvSpPr>
          <p:cNvPr id="3" name="Text 1"/>
          <p:cNvSpPr/>
          <p:nvPr/>
        </p:nvSpPr>
        <p:spPr>
          <a:xfrm>
            <a:off x="777240" y="1691640"/>
            <a:ext cx="10607040" cy="822960"/>
          </a:xfrm>
          <a:prstGeom prst="rect">
            <a:avLst/>
          </a:prstGeom>
          <a:noFill/>
          <a:ln/>
        </p:spPr>
        <p:txBody>
          <a:bodyPr wrap="square" rtlCol="0" anchor="ctr"/>
          <a:lstStyle/>
          <a:p>
            <a:pPr indent="0" marL="0">
              <a:buNone/>
            </a:pPr>
            <a:r>
              <a:rPr lang="en-US" sz="3200" b="1" dirty="0">
                <a:solidFill>
                  <a:srgbClr val="3A5750"/>
                </a:solidFill>
                <a:latin typeface="Apple SD Gothic Neo" pitchFamily="34" charset="0"/>
                <a:ea typeface="Apple SD Gothic Neo" pitchFamily="34" charset="-122"/>
                <a:cs typeface="Apple SD Gothic Neo" pitchFamily="34" charset="-120"/>
              </a:rPr>
              <a:t>Chain-of-Thought Prompting</a:t>
            </a:r>
            <a:endParaRPr lang="en-US" sz="3200" dirty="0"/>
          </a:p>
        </p:txBody>
      </p:sp>
      <p:sp>
        <p:nvSpPr>
          <p:cNvPr id="4" name="Shape 2"/>
          <p:cNvSpPr/>
          <p:nvPr/>
        </p:nvSpPr>
        <p:spPr>
          <a:xfrm>
            <a:off x="777240" y="2651760"/>
            <a:ext cx="10607040" cy="0"/>
          </a:xfrm>
          <a:prstGeom prst="line">
            <a:avLst/>
          </a:prstGeom>
          <a:noFill/>
          <a:ln w="9525">
            <a:solidFill>
              <a:srgbClr val="D8D6CF"/>
            </a:solidFill>
            <a:prstDash val="solid"/>
          </a:ln>
        </p:spPr>
      </p:sp>
      <p:sp>
        <p:nvSpPr>
          <p:cNvPr id="5" name="Text 3"/>
          <p:cNvSpPr/>
          <p:nvPr/>
        </p:nvSpPr>
        <p:spPr>
          <a:xfrm>
            <a:off x="11475720" y="6400800"/>
            <a:ext cx="457200" cy="274320"/>
          </a:xfrm>
          <a:prstGeom prst="rect">
            <a:avLst/>
          </a:prstGeom>
          <a:noFill/>
          <a:ln/>
        </p:spPr>
        <p:txBody>
          <a:bodyPr wrap="square" rtlCol="0" anchor="ctr"/>
          <a:lstStyle/>
          <a:p>
            <a:pPr algn="r" indent="0" marL="0">
              <a:buNone/>
            </a:pPr>
            <a:r>
              <a:rPr lang="en-US" sz="1000" dirty="0">
                <a:solidFill>
                  <a:srgbClr val="7A9E94"/>
                </a:solidFill>
                <a:latin typeface="Apple SD Gothic Neo" pitchFamily="34" charset="0"/>
                <a:ea typeface="Apple SD Gothic Neo" pitchFamily="34" charset="-122"/>
                <a:cs typeface="Apple SD Gothic Neo" pitchFamily="34" charset="-120"/>
              </a:rPr>
              <a:t>4</a:t>
            </a:r>
            <a:endParaRPr lang="en-US" sz="1000" dirty="0"/>
          </a:p>
        </p:txBody>
      </p:sp>
      <p:sp>
        <p:nvSpPr>
          <p:cNvPr id="6" name="Text 4"/>
          <p:cNvSpPr/>
          <p:nvPr/>
        </p:nvSpPr>
        <p:spPr>
          <a:xfrm>
            <a:off x="777240" y="2788920"/>
            <a:ext cx="10607040" cy="685800"/>
          </a:xfrm>
          <a:prstGeom prst="rect">
            <a:avLst/>
          </a:prstGeom>
          <a:noFill/>
          <a:ln/>
        </p:spPr>
        <p:txBody>
          <a:bodyPr wrap="square" rtlCol="0" anchor="t"/>
          <a:lstStyle/>
          <a:p>
            <a:pPr algn="l" indent="0" marL="0">
              <a:lnSpc>
                <a:spcPct val="135000"/>
              </a:lnSpc>
              <a:buNone/>
            </a:pPr>
            <a:r>
              <a:rPr lang="en-US" sz="1400" dirty="0">
                <a:solidFill>
                  <a:srgbClr val="3A5750"/>
                </a:solidFill>
                <a:latin typeface="Apple SD Gothic Neo" pitchFamily="34" charset="0"/>
                <a:ea typeface="Apple SD Gothic Neo" pitchFamily="34" charset="-122"/>
                <a:cs typeface="Apple SD Gothic Neo" pitchFamily="34" charset="-120"/>
              </a:rPr>
              <a:t>추가 학습 없이 프롬프트 설계만으로 — few-shot 예시에 '최종 답'이 아닌 '풀이 과정'을 포함시켜 모델이 단계적으로 추론하도록 유도</a:t>
            </a:r>
            <a:endParaRPr lang="en-US" sz="1400" dirty="0"/>
          </a:p>
        </p:txBody>
      </p:sp>
      <p:sp>
        <p:nvSpPr>
          <p:cNvPr id="7" name="Shape 5"/>
          <p:cNvSpPr/>
          <p:nvPr/>
        </p:nvSpPr>
        <p:spPr>
          <a:xfrm>
            <a:off x="777240" y="3566160"/>
            <a:ext cx="5074920" cy="2651760"/>
          </a:xfrm>
          <a:prstGeom prst="roundRect">
            <a:avLst>
              <a:gd name="adj" fmla="val 2759"/>
            </a:avLst>
          </a:prstGeom>
          <a:solidFill>
            <a:srgbClr val="E8E7E1"/>
          </a:solidFill>
          <a:ln/>
        </p:spPr>
      </p:sp>
      <p:sp>
        <p:nvSpPr>
          <p:cNvPr id="8" name="Text 6"/>
          <p:cNvSpPr/>
          <p:nvPr/>
        </p:nvSpPr>
        <p:spPr>
          <a:xfrm>
            <a:off x="1097280" y="3822192"/>
            <a:ext cx="4434840" cy="411480"/>
          </a:xfrm>
          <a:prstGeom prst="rect">
            <a:avLst/>
          </a:prstGeom>
          <a:noFill/>
          <a:ln/>
        </p:spPr>
        <p:txBody>
          <a:bodyPr wrap="square" rtlCol="0" anchor="ctr"/>
          <a:lstStyle/>
          <a:p>
            <a:pPr indent="0" marL="0">
              <a:buNone/>
            </a:pPr>
            <a:r>
              <a:rPr lang="en-US" sz="1500" b="1" dirty="0">
                <a:solidFill>
                  <a:srgbClr val="3A5750"/>
                </a:solidFill>
                <a:latin typeface="Apple SD Gothic Neo" pitchFamily="34" charset="0"/>
                <a:ea typeface="Apple SD Gothic Neo" pitchFamily="34" charset="-122"/>
                <a:cs typeface="Apple SD Gothic Neo" pitchFamily="34" charset="-120"/>
              </a:rPr>
              <a:t>Standard Prompting</a:t>
            </a:r>
            <a:endParaRPr lang="en-US" sz="1500" dirty="0"/>
          </a:p>
        </p:txBody>
      </p:sp>
      <p:sp>
        <p:nvSpPr>
          <p:cNvPr id="9" name="Text 7"/>
          <p:cNvSpPr/>
          <p:nvPr/>
        </p:nvSpPr>
        <p:spPr>
          <a:xfrm>
            <a:off x="1097280" y="4315968"/>
            <a:ext cx="4434840" cy="1645920"/>
          </a:xfrm>
          <a:prstGeom prst="rect">
            <a:avLst/>
          </a:prstGeom>
          <a:noFill/>
          <a:ln/>
        </p:spPr>
        <p:txBody>
          <a:bodyPr wrap="square" rtlCol="0" anchor="t"/>
          <a:lstStyle/>
          <a:p>
            <a:pPr algn="l" indent="0" marL="0">
              <a:lnSpc>
                <a:spcPct val="135000"/>
              </a:lnSpc>
              <a:buNone/>
            </a:pPr>
            <a:r>
              <a:rPr lang="en-US" sz="1250" dirty="0">
                <a:solidFill>
                  <a:srgbClr val="5B7A6E"/>
                </a:solidFill>
                <a:latin typeface="Apple SD Gothic Neo" pitchFamily="34" charset="0"/>
                <a:ea typeface="Apple SD Gothic Neo" pitchFamily="34" charset="-122"/>
                <a:cs typeface="Apple SD Gothic Neo" pitchFamily="34" charset="-120"/>
              </a:rPr>
              <a:t>Q: 문제</a:t>
            </a:r>
            <a:endParaRPr lang="en-US" sz="1250" dirty="0"/>
          </a:p>
          <a:p>
            <a:pPr algn="l" indent="0" marL="0">
              <a:lnSpc>
                <a:spcPct val="135000"/>
              </a:lnSpc>
              <a:buNone/>
            </a:pPr>
            <a:r>
              <a:rPr lang="en-US" sz="1250" dirty="0">
                <a:solidFill>
                  <a:srgbClr val="5B7A6E"/>
                </a:solidFill>
                <a:latin typeface="Apple SD Gothic Neo" pitchFamily="34" charset="0"/>
                <a:ea typeface="Apple SD Gothic Neo" pitchFamily="34" charset="-122"/>
                <a:cs typeface="Apple SD Gothic Neo" pitchFamily="34" charset="-120"/>
              </a:rPr>
              <a:t>A: 답 (바로)</a:t>
            </a:r>
            <a:endParaRPr lang="en-US" sz="1250" dirty="0"/>
          </a:p>
          <a:p>
            <a:pPr algn="l" indent="0" marL="0">
              <a:lnSpc>
                <a:spcPct val="135000"/>
              </a:lnSpc>
              <a:buNone/>
            </a:pPr>
            <a:endParaRPr lang="en-US" sz="1250" dirty="0"/>
          </a:p>
          <a:p>
            <a:pPr algn="l" indent="0" marL="0">
              <a:lnSpc>
                <a:spcPct val="135000"/>
              </a:lnSpc>
              <a:buNone/>
            </a:pPr>
            <a:r>
              <a:rPr lang="en-US" sz="1250" dirty="0">
                <a:solidFill>
                  <a:srgbClr val="5B7A6E"/>
                </a:solidFill>
                <a:latin typeface="Apple SD Gothic Neo" pitchFamily="34" charset="0"/>
                <a:ea typeface="Apple SD Gothic Neo" pitchFamily="34" charset="-122"/>
                <a:cs typeface="Apple SD Gothic Neo" pitchFamily="34" charset="-120"/>
              </a:rPr>
              <a:t>→ 모델은 최종 답만 출력하도록 학습됨. 복잡한 추론이 필요한 문제에서 정확도가 낮음.</a:t>
            </a:r>
            <a:endParaRPr lang="en-US" sz="1250" dirty="0"/>
          </a:p>
        </p:txBody>
      </p:sp>
      <p:sp>
        <p:nvSpPr>
          <p:cNvPr id="10" name="Shape 8"/>
          <p:cNvSpPr/>
          <p:nvPr/>
        </p:nvSpPr>
        <p:spPr>
          <a:xfrm>
            <a:off x="6309360" y="3566160"/>
            <a:ext cx="5074920" cy="2651760"/>
          </a:xfrm>
          <a:prstGeom prst="roundRect">
            <a:avLst>
              <a:gd name="adj" fmla="val 2759"/>
            </a:avLst>
          </a:prstGeom>
          <a:solidFill>
            <a:srgbClr val="4E7268"/>
          </a:solidFill>
          <a:ln/>
        </p:spPr>
      </p:sp>
      <p:sp>
        <p:nvSpPr>
          <p:cNvPr id="11" name="Text 9"/>
          <p:cNvSpPr/>
          <p:nvPr/>
        </p:nvSpPr>
        <p:spPr>
          <a:xfrm>
            <a:off x="6629400" y="3822192"/>
            <a:ext cx="4434840" cy="411480"/>
          </a:xfrm>
          <a:prstGeom prst="rect">
            <a:avLst/>
          </a:prstGeom>
          <a:noFill/>
          <a:ln/>
        </p:spPr>
        <p:txBody>
          <a:bodyPr wrap="square" rtlCol="0" anchor="ctr"/>
          <a:lstStyle/>
          <a:p>
            <a:pPr indent="0" marL="0">
              <a:buNone/>
            </a:pPr>
            <a:r>
              <a:rPr lang="en-US" sz="1500" b="1" dirty="0">
                <a:solidFill>
                  <a:srgbClr val="FFFFFF"/>
                </a:solidFill>
                <a:latin typeface="Apple SD Gothic Neo" pitchFamily="34" charset="0"/>
                <a:ea typeface="Apple SD Gothic Neo" pitchFamily="34" charset="-122"/>
                <a:cs typeface="Apple SD Gothic Neo" pitchFamily="34" charset="-120"/>
              </a:rPr>
              <a:t>Chain-of-Thought Prompting</a:t>
            </a:r>
            <a:endParaRPr lang="en-US" sz="1500" dirty="0"/>
          </a:p>
        </p:txBody>
      </p:sp>
      <p:sp>
        <p:nvSpPr>
          <p:cNvPr id="12" name="Text 10"/>
          <p:cNvSpPr/>
          <p:nvPr/>
        </p:nvSpPr>
        <p:spPr>
          <a:xfrm>
            <a:off x="6629400" y="4315968"/>
            <a:ext cx="4434840" cy="1645920"/>
          </a:xfrm>
          <a:prstGeom prst="rect">
            <a:avLst/>
          </a:prstGeom>
          <a:noFill/>
          <a:ln/>
        </p:spPr>
        <p:txBody>
          <a:bodyPr wrap="square" rtlCol="0" anchor="ctr"/>
          <a:lstStyle/>
          <a:p>
            <a:pPr indent="0" marL="0">
              <a:lnSpc>
                <a:spcPct val="135000"/>
              </a:lnSpc>
              <a:buNone/>
            </a:pPr>
            <a:r>
              <a:rPr lang="en-US" sz="1250" dirty="0">
                <a:solidFill>
                  <a:srgbClr val="D4E4E0"/>
                </a:solidFill>
                <a:latin typeface="Apple SD Gothic Neo" pitchFamily="34" charset="0"/>
                <a:ea typeface="Apple SD Gothic Neo" pitchFamily="34" charset="-122"/>
                <a:cs typeface="Apple SD Gothic Neo" pitchFamily="34" charset="-120"/>
              </a:rPr>
              <a:t>Q: 문제</a:t>
            </a:r>
            <a:endParaRPr lang="en-US" sz="1250" dirty="0"/>
          </a:p>
          <a:p>
            <a:pPr indent="0" marL="0">
              <a:lnSpc>
                <a:spcPct val="135000"/>
              </a:lnSpc>
              <a:buNone/>
            </a:pPr>
            <a:r>
              <a:rPr lang="en-US" sz="1250" dirty="0">
                <a:solidFill>
                  <a:srgbClr val="D4E4E0"/>
                </a:solidFill>
                <a:latin typeface="Apple SD Gothic Neo" pitchFamily="34" charset="0"/>
                <a:ea typeface="Apple SD Gothic Neo" pitchFamily="34" charset="-122"/>
                <a:cs typeface="Apple SD Gothic Neo" pitchFamily="34" charset="-120"/>
              </a:rPr>
              <a:t>A: "단계별로 생각해보면...</a:t>
            </a:r>
            <a:endParaRPr lang="en-US" sz="1250" dirty="0"/>
          </a:p>
          <a:p>
            <a:pPr indent="0" marL="0">
              <a:lnSpc>
                <a:spcPct val="135000"/>
              </a:lnSpc>
              <a:buNone/>
            </a:pPr>
            <a:r>
              <a:rPr lang="en-US" sz="1250" dirty="0">
                <a:solidFill>
                  <a:srgbClr val="D4E4E0"/>
                </a:solidFill>
                <a:latin typeface="Apple SD Gothic Neo" pitchFamily="34" charset="0"/>
                <a:ea typeface="Apple SD Gothic Neo" pitchFamily="34" charset="-122"/>
                <a:cs typeface="Apple SD Gothic Neo" pitchFamily="34" charset="-120"/>
              </a:rPr>
              <a:t>     따라서 답은 X"</a:t>
            </a:r>
            <a:endParaRPr lang="en-US" sz="1250" dirty="0"/>
          </a:p>
          <a:p>
            <a:pPr indent="0" marL="0">
              <a:lnSpc>
                <a:spcPct val="135000"/>
              </a:lnSpc>
              <a:buNone/>
            </a:pPr>
            <a:endParaRPr lang="en-US" sz="1250" dirty="0"/>
          </a:p>
          <a:p>
            <a:pPr indent="0" marL="0">
              <a:lnSpc>
                <a:spcPct val="135000"/>
              </a:lnSpc>
              <a:buNone/>
            </a:pPr>
            <a:r>
              <a:rPr lang="en-US" sz="1250" dirty="0">
                <a:solidFill>
                  <a:srgbClr val="D4E4E0"/>
                </a:solidFill>
                <a:latin typeface="Apple SD Gothic Neo" pitchFamily="34" charset="0"/>
                <a:ea typeface="Apple SD Gothic Neo" pitchFamily="34" charset="-122"/>
                <a:cs typeface="Apple SD Gothic Neo" pitchFamily="34" charset="-120"/>
              </a:rPr>
              <a:t>→ 풀이 과정이 다음 예측에 영향을 줘, 복잡한 문제에서도 정확도가 크게 향상됨.</a:t>
            </a:r>
            <a:endParaRPr lang="en-US" sz="1250" dirty="0"/>
          </a:p>
        </p:txBody>
      </p:sp>
      <p:sp>
        <p:nvSpPr>
          <p:cNvPr id="13" name="Text 11"/>
          <p:cNvSpPr/>
          <p:nvPr/>
        </p:nvSpPr>
        <p:spPr>
          <a:xfrm>
            <a:off x="777240" y="6400800"/>
            <a:ext cx="10607040" cy="347472"/>
          </a:xfrm>
          <a:prstGeom prst="rect">
            <a:avLst/>
          </a:prstGeom>
          <a:noFill/>
          <a:ln/>
        </p:spPr>
        <p:txBody>
          <a:bodyPr wrap="square" rtlCol="0" anchor="ctr"/>
          <a:lstStyle/>
          <a:p>
            <a:pPr indent="0" marL="0">
              <a:buNone/>
            </a:pPr>
            <a:r>
              <a:rPr lang="en-US" sz="1200" i="1" dirty="0">
                <a:solidFill>
                  <a:srgbClr val="7A9E94"/>
                </a:solidFill>
                <a:latin typeface="Apple SD Gothic Neo" pitchFamily="34" charset="0"/>
                <a:ea typeface="Apple SD Gothic Neo" pitchFamily="34" charset="-122"/>
                <a:cs typeface="Apple SD Gothic Neo" pitchFamily="34" charset="-120"/>
              </a:rPr>
              <a:t>⚠  모델 규모가 충분히 커야 효과가 나타나는 emergent ability — 소형 모델에서는 오히려 성능이 떨어지기도 함</a:t>
            </a:r>
            <a:endParaRPr lang="en-US" sz="1200" dirty="0"/>
          </a:p>
        </p:txBody>
      </p:sp>
      <p:sp>
        <p:nvSpPr>
          <p:cNvPr id="15" name="Text 12"/>
          <p:cNvSpPr/>
          <p:nvPr/>
        </p:nvSpPr>
        <p:spPr>
          <a:xfrm>
            <a:off x="11475720" y="6400800"/>
            <a:ext cx="457200" cy="274320"/>
          </a:xfrm>
          <a:prstGeom prst="rect">
            <a:avLst/>
          </a:prstGeom>
          <a:noFill/>
          <a:ln/>
        </p:spPr>
        <p:txBody>
          <a:bodyPr wrap="square" rtlCol="0" anchor="ctr"/>
          <a:lstStyle/>
          <a:p>
            <a:pPr algn="r" indent="0" marL="0">
              <a:buNone/>
            </a:pPr>
            <a:r>
              <a:rPr lang="en-US" sz="1000" dirty="0">
                <a:solidFill>
                  <a:srgbClr val="7A9E94"/>
                </a:solidFill>
                <a:latin typeface="Apple SD Gothic Neo" pitchFamily="34" charset="0"/>
                <a:ea typeface="Apple SD Gothic Neo" pitchFamily="34" charset="-122"/>
                <a:cs typeface="Apple SD Gothic Neo" pitchFamily="34" charset="-120"/>
              </a:rPr>
              <a:t>4</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2F1EC"/>
        </a:solidFill>
      </p:bgPr>
    </p:bg>
    <p:spTree>
      <p:nvGrpSpPr>
        <p:cNvPr id="1" name=""/>
        <p:cNvGrpSpPr/>
        <p:nvPr/>
      </p:nvGrpSpPr>
      <p:grpSpPr>
        <a:xfrm>
          <a:off x="0" y="0"/>
          <a:ext cx="0" cy="0"/>
          <a:chOff x="0" y="0"/>
          <a:chExt cx="0" cy="0"/>
        </a:xfrm>
      </p:grpSpPr>
      <p:sp>
        <p:nvSpPr>
          <p:cNvPr id="2" name="Text 0"/>
          <p:cNvSpPr/>
          <p:nvPr/>
        </p:nvSpPr>
        <p:spPr>
          <a:xfrm>
            <a:off x="777240" y="1325880"/>
            <a:ext cx="9144000" cy="320040"/>
          </a:xfrm>
          <a:prstGeom prst="rect">
            <a:avLst/>
          </a:prstGeom>
          <a:noFill/>
          <a:ln/>
        </p:spPr>
        <p:txBody>
          <a:bodyPr wrap="square" rtlCol="0" anchor="ctr"/>
          <a:lstStyle/>
          <a:p>
            <a:pPr indent="0" marL="0">
              <a:buNone/>
            </a:pPr>
            <a:r>
              <a:rPr lang="en-US" sz="1200" spc="200" kern="0" dirty="0">
                <a:solidFill>
                  <a:srgbClr val="7A9E94"/>
                </a:solidFill>
                <a:latin typeface="Apple SD Gothic Neo" pitchFamily="34" charset="0"/>
                <a:ea typeface="Apple SD Gothic Neo" pitchFamily="34" charset="-122"/>
                <a:cs typeface="Apple SD Gothic Neo" pitchFamily="34" charset="-120"/>
              </a:rPr>
              <a:t>Kojima et al., 2022</a:t>
            </a:r>
            <a:endParaRPr lang="en-US" sz="1200" dirty="0"/>
          </a:p>
        </p:txBody>
      </p:sp>
      <p:sp>
        <p:nvSpPr>
          <p:cNvPr id="3" name="Text 1"/>
          <p:cNvSpPr/>
          <p:nvPr/>
        </p:nvSpPr>
        <p:spPr>
          <a:xfrm>
            <a:off x="777240" y="1691640"/>
            <a:ext cx="10607040" cy="822960"/>
          </a:xfrm>
          <a:prstGeom prst="rect">
            <a:avLst/>
          </a:prstGeom>
          <a:noFill/>
          <a:ln/>
        </p:spPr>
        <p:txBody>
          <a:bodyPr wrap="square" rtlCol="0" anchor="ctr"/>
          <a:lstStyle/>
          <a:p>
            <a:pPr indent="0" marL="0">
              <a:buNone/>
            </a:pPr>
            <a:r>
              <a:rPr lang="en-US" sz="3200" b="1" dirty="0">
                <a:solidFill>
                  <a:srgbClr val="3A5750"/>
                </a:solidFill>
                <a:latin typeface="Apple SD Gothic Neo" pitchFamily="34" charset="0"/>
                <a:ea typeface="Apple SD Gothic Neo" pitchFamily="34" charset="-122"/>
                <a:cs typeface="Apple SD Gothic Neo" pitchFamily="34" charset="-120"/>
              </a:rPr>
              <a:t>Zero-shot Chain-of-Thought</a:t>
            </a:r>
            <a:endParaRPr lang="en-US" sz="3200" dirty="0"/>
          </a:p>
        </p:txBody>
      </p:sp>
      <p:sp>
        <p:nvSpPr>
          <p:cNvPr id="4" name="Shape 2"/>
          <p:cNvSpPr/>
          <p:nvPr/>
        </p:nvSpPr>
        <p:spPr>
          <a:xfrm>
            <a:off x="777240" y="2651760"/>
            <a:ext cx="10607040" cy="0"/>
          </a:xfrm>
          <a:prstGeom prst="line">
            <a:avLst/>
          </a:prstGeom>
          <a:noFill/>
          <a:ln w="9525">
            <a:solidFill>
              <a:srgbClr val="D8D6CF"/>
            </a:solidFill>
            <a:prstDash val="solid"/>
          </a:ln>
        </p:spPr>
      </p:sp>
      <p:sp>
        <p:nvSpPr>
          <p:cNvPr id="5" name="Text 3"/>
          <p:cNvSpPr/>
          <p:nvPr/>
        </p:nvSpPr>
        <p:spPr>
          <a:xfrm>
            <a:off x="11475720" y="6400800"/>
            <a:ext cx="457200" cy="274320"/>
          </a:xfrm>
          <a:prstGeom prst="rect">
            <a:avLst/>
          </a:prstGeom>
          <a:noFill/>
          <a:ln/>
        </p:spPr>
        <p:txBody>
          <a:bodyPr wrap="square" rtlCol="0" anchor="ctr"/>
          <a:lstStyle/>
          <a:p>
            <a:pPr algn="r" indent="0" marL="0">
              <a:buNone/>
            </a:pPr>
            <a:r>
              <a:rPr lang="en-US" sz="1000" dirty="0">
                <a:solidFill>
                  <a:srgbClr val="7A9E94"/>
                </a:solidFill>
                <a:latin typeface="Apple SD Gothic Neo" pitchFamily="34" charset="0"/>
                <a:ea typeface="Apple SD Gothic Neo" pitchFamily="34" charset="-122"/>
                <a:cs typeface="Apple SD Gothic Neo" pitchFamily="34" charset="-120"/>
              </a:rPr>
              <a:t>5</a:t>
            </a:r>
            <a:endParaRPr lang="en-US" sz="1000" dirty="0"/>
          </a:p>
        </p:txBody>
      </p:sp>
      <p:sp>
        <p:nvSpPr>
          <p:cNvPr id="6" name="Text 4"/>
          <p:cNvSpPr/>
          <p:nvPr/>
        </p:nvSpPr>
        <p:spPr>
          <a:xfrm>
            <a:off x="777240" y="2788920"/>
            <a:ext cx="10607040" cy="777240"/>
          </a:xfrm>
          <a:prstGeom prst="rect">
            <a:avLst/>
          </a:prstGeom>
          <a:noFill/>
          <a:ln/>
        </p:spPr>
        <p:txBody>
          <a:bodyPr wrap="square" rtlCol="0" anchor="ctr"/>
          <a:lstStyle/>
          <a:p>
            <a:pPr algn="ctr" indent="0" marL="0">
              <a:buNone/>
            </a:pPr>
            <a:r>
              <a:rPr lang="en-US" sz="3400" b="1" dirty="0">
                <a:solidFill>
                  <a:srgbClr val="3A5750"/>
                </a:solidFill>
                <a:latin typeface="Apple SD Gothic Neo" pitchFamily="34" charset="0"/>
                <a:ea typeface="Apple SD Gothic Neo" pitchFamily="34" charset="-122"/>
                <a:cs typeface="Apple SD Gothic Neo" pitchFamily="34" charset="-120"/>
              </a:rPr>
              <a:t>"Let's think step by step."</a:t>
            </a:r>
            <a:endParaRPr lang="en-US" sz="3400" dirty="0"/>
          </a:p>
        </p:txBody>
      </p:sp>
      <p:sp>
        <p:nvSpPr>
          <p:cNvPr id="7" name="Text 5"/>
          <p:cNvSpPr/>
          <p:nvPr/>
        </p:nvSpPr>
        <p:spPr>
          <a:xfrm>
            <a:off x="777240" y="3566160"/>
            <a:ext cx="10607040" cy="457200"/>
          </a:xfrm>
          <a:prstGeom prst="rect">
            <a:avLst/>
          </a:prstGeom>
          <a:noFill/>
          <a:ln/>
        </p:spPr>
        <p:txBody>
          <a:bodyPr wrap="square" rtlCol="0" anchor="ctr"/>
          <a:lstStyle/>
          <a:p>
            <a:pPr algn="ctr" indent="0" marL="0">
              <a:buNone/>
            </a:pPr>
            <a:r>
              <a:rPr lang="en-US" sz="1400" dirty="0">
                <a:solidFill>
                  <a:srgbClr val="5B7A6E"/>
                </a:solidFill>
                <a:latin typeface="Apple SD Gothic Neo" pitchFamily="34" charset="0"/>
                <a:ea typeface="Apple SD Gothic Neo" pitchFamily="34" charset="-122"/>
                <a:cs typeface="Apple SD Gothic Neo" pitchFamily="34" charset="-120"/>
              </a:rPr>
              <a:t>이 한 문장을 프롬프트 끝에 추가하는 것만으로 — 예시(few-shot) 없이도 추론 성능이 향상됨</a:t>
            </a:r>
            <a:endParaRPr lang="en-US" sz="1400" dirty="0"/>
          </a:p>
        </p:txBody>
      </p:sp>
      <p:sp>
        <p:nvSpPr>
          <p:cNvPr id="8" name="Text 6"/>
          <p:cNvSpPr/>
          <p:nvPr/>
        </p:nvSpPr>
        <p:spPr>
          <a:xfrm>
            <a:off x="777240" y="4206240"/>
            <a:ext cx="2926080" cy="365760"/>
          </a:xfrm>
          <a:prstGeom prst="rect">
            <a:avLst/>
          </a:prstGeom>
          <a:noFill/>
          <a:ln/>
        </p:spPr>
        <p:txBody>
          <a:bodyPr wrap="square" rtlCol="0" anchor="ctr"/>
          <a:lstStyle/>
          <a:p>
            <a:pPr indent="0" marL="0">
              <a:buNone/>
            </a:pPr>
            <a:r>
              <a:rPr lang="en-US" sz="1350" b="1" dirty="0">
                <a:solidFill>
                  <a:srgbClr val="4E7268"/>
                </a:solidFill>
                <a:latin typeface="Apple SD Gothic Neo" pitchFamily="34" charset="0"/>
                <a:ea typeface="Apple SD Gothic Neo" pitchFamily="34" charset="-122"/>
                <a:cs typeface="Apple SD Gothic Neo" pitchFamily="34" charset="-120"/>
              </a:rPr>
              <a:t>Few-shot CoT의 한계</a:t>
            </a:r>
            <a:endParaRPr lang="en-US" sz="1350" dirty="0"/>
          </a:p>
        </p:txBody>
      </p:sp>
      <p:sp>
        <p:nvSpPr>
          <p:cNvPr id="9" name="Text 7"/>
          <p:cNvSpPr/>
          <p:nvPr/>
        </p:nvSpPr>
        <p:spPr>
          <a:xfrm>
            <a:off x="3840480" y="4206240"/>
            <a:ext cx="7543800" cy="685800"/>
          </a:xfrm>
          <a:prstGeom prst="rect">
            <a:avLst/>
          </a:prstGeom>
          <a:noFill/>
          <a:ln/>
        </p:spPr>
        <p:txBody>
          <a:bodyPr wrap="square" rtlCol="0" anchor="ctr"/>
          <a:lstStyle/>
          <a:p>
            <a:pPr indent="0" marL="0">
              <a:lnSpc>
                <a:spcPct val="130000"/>
              </a:lnSpc>
              <a:buNone/>
            </a:pPr>
            <a:r>
              <a:rPr lang="en-US" sz="1300" dirty="0">
                <a:solidFill>
                  <a:srgbClr val="5B7A6E"/>
                </a:solidFill>
                <a:latin typeface="Apple SD Gothic Neo" pitchFamily="34" charset="0"/>
                <a:ea typeface="Apple SD Gothic Neo" pitchFamily="34" charset="-122"/>
                <a:cs typeface="Apple SD Gothic Neo" pitchFamily="34" charset="-120"/>
              </a:rPr>
              <a:t>태스크마다 사람이 직접 좋은 풀이 예시를 만들어야 함. 비용이 크고 태스크가 바뀔 때마다 새로 작업이 필요.</a:t>
            </a:r>
            <a:endParaRPr lang="en-US" sz="1300" dirty="0"/>
          </a:p>
        </p:txBody>
      </p:sp>
      <p:sp>
        <p:nvSpPr>
          <p:cNvPr id="10" name="Shape 8"/>
          <p:cNvSpPr/>
          <p:nvPr/>
        </p:nvSpPr>
        <p:spPr>
          <a:xfrm>
            <a:off x="777240" y="4956048"/>
            <a:ext cx="10607040" cy="0"/>
          </a:xfrm>
          <a:prstGeom prst="line">
            <a:avLst/>
          </a:prstGeom>
          <a:noFill/>
          <a:ln w="6350">
            <a:solidFill>
              <a:srgbClr val="D8D6CF"/>
            </a:solidFill>
            <a:prstDash val="solid"/>
          </a:ln>
        </p:spPr>
      </p:sp>
      <p:sp>
        <p:nvSpPr>
          <p:cNvPr id="11" name="Text 9"/>
          <p:cNvSpPr/>
          <p:nvPr/>
        </p:nvSpPr>
        <p:spPr>
          <a:xfrm>
            <a:off x="777240" y="5010912"/>
            <a:ext cx="2926080" cy="365760"/>
          </a:xfrm>
          <a:prstGeom prst="rect">
            <a:avLst/>
          </a:prstGeom>
          <a:noFill/>
          <a:ln/>
        </p:spPr>
        <p:txBody>
          <a:bodyPr wrap="square" rtlCol="0" anchor="ctr"/>
          <a:lstStyle/>
          <a:p>
            <a:pPr indent="0" marL="0">
              <a:buNone/>
            </a:pPr>
            <a:r>
              <a:rPr lang="en-US" sz="1350" b="1" dirty="0">
                <a:solidFill>
                  <a:srgbClr val="4E7268"/>
                </a:solidFill>
                <a:latin typeface="Apple SD Gothic Neo" pitchFamily="34" charset="0"/>
                <a:ea typeface="Apple SD Gothic Neo" pitchFamily="34" charset="-122"/>
                <a:cs typeface="Apple SD Gothic Neo" pitchFamily="34" charset="-120"/>
              </a:rPr>
              <a:t>Zero-shot의 발견</a:t>
            </a:r>
            <a:endParaRPr lang="en-US" sz="1350" dirty="0"/>
          </a:p>
        </p:txBody>
      </p:sp>
      <p:sp>
        <p:nvSpPr>
          <p:cNvPr id="12" name="Text 10"/>
          <p:cNvSpPr/>
          <p:nvPr/>
        </p:nvSpPr>
        <p:spPr>
          <a:xfrm>
            <a:off x="3840480" y="5010912"/>
            <a:ext cx="7543800" cy="685800"/>
          </a:xfrm>
          <a:prstGeom prst="rect">
            <a:avLst/>
          </a:prstGeom>
          <a:noFill/>
          <a:ln/>
        </p:spPr>
        <p:txBody>
          <a:bodyPr wrap="square" rtlCol="0" anchor="ctr"/>
          <a:lstStyle/>
          <a:p>
            <a:pPr indent="0" marL="0">
              <a:lnSpc>
                <a:spcPct val="130000"/>
              </a:lnSpc>
              <a:buNone/>
            </a:pPr>
            <a:r>
              <a:rPr lang="en-US" sz="1300" dirty="0">
                <a:solidFill>
                  <a:srgbClr val="5B7A6E"/>
                </a:solidFill>
                <a:latin typeface="Apple SD Gothic Neo" pitchFamily="34" charset="0"/>
                <a:ea typeface="Apple SD Gothic Neo" pitchFamily="34" charset="-122"/>
                <a:cs typeface="Apple SD Gothic Neo" pitchFamily="34" charset="-120"/>
              </a:rPr>
              <a:t>모델은 이미 추론 능력을 내재하고 있음. 트리거 문장 하나가 그 능력을 '꺼내는' 역할을 함.</a:t>
            </a:r>
            <a:endParaRPr lang="en-US" sz="1300" dirty="0"/>
          </a:p>
        </p:txBody>
      </p:sp>
      <p:sp>
        <p:nvSpPr>
          <p:cNvPr id="13" name="Shape 11"/>
          <p:cNvSpPr/>
          <p:nvPr/>
        </p:nvSpPr>
        <p:spPr>
          <a:xfrm>
            <a:off x="777240" y="5760720"/>
            <a:ext cx="10607040" cy="0"/>
          </a:xfrm>
          <a:prstGeom prst="line">
            <a:avLst/>
          </a:prstGeom>
          <a:noFill/>
          <a:ln w="6350">
            <a:solidFill>
              <a:srgbClr val="D8D6CF"/>
            </a:solidFill>
            <a:prstDash val="solid"/>
          </a:ln>
        </p:spPr>
      </p:sp>
      <p:sp>
        <p:nvSpPr>
          <p:cNvPr id="14" name="Text 12"/>
          <p:cNvSpPr/>
          <p:nvPr/>
        </p:nvSpPr>
        <p:spPr>
          <a:xfrm>
            <a:off x="777240" y="5815584"/>
            <a:ext cx="2926080" cy="365760"/>
          </a:xfrm>
          <a:prstGeom prst="rect">
            <a:avLst/>
          </a:prstGeom>
          <a:noFill/>
          <a:ln/>
        </p:spPr>
        <p:txBody>
          <a:bodyPr wrap="square" rtlCol="0" anchor="ctr"/>
          <a:lstStyle/>
          <a:p>
            <a:pPr indent="0" marL="0">
              <a:buNone/>
            </a:pPr>
            <a:r>
              <a:rPr lang="en-US" sz="1350" b="1" dirty="0">
                <a:solidFill>
                  <a:srgbClr val="4E7268"/>
                </a:solidFill>
                <a:latin typeface="Apple SD Gothic Neo" pitchFamily="34" charset="0"/>
                <a:ea typeface="Apple SD Gothic Neo" pitchFamily="34" charset="-122"/>
                <a:cs typeface="Apple SD Gothic Neo" pitchFamily="34" charset="-120"/>
              </a:rPr>
              <a:t>핵심 의미</a:t>
            </a:r>
            <a:endParaRPr lang="en-US" sz="1350" dirty="0"/>
          </a:p>
        </p:txBody>
      </p:sp>
      <p:sp>
        <p:nvSpPr>
          <p:cNvPr id="15" name="Text 13"/>
          <p:cNvSpPr/>
          <p:nvPr/>
        </p:nvSpPr>
        <p:spPr>
          <a:xfrm>
            <a:off x="3840480" y="5815584"/>
            <a:ext cx="7543800" cy="685800"/>
          </a:xfrm>
          <a:prstGeom prst="rect">
            <a:avLst/>
          </a:prstGeom>
          <a:noFill/>
          <a:ln/>
        </p:spPr>
        <p:txBody>
          <a:bodyPr wrap="square" rtlCol="0" anchor="ctr"/>
          <a:lstStyle/>
          <a:p>
            <a:pPr indent="0" marL="0">
              <a:lnSpc>
                <a:spcPct val="130000"/>
              </a:lnSpc>
              <a:buNone/>
            </a:pPr>
            <a:r>
              <a:rPr lang="en-US" sz="1300" dirty="0">
                <a:solidFill>
                  <a:srgbClr val="5B7A6E"/>
                </a:solidFill>
                <a:latin typeface="Apple SD Gothic Neo" pitchFamily="34" charset="0"/>
                <a:ea typeface="Apple SD Gothic Neo" pitchFamily="34" charset="-122"/>
                <a:cs typeface="Apple SD Gothic Neo" pitchFamily="34" charset="-120"/>
              </a:rPr>
              <a:t>프롬프팅이 '예시 제공'이 아니라 모델 내부 능력을 '유도'하는 행위임을 보여줌. 이 발견이 STaR의 문제의식과 직결됨.</a:t>
            </a:r>
            <a:endParaRPr lang="en-US" sz="1300" dirty="0"/>
          </a:p>
        </p:txBody>
      </p:sp>
      <p:sp>
        <p:nvSpPr>
          <p:cNvPr id="17" name="Text 14"/>
          <p:cNvSpPr/>
          <p:nvPr/>
        </p:nvSpPr>
        <p:spPr>
          <a:xfrm>
            <a:off x="11475720" y="6400800"/>
            <a:ext cx="457200" cy="274320"/>
          </a:xfrm>
          <a:prstGeom prst="rect">
            <a:avLst/>
          </a:prstGeom>
          <a:noFill/>
          <a:ln/>
        </p:spPr>
        <p:txBody>
          <a:bodyPr wrap="square" rtlCol="0" anchor="ctr"/>
          <a:lstStyle/>
          <a:p>
            <a:pPr algn="r" indent="0" marL="0">
              <a:buNone/>
            </a:pPr>
            <a:r>
              <a:rPr lang="en-US" sz="1000" dirty="0">
                <a:solidFill>
                  <a:srgbClr val="7A9E94"/>
                </a:solidFill>
                <a:latin typeface="Apple SD Gothic Neo" pitchFamily="34" charset="0"/>
                <a:ea typeface="Apple SD Gothic Neo" pitchFamily="34" charset="-122"/>
                <a:cs typeface="Apple SD Gothic Neo" pitchFamily="34" charset="-120"/>
              </a:rPr>
              <a:t>5</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2F1EC"/>
        </a:solidFill>
      </p:bgPr>
    </p:bg>
    <p:spTree>
      <p:nvGrpSpPr>
        <p:cNvPr id="1" name=""/>
        <p:cNvGrpSpPr/>
        <p:nvPr/>
      </p:nvGrpSpPr>
      <p:grpSpPr>
        <a:xfrm>
          <a:off x="0" y="0"/>
          <a:ext cx="0" cy="0"/>
          <a:chOff x="0" y="0"/>
          <a:chExt cx="0" cy="0"/>
        </a:xfrm>
      </p:grpSpPr>
      <p:sp>
        <p:nvSpPr>
          <p:cNvPr id="2" name="Text 0"/>
          <p:cNvSpPr/>
          <p:nvPr/>
        </p:nvSpPr>
        <p:spPr>
          <a:xfrm>
            <a:off x="777240" y="1645920"/>
            <a:ext cx="2743200" cy="2011680"/>
          </a:xfrm>
          <a:prstGeom prst="rect">
            <a:avLst/>
          </a:prstGeom>
          <a:noFill/>
          <a:ln/>
        </p:spPr>
        <p:txBody>
          <a:bodyPr wrap="square" rtlCol="0" anchor="ctr"/>
          <a:lstStyle/>
          <a:p>
            <a:pPr indent="0" marL="0">
              <a:buNone/>
            </a:pPr>
            <a:r>
              <a:rPr lang="en-US" sz="12000" b="1" dirty="0">
                <a:solidFill>
                  <a:srgbClr val="E8E7E1"/>
                </a:solidFill>
                <a:latin typeface="Apple SD Gothic Neo" pitchFamily="34" charset="0"/>
                <a:ea typeface="Apple SD Gothic Neo" pitchFamily="34" charset="-122"/>
                <a:cs typeface="Apple SD Gothic Neo" pitchFamily="34" charset="-120"/>
              </a:rPr>
              <a:t>02</a:t>
            </a:r>
            <a:endParaRPr lang="en-US" sz="12000" dirty="0"/>
          </a:p>
        </p:txBody>
      </p:sp>
      <p:sp>
        <p:nvSpPr>
          <p:cNvPr id="3" name="Text 1"/>
          <p:cNvSpPr/>
          <p:nvPr/>
        </p:nvSpPr>
        <p:spPr>
          <a:xfrm>
            <a:off x="777240" y="3337560"/>
            <a:ext cx="10607040" cy="1005840"/>
          </a:xfrm>
          <a:prstGeom prst="rect">
            <a:avLst/>
          </a:prstGeom>
          <a:noFill/>
          <a:ln/>
        </p:spPr>
        <p:txBody>
          <a:bodyPr wrap="square" rtlCol="0" anchor="ctr"/>
          <a:lstStyle/>
          <a:p>
            <a:pPr indent="0" marL="0">
              <a:buNone/>
            </a:pPr>
            <a:r>
              <a:rPr lang="en-US" sz="3800" b="1" dirty="0">
                <a:solidFill>
                  <a:srgbClr val="3A5750"/>
                </a:solidFill>
                <a:latin typeface="Apple SD Gothic Neo" pitchFamily="34" charset="0"/>
                <a:ea typeface="Apple SD Gothic Neo" pitchFamily="34" charset="-122"/>
                <a:cs typeface="Apple SD Gothic Neo" pitchFamily="34" charset="-120"/>
              </a:rPr>
              <a:t>전환점: STaR</a:t>
            </a:r>
            <a:endParaRPr lang="en-US" sz="3800" dirty="0"/>
          </a:p>
        </p:txBody>
      </p:sp>
      <p:sp>
        <p:nvSpPr>
          <p:cNvPr id="4" name="Shape 2"/>
          <p:cNvSpPr/>
          <p:nvPr/>
        </p:nvSpPr>
        <p:spPr>
          <a:xfrm>
            <a:off x="777240" y="4434840"/>
            <a:ext cx="1280160" cy="0"/>
          </a:xfrm>
          <a:prstGeom prst="line">
            <a:avLst/>
          </a:prstGeom>
          <a:noFill/>
          <a:ln w="19050">
            <a:solidFill>
              <a:srgbClr val="4E7268"/>
            </a:solidFill>
            <a:prstDash val="solid"/>
          </a:ln>
        </p:spPr>
      </p:sp>
      <p:sp>
        <p:nvSpPr>
          <p:cNvPr id="5" name="Text 3"/>
          <p:cNvSpPr/>
          <p:nvPr/>
        </p:nvSpPr>
        <p:spPr>
          <a:xfrm>
            <a:off x="777240" y="4617720"/>
            <a:ext cx="9144000" cy="457200"/>
          </a:xfrm>
          <a:prstGeom prst="rect">
            <a:avLst/>
          </a:prstGeom>
          <a:noFill/>
          <a:ln/>
        </p:spPr>
        <p:txBody>
          <a:bodyPr wrap="square" rtlCol="0" anchor="ctr"/>
          <a:lstStyle/>
          <a:p>
            <a:pPr indent="0" marL="0">
              <a:buNone/>
            </a:pPr>
            <a:r>
              <a:rPr lang="en-US" sz="1500" dirty="0">
                <a:solidFill>
                  <a:srgbClr val="7A9E94"/>
                </a:solidFill>
                <a:latin typeface="Apple SD Gothic Neo" pitchFamily="34" charset="0"/>
                <a:ea typeface="Apple SD Gothic Neo" pitchFamily="34" charset="-122"/>
                <a:cs typeface="Apple SD Gothic Neo" pitchFamily="34" charset="-120"/>
              </a:rPr>
              <a:t>프롬프팅에서 학습된 추론으로의 다리</a:t>
            </a:r>
            <a:endParaRPr lang="en-US" sz="1500" dirty="0"/>
          </a:p>
        </p:txBody>
      </p:sp>
      <p:sp>
        <p:nvSpPr>
          <p:cNvPr id="6" name="Text 4"/>
          <p:cNvSpPr/>
          <p:nvPr/>
        </p:nvSpPr>
        <p:spPr>
          <a:xfrm>
            <a:off x="11475720" y="6400800"/>
            <a:ext cx="457200" cy="274320"/>
          </a:xfrm>
          <a:prstGeom prst="rect">
            <a:avLst/>
          </a:prstGeom>
          <a:noFill/>
          <a:ln/>
        </p:spPr>
        <p:txBody>
          <a:bodyPr wrap="square" rtlCol="0" anchor="ctr"/>
          <a:lstStyle/>
          <a:p>
            <a:pPr algn="r" indent="0" marL="0">
              <a:buNone/>
            </a:pPr>
            <a:r>
              <a:rPr lang="en-US" sz="1000" dirty="0">
                <a:solidFill>
                  <a:srgbClr val="7A9E94"/>
                </a:solidFill>
                <a:latin typeface="Apple SD Gothic Neo" pitchFamily="34" charset="0"/>
                <a:ea typeface="Apple SD Gothic Neo" pitchFamily="34" charset="-122"/>
                <a:cs typeface="Apple SD Gothic Neo" pitchFamily="34" charset="-120"/>
              </a:rPr>
              <a:t>6</a:t>
            </a:r>
            <a:endParaRPr lang="en-US"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2F1EC"/>
        </a:solidFill>
      </p:bgPr>
    </p:bg>
    <p:spTree>
      <p:nvGrpSpPr>
        <p:cNvPr id="1" name=""/>
        <p:cNvGrpSpPr/>
        <p:nvPr/>
      </p:nvGrpSpPr>
      <p:grpSpPr>
        <a:xfrm>
          <a:off x="0" y="0"/>
          <a:ext cx="0" cy="0"/>
          <a:chOff x="0" y="0"/>
          <a:chExt cx="0" cy="0"/>
        </a:xfrm>
      </p:grpSpPr>
      <p:sp>
        <p:nvSpPr>
          <p:cNvPr id="2" name="Text 0"/>
          <p:cNvSpPr/>
          <p:nvPr/>
        </p:nvSpPr>
        <p:spPr>
          <a:xfrm>
            <a:off x="777240" y="1325880"/>
            <a:ext cx="9144000" cy="320040"/>
          </a:xfrm>
          <a:prstGeom prst="rect">
            <a:avLst/>
          </a:prstGeom>
          <a:noFill/>
          <a:ln/>
        </p:spPr>
        <p:txBody>
          <a:bodyPr wrap="square" rtlCol="0" anchor="ctr"/>
          <a:lstStyle/>
          <a:p>
            <a:pPr indent="0" marL="0">
              <a:buNone/>
            </a:pPr>
            <a:r>
              <a:rPr lang="en-US" sz="1200" spc="200" kern="0" dirty="0">
                <a:solidFill>
                  <a:srgbClr val="7A9E94"/>
                </a:solidFill>
                <a:latin typeface="Apple SD Gothic Neo" pitchFamily="34" charset="0"/>
                <a:ea typeface="Apple SD Gothic Neo" pitchFamily="34" charset="-122"/>
                <a:cs typeface="Apple SD Gothic Neo" pitchFamily="34" charset="-120"/>
              </a:rPr>
              <a:t>Zelikman et al., 2022 — STaR: Bootstrapping Reasoning With Reasoning</a:t>
            </a:r>
            <a:endParaRPr lang="en-US" sz="1200" dirty="0"/>
          </a:p>
        </p:txBody>
      </p:sp>
      <p:sp>
        <p:nvSpPr>
          <p:cNvPr id="3" name="Text 1"/>
          <p:cNvSpPr/>
          <p:nvPr/>
        </p:nvSpPr>
        <p:spPr>
          <a:xfrm>
            <a:off x="777240" y="1691640"/>
            <a:ext cx="10607040" cy="822960"/>
          </a:xfrm>
          <a:prstGeom prst="rect">
            <a:avLst/>
          </a:prstGeom>
          <a:noFill/>
          <a:ln/>
        </p:spPr>
        <p:txBody>
          <a:bodyPr wrap="square" rtlCol="0" anchor="ctr"/>
          <a:lstStyle/>
          <a:p>
            <a:pPr indent="0" marL="0">
              <a:buNone/>
            </a:pPr>
            <a:r>
              <a:rPr lang="en-US" sz="3200" b="1" dirty="0">
                <a:solidFill>
                  <a:srgbClr val="3A5750"/>
                </a:solidFill>
                <a:latin typeface="Apple SD Gothic Neo" pitchFamily="34" charset="0"/>
                <a:ea typeface="Apple SD Gothic Neo" pitchFamily="34" charset="-122"/>
                <a:cs typeface="Apple SD Gothic Neo" pitchFamily="34" charset="-120"/>
              </a:rPr>
              <a:t>왜 STaR이 필요했나</a:t>
            </a:r>
            <a:endParaRPr lang="en-US" sz="3200" dirty="0"/>
          </a:p>
        </p:txBody>
      </p:sp>
      <p:sp>
        <p:nvSpPr>
          <p:cNvPr id="4" name="Shape 2"/>
          <p:cNvSpPr/>
          <p:nvPr/>
        </p:nvSpPr>
        <p:spPr>
          <a:xfrm>
            <a:off x="777240" y="2651760"/>
            <a:ext cx="10607040" cy="0"/>
          </a:xfrm>
          <a:prstGeom prst="line">
            <a:avLst/>
          </a:prstGeom>
          <a:noFill/>
          <a:ln w="9525">
            <a:solidFill>
              <a:srgbClr val="D8D6CF"/>
            </a:solidFill>
            <a:prstDash val="solid"/>
          </a:ln>
        </p:spPr>
      </p:sp>
      <p:sp>
        <p:nvSpPr>
          <p:cNvPr id="5" name="Text 3"/>
          <p:cNvSpPr/>
          <p:nvPr/>
        </p:nvSpPr>
        <p:spPr>
          <a:xfrm>
            <a:off x="11475720" y="6400800"/>
            <a:ext cx="457200" cy="274320"/>
          </a:xfrm>
          <a:prstGeom prst="rect">
            <a:avLst/>
          </a:prstGeom>
          <a:noFill/>
          <a:ln/>
        </p:spPr>
        <p:txBody>
          <a:bodyPr wrap="square" rtlCol="0" anchor="ctr"/>
          <a:lstStyle/>
          <a:p>
            <a:pPr algn="r" indent="0" marL="0">
              <a:buNone/>
            </a:pPr>
            <a:r>
              <a:rPr lang="en-US" sz="1000" dirty="0">
                <a:solidFill>
                  <a:srgbClr val="7A9E94"/>
                </a:solidFill>
                <a:latin typeface="Apple SD Gothic Neo" pitchFamily="34" charset="0"/>
                <a:ea typeface="Apple SD Gothic Neo" pitchFamily="34" charset="-122"/>
                <a:cs typeface="Apple SD Gothic Neo" pitchFamily="34" charset="-120"/>
              </a:rPr>
              <a:t>7</a:t>
            </a:r>
            <a:endParaRPr lang="en-US" sz="1000" dirty="0"/>
          </a:p>
        </p:txBody>
      </p:sp>
      <p:sp>
        <p:nvSpPr>
          <p:cNvPr id="6" name="Text 4"/>
          <p:cNvSpPr/>
          <p:nvPr/>
        </p:nvSpPr>
        <p:spPr>
          <a:xfrm>
            <a:off x="777240" y="2788920"/>
            <a:ext cx="10607040" cy="640080"/>
          </a:xfrm>
          <a:prstGeom prst="rect">
            <a:avLst/>
          </a:prstGeom>
          <a:noFill/>
          <a:ln/>
        </p:spPr>
        <p:txBody>
          <a:bodyPr wrap="square" rtlCol="0" anchor="t"/>
          <a:lstStyle/>
          <a:p>
            <a:pPr algn="l" indent="0" marL="0">
              <a:lnSpc>
                <a:spcPct val="135000"/>
              </a:lnSpc>
              <a:buNone/>
            </a:pPr>
            <a:r>
              <a:rPr lang="en-US" sz="1400" dirty="0">
                <a:solidFill>
                  <a:srgbClr val="3A5750"/>
                </a:solidFill>
                <a:latin typeface="Apple SD Gothic Neo" pitchFamily="34" charset="0"/>
                <a:ea typeface="Apple SD Gothic Neo" pitchFamily="34" charset="-122"/>
                <a:cs typeface="Apple SD Gothic Neo" pitchFamily="34" charset="-120"/>
              </a:rPr>
              <a:t>CoT와 Zero-shot CoT는 프롬프팅 방식 — 모델 파라미터는 변하지 않음. 매번 사람이 예시나 트리거를 제공해야 하고, 복잡한 태스크일수록 좋은 예시를 만들기가 어려워짐.</a:t>
            </a:r>
            <a:endParaRPr lang="en-US" sz="1400" dirty="0"/>
          </a:p>
        </p:txBody>
      </p:sp>
      <p:sp>
        <p:nvSpPr>
          <p:cNvPr id="7" name="Shape 5"/>
          <p:cNvSpPr/>
          <p:nvPr/>
        </p:nvSpPr>
        <p:spPr>
          <a:xfrm>
            <a:off x="777240" y="3657600"/>
            <a:ext cx="10607040" cy="822960"/>
          </a:xfrm>
          <a:prstGeom prst="roundRect">
            <a:avLst>
              <a:gd name="adj" fmla="val 6667"/>
            </a:avLst>
          </a:prstGeom>
          <a:solidFill>
            <a:srgbClr val="E8E7E1"/>
          </a:solidFill>
          <a:ln/>
        </p:spPr>
      </p:sp>
      <p:sp>
        <p:nvSpPr>
          <p:cNvPr id="8" name="Text 6"/>
          <p:cNvSpPr/>
          <p:nvPr/>
        </p:nvSpPr>
        <p:spPr>
          <a:xfrm>
            <a:off x="1051560" y="3730752"/>
            <a:ext cx="3200400" cy="685800"/>
          </a:xfrm>
          <a:prstGeom prst="rect">
            <a:avLst/>
          </a:prstGeom>
          <a:noFill/>
          <a:ln/>
        </p:spPr>
        <p:txBody>
          <a:bodyPr wrap="square" rtlCol="0" anchor="ctr"/>
          <a:lstStyle/>
          <a:p>
            <a:pPr indent="0" marL="0">
              <a:lnSpc>
                <a:spcPct val="120000"/>
              </a:lnSpc>
              <a:buNone/>
            </a:pPr>
            <a:r>
              <a:rPr lang="en-US" sz="1250" b="1" dirty="0">
                <a:solidFill>
                  <a:srgbClr val="3A5750"/>
                </a:solidFill>
                <a:latin typeface="Apple SD Gothic Neo" pitchFamily="34" charset="0"/>
                <a:ea typeface="Apple SD Gothic Neo" pitchFamily="34" charset="-122"/>
                <a:cs typeface="Apple SD Gothic Neo" pitchFamily="34" charset="-120"/>
              </a:rPr>
              <a:t>기존 대안 ①</a:t>
            </a:r>
            <a:endParaRPr lang="en-US" sz="1250" dirty="0"/>
          </a:p>
          <a:p>
            <a:pPr indent="0" marL="0">
              <a:lnSpc>
                <a:spcPct val="120000"/>
              </a:lnSpc>
              <a:buNone/>
            </a:pPr>
            <a:r>
              <a:rPr lang="en-US" sz="1250" b="1" dirty="0">
                <a:solidFill>
                  <a:srgbClr val="3A5750"/>
                </a:solidFill>
                <a:latin typeface="Apple SD Gothic Neo" pitchFamily="34" charset="0"/>
                <a:ea typeface="Apple SD Gothic Neo" pitchFamily="34" charset="-122"/>
                <a:cs typeface="Apple SD Gothic Neo" pitchFamily="34" charset="-120"/>
              </a:rPr>
              <a:t>Fine-tuning with rationales</a:t>
            </a:r>
            <a:endParaRPr lang="en-US" sz="1250" dirty="0"/>
          </a:p>
        </p:txBody>
      </p:sp>
      <p:sp>
        <p:nvSpPr>
          <p:cNvPr id="9" name="Text 7"/>
          <p:cNvSpPr/>
          <p:nvPr/>
        </p:nvSpPr>
        <p:spPr>
          <a:xfrm>
            <a:off x="4389120" y="3730752"/>
            <a:ext cx="6812280" cy="685800"/>
          </a:xfrm>
          <a:prstGeom prst="rect">
            <a:avLst/>
          </a:prstGeom>
          <a:noFill/>
          <a:ln/>
        </p:spPr>
        <p:txBody>
          <a:bodyPr wrap="square" rtlCol="0" anchor="ctr"/>
          <a:lstStyle/>
          <a:p>
            <a:pPr indent="0" marL="0">
              <a:lnSpc>
                <a:spcPct val="120000"/>
              </a:lnSpc>
              <a:buNone/>
            </a:pPr>
            <a:r>
              <a:rPr lang="en-US" sz="1250" dirty="0">
                <a:solidFill>
                  <a:srgbClr val="5B7A6E"/>
                </a:solidFill>
                <a:latin typeface="Apple SD Gothic Neo" pitchFamily="34" charset="0"/>
                <a:ea typeface="Apple SD Gothic Neo" pitchFamily="34" charset="-122"/>
                <a:cs typeface="Apple SD Gothic Neo" pitchFamily="34" charset="-120"/>
              </a:rPr>
              <a:t>사람이 만든 대량의 풀이 데이터셋으로 파인튜닝</a:t>
            </a:r>
            <a:endParaRPr lang="en-US" sz="1250" dirty="0"/>
          </a:p>
          <a:p>
            <a:pPr indent="0" marL="0">
              <a:lnSpc>
                <a:spcPct val="120000"/>
              </a:lnSpc>
              <a:buNone/>
            </a:pPr>
            <a:r>
              <a:rPr lang="en-US" sz="1250" dirty="0">
                <a:solidFill>
                  <a:srgbClr val="5B7A6E"/>
                </a:solidFill>
                <a:latin typeface="Apple SD Gothic Neo" pitchFamily="34" charset="0"/>
                <a:ea typeface="Apple SD Gothic Neo" pitchFamily="34" charset="-122"/>
                <a:cs typeface="Apple SD Gothic Neo" pitchFamily="34" charset="-120"/>
              </a:rPr>
              <a:t>→ 데이터 구축 비용이 매우 크고, 새 태스크에 범용적으로 쓰기 어려움</a:t>
            </a:r>
            <a:endParaRPr lang="en-US" sz="1250" dirty="0"/>
          </a:p>
        </p:txBody>
      </p:sp>
      <p:sp>
        <p:nvSpPr>
          <p:cNvPr id="10" name="Shape 8"/>
          <p:cNvSpPr/>
          <p:nvPr/>
        </p:nvSpPr>
        <p:spPr>
          <a:xfrm>
            <a:off x="777240" y="4572000"/>
            <a:ext cx="10607040" cy="822960"/>
          </a:xfrm>
          <a:prstGeom prst="roundRect">
            <a:avLst>
              <a:gd name="adj" fmla="val 6667"/>
            </a:avLst>
          </a:prstGeom>
          <a:solidFill>
            <a:srgbClr val="E8E7E1"/>
          </a:solidFill>
          <a:ln/>
        </p:spPr>
      </p:sp>
      <p:sp>
        <p:nvSpPr>
          <p:cNvPr id="11" name="Text 9"/>
          <p:cNvSpPr/>
          <p:nvPr/>
        </p:nvSpPr>
        <p:spPr>
          <a:xfrm>
            <a:off x="1051560" y="4645152"/>
            <a:ext cx="3200400" cy="685800"/>
          </a:xfrm>
          <a:prstGeom prst="rect">
            <a:avLst/>
          </a:prstGeom>
          <a:noFill/>
          <a:ln/>
        </p:spPr>
        <p:txBody>
          <a:bodyPr wrap="square" rtlCol="0" anchor="ctr"/>
          <a:lstStyle/>
          <a:p>
            <a:pPr indent="0" marL="0">
              <a:lnSpc>
                <a:spcPct val="120000"/>
              </a:lnSpc>
              <a:buNone/>
            </a:pPr>
            <a:r>
              <a:rPr lang="en-US" sz="1250" b="1" dirty="0">
                <a:solidFill>
                  <a:srgbClr val="3A5750"/>
                </a:solidFill>
                <a:latin typeface="Apple SD Gothic Neo" pitchFamily="34" charset="0"/>
                <a:ea typeface="Apple SD Gothic Neo" pitchFamily="34" charset="-122"/>
                <a:cs typeface="Apple SD Gothic Neo" pitchFamily="34" charset="-120"/>
              </a:rPr>
              <a:t>기존 대안 ②</a:t>
            </a:r>
            <a:endParaRPr lang="en-US" sz="1250" dirty="0"/>
          </a:p>
          <a:p>
            <a:pPr indent="0" marL="0">
              <a:lnSpc>
                <a:spcPct val="120000"/>
              </a:lnSpc>
              <a:buNone/>
            </a:pPr>
            <a:r>
              <a:rPr lang="en-US" sz="1250" b="1" dirty="0">
                <a:solidFill>
                  <a:srgbClr val="3A5750"/>
                </a:solidFill>
                <a:latin typeface="Apple SD Gothic Neo" pitchFamily="34" charset="0"/>
                <a:ea typeface="Apple SD Gothic Neo" pitchFamily="34" charset="-122"/>
                <a:cs typeface="Apple SD Gothic Neo" pitchFamily="34" charset="-120"/>
              </a:rPr>
              <a:t>Few-shot only (rationale 없이)</a:t>
            </a:r>
            <a:endParaRPr lang="en-US" sz="1250" dirty="0"/>
          </a:p>
        </p:txBody>
      </p:sp>
      <p:sp>
        <p:nvSpPr>
          <p:cNvPr id="12" name="Text 10"/>
          <p:cNvSpPr/>
          <p:nvPr/>
        </p:nvSpPr>
        <p:spPr>
          <a:xfrm>
            <a:off x="4389120" y="4645152"/>
            <a:ext cx="6812280" cy="685800"/>
          </a:xfrm>
          <a:prstGeom prst="rect">
            <a:avLst/>
          </a:prstGeom>
          <a:noFill/>
          <a:ln/>
        </p:spPr>
        <p:txBody>
          <a:bodyPr wrap="square" rtlCol="0" anchor="ctr"/>
          <a:lstStyle/>
          <a:p>
            <a:pPr indent="0" marL="0">
              <a:lnSpc>
                <a:spcPct val="120000"/>
              </a:lnSpc>
              <a:buNone/>
            </a:pPr>
            <a:r>
              <a:rPr lang="en-US" sz="1250" dirty="0">
                <a:solidFill>
                  <a:srgbClr val="5B7A6E"/>
                </a:solidFill>
                <a:latin typeface="Apple SD Gothic Neo" pitchFamily="34" charset="0"/>
                <a:ea typeface="Apple SD Gothic Neo" pitchFamily="34" charset="-122"/>
                <a:cs typeface="Apple SD Gothic Neo" pitchFamily="34" charset="-120"/>
              </a:rPr>
              <a:t>예시만 주고 정답을 맞히게 함</a:t>
            </a:r>
            <a:endParaRPr lang="en-US" sz="1250" dirty="0"/>
          </a:p>
          <a:p>
            <a:pPr indent="0" marL="0">
              <a:lnSpc>
                <a:spcPct val="120000"/>
              </a:lnSpc>
              <a:buNone/>
            </a:pPr>
            <a:r>
              <a:rPr lang="en-US" sz="1250" dirty="0">
                <a:solidFill>
                  <a:srgbClr val="5B7A6E"/>
                </a:solidFill>
                <a:latin typeface="Apple SD Gothic Neo" pitchFamily="34" charset="0"/>
                <a:ea typeface="Apple SD Gothic Neo" pitchFamily="34" charset="-122"/>
                <a:cs typeface="Apple SD Gothic Neo" pitchFamily="34" charset="-120"/>
              </a:rPr>
              <a:t>→ 풀이 과정 없이 답만 맞히려다 보니 복잡한 추론 문제에서 한계</a:t>
            </a:r>
            <a:endParaRPr lang="en-US" sz="1250" dirty="0"/>
          </a:p>
        </p:txBody>
      </p:sp>
      <p:sp>
        <p:nvSpPr>
          <p:cNvPr id="13" name="Shape 11"/>
          <p:cNvSpPr/>
          <p:nvPr/>
        </p:nvSpPr>
        <p:spPr>
          <a:xfrm>
            <a:off x="777240" y="5486400"/>
            <a:ext cx="10607040" cy="822960"/>
          </a:xfrm>
          <a:prstGeom prst="roundRect">
            <a:avLst>
              <a:gd name="adj" fmla="val 6667"/>
            </a:avLst>
          </a:prstGeom>
          <a:solidFill>
            <a:srgbClr val="4E7268"/>
          </a:solidFill>
          <a:ln/>
        </p:spPr>
      </p:sp>
      <p:sp>
        <p:nvSpPr>
          <p:cNvPr id="14" name="Text 12"/>
          <p:cNvSpPr/>
          <p:nvPr/>
        </p:nvSpPr>
        <p:spPr>
          <a:xfrm>
            <a:off x="1051560" y="5559552"/>
            <a:ext cx="3200400" cy="685800"/>
          </a:xfrm>
          <a:prstGeom prst="rect">
            <a:avLst/>
          </a:prstGeom>
          <a:noFill/>
          <a:ln/>
        </p:spPr>
        <p:txBody>
          <a:bodyPr wrap="square" rtlCol="0" anchor="ctr"/>
          <a:lstStyle/>
          <a:p>
            <a:pPr indent="0" marL="0">
              <a:lnSpc>
                <a:spcPct val="120000"/>
              </a:lnSpc>
              <a:buNone/>
            </a:pPr>
            <a:r>
              <a:rPr lang="en-US" sz="1250" b="1" dirty="0">
                <a:solidFill>
                  <a:srgbClr val="FFFFFF"/>
                </a:solidFill>
                <a:latin typeface="Apple SD Gothic Neo" pitchFamily="34" charset="0"/>
                <a:ea typeface="Apple SD Gothic Neo" pitchFamily="34" charset="-122"/>
                <a:cs typeface="Apple SD Gothic Neo" pitchFamily="34" charset="-120"/>
              </a:rPr>
              <a:t>STaR의 제안</a:t>
            </a:r>
            <a:endParaRPr lang="en-US" sz="1250" dirty="0"/>
          </a:p>
        </p:txBody>
      </p:sp>
      <p:sp>
        <p:nvSpPr>
          <p:cNvPr id="15" name="Text 13"/>
          <p:cNvSpPr/>
          <p:nvPr/>
        </p:nvSpPr>
        <p:spPr>
          <a:xfrm>
            <a:off x="4389120" y="5559552"/>
            <a:ext cx="6812280" cy="685800"/>
          </a:xfrm>
          <a:prstGeom prst="rect">
            <a:avLst/>
          </a:prstGeom>
          <a:noFill/>
          <a:ln/>
        </p:spPr>
        <p:txBody>
          <a:bodyPr wrap="square" rtlCol="0" anchor="ctr"/>
          <a:lstStyle/>
          <a:p>
            <a:pPr indent="0" marL="0">
              <a:lnSpc>
                <a:spcPct val="120000"/>
              </a:lnSpc>
              <a:buNone/>
            </a:pPr>
            <a:r>
              <a:rPr lang="en-US" sz="1250" dirty="0">
                <a:solidFill>
                  <a:srgbClr val="D4E4E0"/>
                </a:solidFill>
                <a:latin typeface="Apple SD Gothic Neo" pitchFamily="34" charset="0"/>
                <a:ea typeface="Apple SD Gothic Neo" pitchFamily="34" charset="-122"/>
                <a:cs typeface="Apple SD Gothic Neo" pitchFamily="34" charset="-120"/>
              </a:rPr>
              <a:t>소수의 rationale 예시 + 정답만 있는 대량 데이터</a:t>
            </a:r>
            <a:endParaRPr lang="en-US" sz="1250" dirty="0"/>
          </a:p>
          <a:p>
            <a:pPr indent="0" marL="0">
              <a:lnSpc>
                <a:spcPct val="120000"/>
              </a:lnSpc>
              <a:buNone/>
            </a:pPr>
            <a:r>
              <a:rPr lang="en-US" sz="1250" dirty="0">
                <a:solidFill>
                  <a:srgbClr val="D4E4E0"/>
                </a:solidFill>
                <a:latin typeface="Apple SD Gothic Neo" pitchFamily="34" charset="0"/>
                <a:ea typeface="Apple SD Gothic Neo" pitchFamily="34" charset="-122"/>
                <a:cs typeface="Apple SD Gothic Neo" pitchFamily="34" charset="-120"/>
              </a:rPr>
              <a:t>→ 모델이 스스로 좋은 풀이를 만들고, 그걸로 자기 자신을 학습</a:t>
            </a:r>
            <a:endParaRPr lang="en-US" sz="1250" dirty="0"/>
          </a:p>
        </p:txBody>
      </p:sp>
      <p:sp>
        <p:nvSpPr>
          <p:cNvPr id="17" name="Text 14"/>
          <p:cNvSpPr/>
          <p:nvPr/>
        </p:nvSpPr>
        <p:spPr>
          <a:xfrm>
            <a:off x="11475720" y="6400800"/>
            <a:ext cx="457200" cy="274320"/>
          </a:xfrm>
          <a:prstGeom prst="rect">
            <a:avLst/>
          </a:prstGeom>
          <a:noFill/>
          <a:ln/>
        </p:spPr>
        <p:txBody>
          <a:bodyPr wrap="square" rtlCol="0" anchor="ctr"/>
          <a:lstStyle/>
          <a:p>
            <a:pPr algn="r" indent="0" marL="0">
              <a:buNone/>
            </a:pPr>
            <a:r>
              <a:rPr lang="en-US" sz="1000" dirty="0">
                <a:solidFill>
                  <a:srgbClr val="7A9E94"/>
                </a:solidFill>
                <a:latin typeface="Apple SD Gothic Neo" pitchFamily="34" charset="0"/>
                <a:ea typeface="Apple SD Gothic Neo" pitchFamily="34" charset="-122"/>
                <a:cs typeface="Apple SD Gothic Neo" pitchFamily="34" charset="-120"/>
              </a:rPr>
              <a:t>7</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2F1EC"/>
        </a:solidFill>
      </p:bgPr>
    </p:bg>
    <p:spTree>
      <p:nvGrpSpPr>
        <p:cNvPr id="1" name=""/>
        <p:cNvGrpSpPr/>
        <p:nvPr/>
      </p:nvGrpSpPr>
      <p:grpSpPr>
        <a:xfrm>
          <a:off x="0" y="0"/>
          <a:ext cx="0" cy="0"/>
          <a:chOff x="0" y="0"/>
          <a:chExt cx="0" cy="0"/>
        </a:xfrm>
      </p:grpSpPr>
      <p:sp>
        <p:nvSpPr>
          <p:cNvPr id="2" name="Text 0"/>
          <p:cNvSpPr/>
          <p:nvPr/>
        </p:nvSpPr>
        <p:spPr>
          <a:xfrm>
            <a:off x="777240" y="1325880"/>
            <a:ext cx="9144000" cy="320040"/>
          </a:xfrm>
          <a:prstGeom prst="rect">
            <a:avLst/>
          </a:prstGeom>
          <a:noFill/>
          <a:ln/>
        </p:spPr>
        <p:txBody>
          <a:bodyPr wrap="square" rtlCol="0" anchor="ctr"/>
          <a:lstStyle/>
          <a:p>
            <a:pPr indent="0" marL="0">
              <a:buNone/>
            </a:pPr>
            <a:r>
              <a:rPr lang="en-US" sz="1200" spc="200" kern="0" dirty="0">
                <a:solidFill>
                  <a:srgbClr val="7A9E94"/>
                </a:solidFill>
                <a:latin typeface="Apple SD Gothic Neo" pitchFamily="34" charset="0"/>
                <a:ea typeface="Apple SD Gothic Neo" pitchFamily="34" charset="-122"/>
                <a:cs typeface="Apple SD Gothic Neo" pitchFamily="34" charset="-120"/>
              </a:rPr>
              <a:t>방법론</a:t>
            </a:r>
            <a:endParaRPr lang="en-US" sz="1200" dirty="0"/>
          </a:p>
        </p:txBody>
      </p:sp>
      <p:sp>
        <p:nvSpPr>
          <p:cNvPr id="3" name="Text 1"/>
          <p:cNvSpPr/>
          <p:nvPr/>
        </p:nvSpPr>
        <p:spPr>
          <a:xfrm>
            <a:off x="777240" y="1691640"/>
            <a:ext cx="10607040" cy="822960"/>
          </a:xfrm>
          <a:prstGeom prst="rect">
            <a:avLst/>
          </a:prstGeom>
          <a:noFill/>
          <a:ln/>
        </p:spPr>
        <p:txBody>
          <a:bodyPr wrap="square" rtlCol="0" anchor="ctr"/>
          <a:lstStyle/>
          <a:p>
            <a:pPr indent="0" marL="0">
              <a:buNone/>
            </a:pPr>
            <a:r>
              <a:rPr lang="en-US" sz="3200" b="1" dirty="0">
                <a:solidFill>
                  <a:srgbClr val="3A5750"/>
                </a:solidFill>
                <a:latin typeface="Apple SD Gothic Neo" pitchFamily="34" charset="0"/>
                <a:ea typeface="Apple SD Gothic Neo" pitchFamily="34" charset="-122"/>
                <a:cs typeface="Apple SD Gothic Neo" pitchFamily="34" charset="-120"/>
              </a:rPr>
              <a:t>STaR 루프: 4단계</a:t>
            </a:r>
            <a:endParaRPr lang="en-US" sz="3200" dirty="0"/>
          </a:p>
        </p:txBody>
      </p:sp>
      <p:sp>
        <p:nvSpPr>
          <p:cNvPr id="4" name="Shape 2"/>
          <p:cNvSpPr/>
          <p:nvPr/>
        </p:nvSpPr>
        <p:spPr>
          <a:xfrm>
            <a:off x="777240" y="2651760"/>
            <a:ext cx="10607040" cy="0"/>
          </a:xfrm>
          <a:prstGeom prst="line">
            <a:avLst/>
          </a:prstGeom>
          <a:noFill/>
          <a:ln w="9525">
            <a:solidFill>
              <a:srgbClr val="D8D6CF"/>
            </a:solidFill>
            <a:prstDash val="solid"/>
          </a:ln>
        </p:spPr>
      </p:sp>
      <p:sp>
        <p:nvSpPr>
          <p:cNvPr id="5" name="Text 3"/>
          <p:cNvSpPr/>
          <p:nvPr/>
        </p:nvSpPr>
        <p:spPr>
          <a:xfrm>
            <a:off x="11475720" y="6400800"/>
            <a:ext cx="457200" cy="274320"/>
          </a:xfrm>
          <a:prstGeom prst="rect">
            <a:avLst/>
          </a:prstGeom>
          <a:noFill/>
          <a:ln/>
        </p:spPr>
        <p:txBody>
          <a:bodyPr wrap="square" rtlCol="0" anchor="ctr"/>
          <a:lstStyle/>
          <a:p>
            <a:pPr algn="r" indent="0" marL="0">
              <a:buNone/>
            </a:pPr>
            <a:r>
              <a:rPr lang="en-US" sz="1000" dirty="0">
                <a:solidFill>
                  <a:srgbClr val="7A9E94"/>
                </a:solidFill>
                <a:latin typeface="Apple SD Gothic Neo" pitchFamily="34" charset="0"/>
                <a:ea typeface="Apple SD Gothic Neo" pitchFamily="34" charset="-122"/>
                <a:cs typeface="Apple SD Gothic Neo" pitchFamily="34" charset="-120"/>
              </a:rPr>
              <a:t>8</a:t>
            </a:r>
            <a:endParaRPr lang="en-US" sz="1000" dirty="0"/>
          </a:p>
        </p:txBody>
      </p:sp>
      <p:sp>
        <p:nvSpPr>
          <p:cNvPr id="6" name="Shape 4"/>
          <p:cNvSpPr/>
          <p:nvPr/>
        </p:nvSpPr>
        <p:spPr>
          <a:xfrm>
            <a:off x="777240" y="2880360"/>
            <a:ext cx="2480310" cy="2788920"/>
          </a:xfrm>
          <a:prstGeom prst="roundRect">
            <a:avLst>
              <a:gd name="adj" fmla="val 2949"/>
            </a:avLst>
          </a:prstGeom>
          <a:solidFill>
            <a:srgbClr val="4E7268"/>
          </a:solidFill>
          <a:ln/>
        </p:spPr>
      </p:sp>
      <p:sp>
        <p:nvSpPr>
          <p:cNvPr id="7" name="Text 5"/>
          <p:cNvSpPr/>
          <p:nvPr/>
        </p:nvSpPr>
        <p:spPr>
          <a:xfrm>
            <a:off x="1005840" y="3081528"/>
            <a:ext cx="2023110" cy="502920"/>
          </a:xfrm>
          <a:prstGeom prst="rect">
            <a:avLst/>
          </a:prstGeom>
          <a:noFill/>
          <a:ln/>
        </p:spPr>
        <p:txBody>
          <a:bodyPr wrap="square" rtlCol="0" anchor="ctr"/>
          <a:lstStyle/>
          <a:p>
            <a:pPr indent="0" marL="0">
              <a:buNone/>
            </a:pPr>
            <a:r>
              <a:rPr lang="en-US" sz="2200" b="1" dirty="0">
                <a:solidFill>
                  <a:srgbClr val="A8C4BC"/>
                </a:solidFill>
                <a:latin typeface="Apple SD Gothic Neo" pitchFamily="34" charset="0"/>
                <a:ea typeface="Apple SD Gothic Neo" pitchFamily="34" charset="-122"/>
                <a:cs typeface="Apple SD Gothic Neo" pitchFamily="34" charset="-120"/>
              </a:rPr>
              <a:t>01</a:t>
            </a:r>
            <a:endParaRPr lang="en-US" sz="2200" dirty="0"/>
          </a:p>
        </p:txBody>
      </p:sp>
      <p:sp>
        <p:nvSpPr>
          <p:cNvPr id="8" name="Text 6"/>
          <p:cNvSpPr/>
          <p:nvPr/>
        </p:nvSpPr>
        <p:spPr>
          <a:xfrm>
            <a:off x="1005840" y="3630168"/>
            <a:ext cx="2023110" cy="475488"/>
          </a:xfrm>
          <a:prstGeom prst="rect">
            <a:avLst/>
          </a:prstGeom>
          <a:noFill/>
          <a:ln/>
        </p:spPr>
        <p:txBody>
          <a:bodyPr wrap="square" rtlCol="0" anchor="ctr"/>
          <a:lstStyle/>
          <a:p>
            <a:pPr indent="0" marL="0">
              <a:buNone/>
            </a:pPr>
            <a:r>
              <a:rPr lang="en-US" sz="1450" b="1" dirty="0">
                <a:solidFill>
                  <a:srgbClr val="FFFFFF"/>
                </a:solidFill>
                <a:latin typeface="Apple SD Gothic Neo" pitchFamily="34" charset="0"/>
                <a:ea typeface="Apple SD Gothic Neo" pitchFamily="34" charset="-122"/>
                <a:cs typeface="Apple SD Gothic Neo" pitchFamily="34" charset="-120"/>
              </a:rPr>
              <a:t>시도 (Try)</a:t>
            </a:r>
            <a:endParaRPr lang="en-US" sz="1450" dirty="0"/>
          </a:p>
        </p:txBody>
      </p:sp>
      <p:sp>
        <p:nvSpPr>
          <p:cNvPr id="9" name="Text 7"/>
          <p:cNvSpPr/>
          <p:nvPr/>
        </p:nvSpPr>
        <p:spPr>
          <a:xfrm>
            <a:off x="1005840" y="4160520"/>
            <a:ext cx="2023110" cy="1280160"/>
          </a:xfrm>
          <a:prstGeom prst="rect">
            <a:avLst/>
          </a:prstGeom>
          <a:noFill/>
          <a:ln/>
        </p:spPr>
        <p:txBody>
          <a:bodyPr wrap="square" rtlCol="0" anchor="ctr"/>
          <a:lstStyle/>
          <a:p>
            <a:pPr indent="0" marL="0">
              <a:lnSpc>
                <a:spcPct val="130000"/>
              </a:lnSpc>
              <a:buNone/>
            </a:pPr>
            <a:r>
              <a:rPr lang="en-US" sz="1150" dirty="0">
                <a:solidFill>
                  <a:srgbClr val="D4E4E0"/>
                </a:solidFill>
                <a:latin typeface="Apple SD Gothic Neo" pitchFamily="34" charset="0"/>
                <a:ea typeface="Apple SD Gothic Neo" pitchFamily="34" charset="-122"/>
                <a:cs typeface="Apple SD Gothic Neo" pitchFamily="34" charset="-120"/>
              </a:rPr>
              <a:t>few-shot 예시로 모델이</a:t>
            </a:r>
            <a:endParaRPr lang="en-US" sz="1150" dirty="0"/>
          </a:p>
          <a:p>
            <a:pPr indent="0" marL="0">
              <a:lnSpc>
                <a:spcPct val="130000"/>
              </a:lnSpc>
              <a:buNone/>
            </a:pPr>
            <a:r>
              <a:rPr lang="en-US" sz="1150" dirty="0">
                <a:solidFill>
                  <a:srgbClr val="D4E4E0"/>
                </a:solidFill>
                <a:latin typeface="Apple SD Gothic Neo" pitchFamily="34" charset="0"/>
                <a:ea typeface="Apple SD Gothic Neo" pitchFamily="34" charset="-122"/>
                <a:cs typeface="Apple SD Gothic Neo" pitchFamily="34" charset="-120"/>
              </a:rPr>
              <a:t>직접 문제를 풀고</a:t>
            </a:r>
            <a:endParaRPr lang="en-US" sz="1150" dirty="0"/>
          </a:p>
          <a:p>
            <a:pPr indent="0" marL="0">
              <a:lnSpc>
                <a:spcPct val="130000"/>
              </a:lnSpc>
              <a:buNone/>
            </a:pPr>
            <a:r>
              <a:rPr lang="en-US" sz="1150" dirty="0">
                <a:solidFill>
                  <a:srgbClr val="D4E4E0"/>
                </a:solidFill>
                <a:latin typeface="Apple SD Gothic Neo" pitchFamily="34" charset="0"/>
                <a:ea typeface="Apple SD Gothic Neo" pitchFamily="34" charset="-122"/>
                <a:cs typeface="Apple SD Gothic Neo" pitchFamily="34" charset="-120"/>
              </a:rPr>
              <a:t>rationale 생성</a:t>
            </a:r>
            <a:endParaRPr lang="en-US" sz="1150" dirty="0"/>
          </a:p>
        </p:txBody>
      </p:sp>
      <p:sp>
        <p:nvSpPr>
          <p:cNvPr id="10" name="Text 8"/>
          <p:cNvSpPr/>
          <p:nvPr/>
        </p:nvSpPr>
        <p:spPr>
          <a:xfrm>
            <a:off x="3275838" y="4046220"/>
            <a:ext cx="201168" cy="457200"/>
          </a:xfrm>
          <a:prstGeom prst="rect">
            <a:avLst/>
          </a:prstGeom>
          <a:noFill/>
          <a:ln/>
        </p:spPr>
        <p:txBody>
          <a:bodyPr wrap="square" rtlCol="0" anchor="ctr"/>
          <a:lstStyle/>
          <a:p>
            <a:pPr algn="ctr" indent="0" marL="0">
              <a:buNone/>
            </a:pPr>
            <a:r>
              <a:rPr lang="en-US" sz="1600" dirty="0">
                <a:solidFill>
                  <a:srgbClr val="A8C4BC"/>
                </a:solidFill>
                <a:latin typeface="Apple SD Gothic Neo" pitchFamily="34" charset="0"/>
                <a:ea typeface="Apple SD Gothic Neo" pitchFamily="34" charset="-122"/>
                <a:cs typeface="Apple SD Gothic Neo" pitchFamily="34" charset="-120"/>
              </a:rPr>
              <a:t>→</a:t>
            </a:r>
            <a:endParaRPr lang="en-US" sz="1600" dirty="0"/>
          </a:p>
        </p:txBody>
      </p:sp>
      <p:sp>
        <p:nvSpPr>
          <p:cNvPr id="11" name="Shape 9"/>
          <p:cNvSpPr/>
          <p:nvPr/>
        </p:nvSpPr>
        <p:spPr>
          <a:xfrm>
            <a:off x="3486150" y="2880360"/>
            <a:ext cx="2480310" cy="2788920"/>
          </a:xfrm>
          <a:prstGeom prst="roundRect">
            <a:avLst>
              <a:gd name="adj" fmla="val 2949"/>
            </a:avLst>
          </a:prstGeom>
          <a:solidFill>
            <a:srgbClr val="E8E7E1"/>
          </a:solidFill>
          <a:ln/>
        </p:spPr>
      </p:sp>
      <p:sp>
        <p:nvSpPr>
          <p:cNvPr id="12" name="Text 10"/>
          <p:cNvSpPr/>
          <p:nvPr/>
        </p:nvSpPr>
        <p:spPr>
          <a:xfrm>
            <a:off x="3714750" y="3081528"/>
            <a:ext cx="2023110" cy="502920"/>
          </a:xfrm>
          <a:prstGeom prst="rect">
            <a:avLst/>
          </a:prstGeom>
          <a:noFill/>
          <a:ln/>
        </p:spPr>
        <p:txBody>
          <a:bodyPr wrap="square" rtlCol="0" anchor="ctr"/>
          <a:lstStyle/>
          <a:p>
            <a:pPr indent="0" marL="0">
              <a:buNone/>
            </a:pPr>
            <a:r>
              <a:rPr lang="en-US" sz="2200" b="1" dirty="0">
                <a:solidFill>
                  <a:srgbClr val="A8C4BC"/>
                </a:solidFill>
                <a:latin typeface="Apple SD Gothic Neo" pitchFamily="34" charset="0"/>
                <a:ea typeface="Apple SD Gothic Neo" pitchFamily="34" charset="-122"/>
                <a:cs typeface="Apple SD Gothic Neo" pitchFamily="34" charset="-120"/>
              </a:rPr>
              <a:t>02</a:t>
            </a:r>
            <a:endParaRPr lang="en-US" sz="2200" dirty="0"/>
          </a:p>
        </p:txBody>
      </p:sp>
      <p:sp>
        <p:nvSpPr>
          <p:cNvPr id="13" name="Text 11"/>
          <p:cNvSpPr/>
          <p:nvPr/>
        </p:nvSpPr>
        <p:spPr>
          <a:xfrm>
            <a:off x="3714750" y="3630168"/>
            <a:ext cx="2023110" cy="475488"/>
          </a:xfrm>
          <a:prstGeom prst="rect">
            <a:avLst/>
          </a:prstGeom>
          <a:noFill/>
          <a:ln/>
        </p:spPr>
        <p:txBody>
          <a:bodyPr wrap="square" rtlCol="0" anchor="ctr"/>
          <a:lstStyle/>
          <a:p>
            <a:pPr indent="0" marL="0">
              <a:buNone/>
            </a:pPr>
            <a:r>
              <a:rPr lang="en-US" sz="1450" b="1" dirty="0">
                <a:solidFill>
                  <a:srgbClr val="3A5750"/>
                </a:solidFill>
                <a:latin typeface="Apple SD Gothic Neo" pitchFamily="34" charset="0"/>
                <a:ea typeface="Apple SD Gothic Neo" pitchFamily="34" charset="-122"/>
                <a:cs typeface="Apple SD Gothic Neo" pitchFamily="34" charset="-120"/>
              </a:rPr>
              <a:t>검증 (Filter)</a:t>
            </a:r>
            <a:endParaRPr lang="en-US" sz="1450" dirty="0"/>
          </a:p>
        </p:txBody>
      </p:sp>
      <p:sp>
        <p:nvSpPr>
          <p:cNvPr id="14" name="Text 12"/>
          <p:cNvSpPr/>
          <p:nvPr/>
        </p:nvSpPr>
        <p:spPr>
          <a:xfrm>
            <a:off x="3714750" y="4160520"/>
            <a:ext cx="2023110" cy="1280160"/>
          </a:xfrm>
          <a:prstGeom prst="rect">
            <a:avLst/>
          </a:prstGeom>
          <a:noFill/>
          <a:ln/>
        </p:spPr>
        <p:txBody>
          <a:bodyPr wrap="square" rtlCol="0" anchor="ctr"/>
          <a:lstStyle/>
          <a:p>
            <a:pPr indent="0" marL="0">
              <a:lnSpc>
                <a:spcPct val="130000"/>
              </a:lnSpc>
              <a:buNone/>
            </a:pPr>
            <a:r>
              <a:rPr lang="en-US" sz="1150" dirty="0">
                <a:solidFill>
                  <a:srgbClr val="5B7A6E"/>
                </a:solidFill>
                <a:latin typeface="Apple SD Gothic Neo" pitchFamily="34" charset="0"/>
                <a:ea typeface="Apple SD Gothic Neo" pitchFamily="34" charset="-122"/>
                <a:cs typeface="Apple SD Gothic Neo" pitchFamily="34" charset="-120"/>
              </a:rPr>
              <a:t>생성된 답이 정답과</a:t>
            </a:r>
            <a:endParaRPr lang="en-US" sz="1150" dirty="0"/>
          </a:p>
          <a:p>
            <a:pPr indent="0" marL="0">
              <a:lnSpc>
                <a:spcPct val="130000"/>
              </a:lnSpc>
              <a:buNone/>
            </a:pPr>
            <a:r>
              <a:rPr lang="en-US" sz="1150" dirty="0">
                <a:solidFill>
                  <a:srgbClr val="5B7A6E"/>
                </a:solidFill>
                <a:latin typeface="Apple SD Gothic Neo" pitchFamily="34" charset="0"/>
                <a:ea typeface="Apple SD Gothic Neo" pitchFamily="34" charset="-122"/>
                <a:cs typeface="Apple SD Gothic Neo" pitchFamily="34" charset="-120"/>
              </a:rPr>
              <a:t>일치하면 그 rationale을</a:t>
            </a:r>
            <a:endParaRPr lang="en-US" sz="1150" dirty="0"/>
          </a:p>
          <a:p>
            <a:pPr indent="0" marL="0">
              <a:lnSpc>
                <a:spcPct val="130000"/>
              </a:lnSpc>
              <a:buNone/>
            </a:pPr>
            <a:r>
              <a:rPr lang="en-US" sz="1150" dirty="0">
                <a:solidFill>
                  <a:srgbClr val="5B7A6E"/>
                </a:solidFill>
                <a:latin typeface="Apple SD Gothic Neo" pitchFamily="34" charset="0"/>
                <a:ea typeface="Apple SD Gothic Neo" pitchFamily="34" charset="-122"/>
                <a:cs typeface="Apple SD Gothic Neo" pitchFamily="34" charset="-120"/>
              </a:rPr>
              <a:t>학습 데이터로 채택</a:t>
            </a:r>
            <a:endParaRPr lang="en-US" sz="1150" dirty="0"/>
          </a:p>
        </p:txBody>
      </p:sp>
      <p:sp>
        <p:nvSpPr>
          <p:cNvPr id="15" name="Text 13"/>
          <p:cNvSpPr/>
          <p:nvPr/>
        </p:nvSpPr>
        <p:spPr>
          <a:xfrm>
            <a:off x="5984748" y="4046220"/>
            <a:ext cx="201168" cy="457200"/>
          </a:xfrm>
          <a:prstGeom prst="rect">
            <a:avLst/>
          </a:prstGeom>
          <a:noFill/>
          <a:ln/>
        </p:spPr>
        <p:txBody>
          <a:bodyPr wrap="square" rtlCol="0" anchor="ctr"/>
          <a:lstStyle/>
          <a:p>
            <a:pPr algn="ctr" indent="0" marL="0">
              <a:buNone/>
            </a:pPr>
            <a:r>
              <a:rPr lang="en-US" sz="1600" dirty="0">
                <a:solidFill>
                  <a:srgbClr val="A8C4BC"/>
                </a:solidFill>
                <a:latin typeface="Apple SD Gothic Neo" pitchFamily="34" charset="0"/>
                <a:ea typeface="Apple SD Gothic Neo" pitchFamily="34" charset="-122"/>
                <a:cs typeface="Apple SD Gothic Neo" pitchFamily="34" charset="-120"/>
              </a:rPr>
              <a:t>→</a:t>
            </a:r>
            <a:endParaRPr lang="en-US" sz="1600" dirty="0"/>
          </a:p>
        </p:txBody>
      </p:sp>
      <p:sp>
        <p:nvSpPr>
          <p:cNvPr id="16" name="Shape 14"/>
          <p:cNvSpPr/>
          <p:nvPr/>
        </p:nvSpPr>
        <p:spPr>
          <a:xfrm>
            <a:off x="6195060" y="2880360"/>
            <a:ext cx="2480310" cy="2788920"/>
          </a:xfrm>
          <a:prstGeom prst="roundRect">
            <a:avLst>
              <a:gd name="adj" fmla="val 2949"/>
            </a:avLst>
          </a:prstGeom>
          <a:solidFill>
            <a:srgbClr val="4E7268"/>
          </a:solidFill>
          <a:ln/>
        </p:spPr>
      </p:sp>
      <p:sp>
        <p:nvSpPr>
          <p:cNvPr id="17" name="Text 15"/>
          <p:cNvSpPr/>
          <p:nvPr/>
        </p:nvSpPr>
        <p:spPr>
          <a:xfrm>
            <a:off x="6423660" y="3081528"/>
            <a:ext cx="2023110" cy="502920"/>
          </a:xfrm>
          <a:prstGeom prst="rect">
            <a:avLst/>
          </a:prstGeom>
          <a:noFill/>
          <a:ln/>
        </p:spPr>
        <p:txBody>
          <a:bodyPr wrap="square" rtlCol="0" anchor="ctr"/>
          <a:lstStyle/>
          <a:p>
            <a:pPr indent="0" marL="0">
              <a:buNone/>
            </a:pPr>
            <a:r>
              <a:rPr lang="en-US" sz="2200" b="1" dirty="0">
                <a:solidFill>
                  <a:srgbClr val="A8C4BC"/>
                </a:solidFill>
                <a:latin typeface="Apple SD Gothic Neo" pitchFamily="34" charset="0"/>
                <a:ea typeface="Apple SD Gothic Neo" pitchFamily="34" charset="-122"/>
                <a:cs typeface="Apple SD Gothic Neo" pitchFamily="34" charset="-120"/>
              </a:rPr>
              <a:t>03</a:t>
            </a:r>
            <a:endParaRPr lang="en-US" sz="2200" dirty="0"/>
          </a:p>
        </p:txBody>
      </p:sp>
      <p:sp>
        <p:nvSpPr>
          <p:cNvPr id="18" name="Text 16"/>
          <p:cNvSpPr/>
          <p:nvPr/>
        </p:nvSpPr>
        <p:spPr>
          <a:xfrm>
            <a:off x="6423660" y="3630168"/>
            <a:ext cx="2023110" cy="475488"/>
          </a:xfrm>
          <a:prstGeom prst="rect">
            <a:avLst/>
          </a:prstGeom>
          <a:noFill/>
          <a:ln/>
        </p:spPr>
        <p:txBody>
          <a:bodyPr wrap="square" rtlCol="0" anchor="ctr"/>
          <a:lstStyle/>
          <a:p>
            <a:pPr indent="0" marL="0">
              <a:buNone/>
            </a:pPr>
            <a:r>
              <a:rPr lang="en-US" sz="1450" b="1" dirty="0">
                <a:solidFill>
                  <a:srgbClr val="FFFFFF"/>
                </a:solidFill>
                <a:latin typeface="Apple SD Gothic Neo" pitchFamily="34" charset="0"/>
                <a:ea typeface="Apple SD Gothic Neo" pitchFamily="34" charset="-122"/>
                <a:cs typeface="Apple SD Gothic Neo" pitchFamily="34" charset="-120"/>
              </a:rPr>
              <a:t>Rationalization</a:t>
            </a:r>
            <a:endParaRPr lang="en-US" sz="1450" dirty="0"/>
          </a:p>
        </p:txBody>
      </p:sp>
      <p:sp>
        <p:nvSpPr>
          <p:cNvPr id="19" name="Text 17"/>
          <p:cNvSpPr/>
          <p:nvPr/>
        </p:nvSpPr>
        <p:spPr>
          <a:xfrm>
            <a:off x="6423660" y="4160520"/>
            <a:ext cx="2023110" cy="1280160"/>
          </a:xfrm>
          <a:prstGeom prst="rect">
            <a:avLst/>
          </a:prstGeom>
          <a:noFill/>
          <a:ln/>
        </p:spPr>
        <p:txBody>
          <a:bodyPr wrap="square" rtlCol="0" anchor="ctr"/>
          <a:lstStyle/>
          <a:p>
            <a:pPr indent="0" marL="0">
              <a:lnSpc>
                <a:spcPct val="130000"/>
              </a:lnSpc>
              <a:buNone/>
            </a:pPr>
            <a:r>
              <a:rPr lang="en-US" sz="1150" dirty="0">
                <a:solidFill>
                  <a:srgbClr val="D4E4E0"/>
                </a:solidFill>
                <a:latin typeface="Apple SD Gothic Neo" pitchFamily="34" charset="0"/>
                <a:ea typeface="Apple SD Gothic Neo" pitchFamily="34" charset="-122"/>
                <a:cs typeface="Apple SD Gothic Neo" pitchFamily="34" charset="-120"/>
              </a:rPr>
              <a:t>틀린 문제는 정답을 알려준 뒤</a:t>
            </a:r>
            <a:endParaRPr lang="en-US" sz="1150" dirty="0"/>
          </a:p>
          <a:p>
            <a:pPr indent="0" marL="0">
              <a:lnSpc>
                <a:spcPct val="130000"/>
              </a:lnSpc>
              <a:buNone/>
            </a:pPr>
            <a:r>
              <a:rPr lang="en-US" sz="1150" dirty="0">
                <a:solidFill>
                  <a:srgbClr val="D4E4E0"/>
                </a:solidFill>
                <a:latin typeface="Apple SD Gothic Neo" pitchFamily="34" charset="0"/>
                <a:ea typeface="Apple SD Gothic Neo" pitchFamily="34" charset="-122"/>
                <a:cs typeface="Apple SD Gothic Neo" pitchFamily="34" charset="-120"/>
              </a:rPr>
              <a:t>'왜 이 답이 맞는지'</a:t>
            </a:r>
            <a:endParaRPr lang="en-US" sz="1150" dirty="0"/>
          </a:p>
          <a:p>
            <a:pPr indent="0" marL="0">
              <a:lnSpc>
                <a:spcPct val="130000"/>
              </a:lnSpc>
              <a:buNone/>
            </a:pPr>
            <a:r>
              <a:rPr lang="en-US" sz="1150" dirty="0">
                <a:solidFill>
                  <a:srgbClr val="D4E4E0"/>
                </a:solidFill>
                <a:latin typeface="Apple SD Gothic Neo" pitchFamily="34" charset="0"/>
                <a:ea typeface="Apple SD Gothic Neo" pitchFamily="34" charset="-122"/>
                <a:cs typeface="Apple SD Gothic Neo" pitchFamily="34" charset="-120"/>
              </a:rPr>
              <a:t>역으로 rationale 생성</a:t>
            </a:r>
            <a:endParaRPr lang="en-US" sz="1150" dirty="0"/>
          </a:p>
        </p:txBody>
      </p:sp>
      <p:sp>
        <p:nvSpPr>
          <p:cNvPr id="20" name="Text 18"/>
          <p:cNvSpPr/>
          <p:nvPr/>
        </p:nvSpPr>
        <p:spPr>
          <a:xfrm>
            <a:off x="8693658" y="4046220"/>
            <a:ext cx="201168" cy="457200"/>
          </a:xfrm>
          <a:prstGeom prst="rect">
            <a:avLst/>
          </a:prstGeom>
          <a:noFill/>
          <a:ln/>
        </p:spPr>
        <p:txBody>
          <a:bodyPr wrap="square" rtlCol="0" anchor="ctr"/>
          <a:lstStyle/>
          <a:p>
            <a:pPr algn="ctr" indent="0" marL="0">
              <a:buNone/>
            </a:pPr>
            <a:r>
              <a:rPr lang="en-US" sz="1600" dirty="0">
                <a:solidFill>
                  <a:srgbClr val="A8C4BC"/>
                </a:solidFill>
                <a:latin typeface="Apple SD Gothic Neo" pitchFamily="34" charset="0"/>
                <a:ea typeface="Apple SD Gothic Neo" pitchFamily="34" charset="-122"/>
                <a:cs typeface="Apple SD Gothic Neo" pitchFamily="34" charset="-120"/>
              </a:rPr>
              <a:t>→</a:t>
            </a:r>
            <a:endParaRPr lang="en-US" sz="1600" dirty="0"/>
          </a:p>
        </p:txBody>
      </p:sp>
      <p:sp>
        <p:nvSpPr>
          <p:cNvPr id="21" name="Shape 19"/>
          <p:cNvSpPr/>
          <p:nvPr/>
        </p:nvSpPr>
        <p:spPr>
          <a:xfrm>
            <a:off x="8903970" y="2880360"/>
            <a:ext cx="2480310" cy="2788920"/>
          </a:xfrm>
          <a:prstGeom prst="roundRect">
            <a:avLst>
              <a:gd name="adj" fmla="val 2949"/>
            </a:avLst>
          </a:prstGeom>
          <a:solidFill>
            <a:srgbClr val="E8E7E1"/>
          </a:solidFill>
          <a:ln/>
        </p:spPr>
      </p:sp>
      <p:sp>
        <p:nvSpPr>
          <p:cNvPr id="22" name="Text 20"/>
          <p:cNvSpPr/>
          <p:nvPr/>
        </p:nvSpPr>
        <p:spPr>
          <a:xfrm>
            <a:off x="9132570" y="3081528"/>
            <a:ext cx="2023110" cy="502920"/>
          </a:xfrm>
          <a:prstGeom prst="rect">
            <a:avLst/>
          </a:prstGeom>
          <a:noFill/>
          <a:ln/>
        </p:spPr>
        <p:txBody>
          <a:bodyPr wrap="square" rtlCol="0" anchor="ctr"/>
          <a:lstStyle/>
          <a:p>
            <a:pPr indent="0" marL="0">
              <a:buNone/>
            </a:pPr>
            <a:r>
              <a:rPr lang="en-US" sz="2200" b="1" dirty="0">
                <a:solidFill>
                  <a:srgbClr val="A8C4BC"/>
                </a:solidFill>
                <a:latin typeface="Apple SD Gothic Neo" pitchFamily="34" charset="0"/>
                <a:ea typeface="Apple SD Gothic Neo" pitchFamily="34" charset="-122"/>
                <a:cs typeface="Apple SD Gothic Neo" pitchFamily="34" charset="-120"/>
              </a:rPr>
              <a:t>04</a:t>
            </a:r>
            <a:endParaRPr lang="en-US" sz="2200" dirty="0"/>
          </a:p>
        </p:txBody>
      </p:sp>
      <p:sp>
        <p:nvSpPr>
          <p:cNvPr id="23" name="Text 21"/>
          <p:cNvSpPr/>
          <p:nvPr/>
        </p:nvSpPr>
        <p:spPr>
          <a:xfrm>
            <a:off x="9132570" y="3630168"/>
            <a:ext cx="2023110" cy="475488"/>
          </a:xfrm>
          <a:prstGeom prst="rect">
            <a:avLst/>
          </a:prstGeom>
          <a:noFill/>
          <a:ln/>
        </p:spPr>
        <p:txBody>
          <a:bodyPr wrap="square" rtlCol="0" anchor="ctr"/>
          <a:lstStyle/>
          <a:p>
            <a:pPr indent="0" marL="0">
              <a:buNone/>
            </a:pPr>
            <a:r>
              <a:rPr lang="en-US" sz="1450" b="1" dirty="0">
                <a:solidFill>
                  <a:srgbClr val="3A5750"/>
                </a:solidFill>
                <a:latin typeface="Apple SD Gothic Neo" pitchFamily="34" charset="0"/>
                <a:ea typeface="Apple SD Gothic Neo" pitchFamily="34" charset="-122"/>
                <a:cs typeface="Apple SD Gothic Neo" pitchFamily="34" charset="-120"/>
              </a:rPr>
              <a:t>Fine-tune</a:t>
            </a:r>
            <a:endParaRPr lang="en-US" sz="1450" dirty="0"/>
          </a:p>
        </p:txBody>
      </p:sp>
      <p:sp>
        <p:nvSpPr>
          <p:cNvPr id="24" name="Text 22"/>
          <p:cNvSpPr/>
          <p:nvPr/>
        </p:nvSpPr>
        <p:spPr>
          <a:xfrm>
            <a:off x="9132570" y="4160520"/>
            <a:ext cx="2023110" cy="1280160"/>
          </a:xfrm>
          <a:prstGeom prst="rect">
            <a:avLst/>
          </a:prstGeom>
          <a:noFill/>
          <a:ln/>
        </p:spPr>
        <p:txBody>
          <a:bodyPr wrap="square" rtlCol="0" anchor="ctr"/>
          <a:lstStyle/>
          <a:p>
            <a:pPr indent="0" marL="0">
              <a:lnSpc>
                <a:spcPct val="130000"/>
              </a:lnSpc>
              <a:buNone/>
            </a:pPr>
            <a:r>
              <a:rPr lang="en-US" sz="1150" dirty="0">
                <a:solidFill>
                  <a:srgbClr val="5B7A6E"/>
                </a:solidFill>
                <a:latin typeface="Apple SD Gothic Neo" pitchFamily="34" charset="0"/>
                <a:ea typeface="Apple SD Gothic Neo" pitchFamily="34" charset="-122"/>
                <a:cs typeface="Apple SD Gothic Neo" pitchFamily="34" charset="-120"/>
              </a:rPr>
              <a:t>채택된 모든 rationale로</a:t>
            </a:r>
            <a:endParaRPr lang="en-US" sz="1150" dirty="0"/>
          </a:p>
          <a:p>
            <a:pPr indent="0" marL="0">
              <a:lnSpc>
                <a:spcPct val="130000"/>
              </a:lnSpc>
              <a:buNone/>
            </a:pPr>
            <a:r>
              <a:rPr lang="en-US" sz="1150" dirty="0">
                <a:solidFill>
                  <a:srgbClr val="5B7A6E"/>
                </a:solidFill>
                <a:latin typeface="Apple SD Gothic Neo" pitchFamily="34" charset="0"/>
                <a:ea typeface="Apple SD Gothic Neo" pitchFamily="34" charset="-122"/>
                <a:cs typeface="Apple SD Gothic Neo" pitchFamily="34" charset="-120"/>
              </a:rPr>
              <a:t>모델 재학습,</a:t>
            </a:r>
            <a:endParaRPr lang="en-US" sz="1150" dirty="0"/>
          </a:p>
          <a:p>
            <a:pPr indent="0" marL="0">
              <a:lnSpc>
                <a:spcPct val="130000"/>
              </a:lnSpc>
              <a:buNone/>
            </a:pPr>
            <a:r>
              <a:rPr lang="en-US" sz="1150" dirty="0">
                <a:solidFill>
                  <a:srgbClr val="5B7A6E"/>
                </a:solidFill>
                <a:latin typeface="Apple SD Gothic Neo" pitchFamily="34" charset="0"/>
                <a:ea typeface="Apple SD Gothic Neo" pitchFamily="34" charset="-122"/>
                <a:cs typeface="Apple SD Gothic Neo" pitchFamily="34" charset="-120"/>
              </a:rPr>
              <a:t>이 과정을 반복</a:t>
            </a:r>
            <a:endParaRPr lang="en-US" sz="1150" dirty="0"/>
          </a:p>
        </p:txBody>
      </p:sp>
      <p:sp>
        <p:nvSpPr>
          <p:cNvPr id="25" name="Shape 23"/>
          <p:cNvSpPr/>
          <p:nvPr/>
        </p:nvSpPr>
        <p:spPr>
          <a:xfrm>
            <a:off x="777240" y="5806440"/>
            <a:ext cx="10607040" cy="804672"/>
          </a:xfrm>
          <a:prstGeom prst="roundRect">
            <a:avLst>
              <a:gd name="adj" fmla="val 7955"/>
            </a:avLst>
          </a:prstGeom>
          <a:solidFill>
            <a:srgbClr val="E8E7E1"/>
          </a:solidFill>
          <a:ln/>
        </p:spPr>
      </p:sp>
      <p:sp>
        <p:nvSpPr>
          <p:cNvPr id="26" name="Text 24"/>
          <p:cNvSpPr/>
          <p:nvPr/>
        </p:nvSpPr>
        <p:spPr>
          <a:xfrm>
            <a:off x="1051560" y="5897880"/>
            <a:ext cx="3200400" cy="320040"/>
          </a:xfrm>
          <a:prstGeom prst="rect">
            <a:avLst/>
          </a:prstGeom>
          <a:noFill/>
          <a:ln/>
        </p:spPr>
        <p:txBody>
          <a:bodyPr wrap="square" rtlCol="0" anchor="ctr"/>
          <a:lstStyle/>
          <a:p>
            <a:pPr indent="0" marL="0">
              <a:buNone/>
            </a:pPr>
            <a:r>
              <a:rPr lang="en-US" sz="1300" b="1" dirty="0">
                <a:solidFill>
                  <a:srgbClr val="3A5750"/>
                </a:solidFill>
                <a:latin typeface="Apple SD Gothic Neo" pitchFamily="34" charset="0"/>
                <a:ea typeface="Apple SD Gothic Neo" pitchFamily="34" charset="-122"/>
                <a:cs typeface="Apple SD Gothic Neo" pitchFamily="34" charset="-120"/>
              </a:rPr>
              <a:t>핵심: Rationalization 트릭</a:t>
            </a:r>
            <a:endParaRPr lang="en-US" sz="1300" dirty="0"/>
          </a:p>
        </p:txBody>
      </p:sp>
      <p:sp>
        <p:nvSpPr>
          <p:cNvPr id="27" name="Text 25"/>
          <p:cNvSpPr/>
          <p:nvPr/>
        </p:nvSpPr>
        <p:spPr>
          <a:xfrm>
            <a:off x="4206240" y="5897880"/>
            <a:ext cx="6949440" cy="640080"/>
          </a:xfrm>
          <a:prstGeom prst="rect">
            <a:avLst/>
          </a:prstGeom>
          <a:noFill/>
          <a:ln/>
        </p:spPr>
        <p:txBody>
          <a:bodyPr wrap="square" rtlCol="0" anchor="ctr"/>
          <a:lstStyle/>
          <a:p>
            <a:pPr indent="0" marL="0">
              <a:lnSpc>
                <a:spcPct val="125000"/>
              </a:lnSpc>
              <a:buNone/>
            </a:pPr>
            <a:r>
              <a:rPr lang="en-US" sz="1200" dirty="0">
                <a:solidFill>
                  <a:srgbClr val="5B7A6E"/>
                </a:solidFill>
                <a:latin typeface="Apple SD Gothic Neo" pitchFamily="34" charset="0"/>
                <a:ea typeface="Apple SD Gothic Neo" pitchFamily="34" charset="-122"/>
                <a:cs typeface="Apple SD Gothic Neo" pitchFamily="34" charset="-120"/>
              </a:rPr>
              <a:t>틀린 문제도 버리지 않고 정답에서 역으로 설명을 뽑아 데이터 효율을 높임 — 사람이 답을 알고 문제를 거꾸로 풀면 풀이가 잘 보이는 것과 같은 원리</a:t>
            </a:r>
            <a:endParaRPr lang="en-US" sz="1200" dirty="0"/>
          </a:p>
        </p:txBody>
      </p:sp>
      <p:sp>
        <p:nvSpPr>
          <p:cNvPr id="29" name="Text 26"/>
          <p:cNvSpPr/>
          <p:nvPr/>
        </p:nvSpPr>
        <p:spPr>
          <a:xfrm>
            <a:off x="11475720" y="6400800"/>
            <a:ext cx="457200" cy="274320"/>
          </a:xfrm>
          <a:prstGeom prst="rect">
            <a:avLst/>
          </a:prstGeom>
          <a:noFill/>
          <a:ln/>
        </p:spPr>
        <p:txBody>
          <a:bodyPr wrap="square" rtlCol="0" anchor="ctr"/>
          <a:lstStyle/>
          <a:p>
            <a:pPr algn="r" indent="0" marL="0">
              <a:buNone/>
            </a:pPr>
            <a:r>
              <a:rPr lang="en-US" sz="1000" dirty="0">
                <a:solidFill>
                  <a:srgbClr val="7A9E94"/>
                </a:solidFill>
                <a:latin typeface="Apple SD Gothic Neo" pitchFamily="34" charset="0"/>
                <a:ea typeface="Apple SD Gothic Neo" pitchFamily="34" charset="-122"/>
                <a:cs typeface="Apple SD Gothic Neo" pitchFamily="34" charset="-120"/>
              </a:rPr>
              <a:t>8</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2F1EC"/>
        </a:solidFill>
      </p:bgPr>
    </p:bg>
    <p:spTree>
      <p:nvGrpSpPr>
        <p:cNvPr id="1" name=""/>
        <p:cNvGrpSpPr/>
        <p:nvPr/>
      </p:nvGrpSpPr>
      <p:grpSpPr>
        <a:xfrm>
          <a:off x="0" y="0"/>
          <a:ext cx="0" cy="0"/>
          <a:chOff x="0" y="0"/>
          <a:chExt cx="0" cy="0"/>
        </a:xfrm>
      </p:grpSpPr>
      <p:sp>
        <p:nvSpPr>
          <p:cNvPr id="2" name="Text 0"/>
          <p:cNvSpPr/>
          <p:nvPr/>
        </p:nvSpPr>
        <p:spPr>
          <a:xfrm>
            <a:off x="777240" y="1325880"/>
            <a:ext cx="9144000" cy="320040"/>
          </a:xfrm>
          <a:prstGeom prst="rect">
            <a:avLst/>
          </a:prstGeom>
          <a:noFill/>
          <a:ln/>
        </p:spPr>
        <p:txBody>
          <a:bodyPr wrap="square" rtlCol="0" anchor="ctr"/>
          <a:lstStyle/>
          <a:p>
            <a:pPr indent="0" marL="0">
              <a:buNone/>
            </a:pPr>
            <a:r>
              <a:rPr lang="en-US" sz="1200" spc="200" kern="0" dirty="0">
                <a:solidFill>
                  <a:srgbClr val="7A9E94"/>
                </a:solidFill>
                <a:latin typeface="Apple SD Gothic Neo" pitchFamily="34" charset="0"/>
                <a:ea typeface="Apple SD Gothic Neo" pitchFamily="34" charset="-122"/>
                <a:cs typeface="Apple SD Gothic Neo" pitchFamily="34" charset="-120"/>
              </a:rPr>
              <a:t>왜 전환점인가</a:t>
            </a:r>
            <a:endParaRPr lang="en-US" sz="1200" dirty="0"/>
          </a:p>
        </p:txBody>
      </p:sp>
      <p:sp>
        <p:nvSpPr>
          <p:cNvPr id="3" name="Text 1"/>
          <p:cNvSpPr/>
          <p:nvPr/>
        </p:nvSpPr>
        <p:spPr>
          <a:xfrm>
            <a:off x="777240" y="1691640"/>
            <a:ext cx="10607040" cy="822960"/>
          </a:xfrm>
          <a:prstGeom prst="rect">
            <a:avLst/>
          </a:prstGeom>
          <a:noFill/>
          <a:ln/>
        </p:spPr>
        <p:txBody>
          <a:bodyPr wrap="square" rtlCol="0" anchor="ctr"/>
          <a:lstStyle/>
          <a:p>
            <a:pPr indent="0" marL="0">
              <a:buNone/>
            </a:pPr>
            <a:r>
              <a:rPr lang="en-US" sz="3200" b="1" dirty="0">
                <a:solidFill>
                  <a:srgbClr val="3A5750"/>
                </a:solidFill>
                <a:latin typeface="Apple SD Gothic Neo" pitchFamily="34" charset="0"/>
                <a:ea typeface="Apple SD Gothic Neo" pitchFamily="34" charset="-122"/>
                <a:cs typeface="Apple SD Gothic Neo" pitchFamily="34" charset="-120"/>
              </a:rPr>
              <a:t>Prompting Trick → Training Signal</a:t>
            </a:r>
            <a:endParaRPr lang="en-US" sz="3200" dirty="0"/>
          </a:p>
        </p:txBody>
      </p:sp>
      <p:sp>
        <p:nvSpPr>
          <p:cNvPr id="4" name="Shape 2"/>
          <p:cNvSpPr/>
          <p:nvPr/>
        </p:nvSpPr>
        <p:spPr>
          <a:xfrm>
            <a:off x="777240" y="2651760"/>
            <a:ext cx="10607040" cy="0"/>
          </a:xfrm>
          <a:prstGeom prst="line">
            <a:avLst/>
          </a:prstGeom>
          <a:noFill/>
          <a:ln w="9525">
            <a:solidFill>
              <a:srgbClr val="D8D6CF"/>
            </a:solidFill>
            <a:prstDash val="solid"/>
          </a:ln>
        </p:spPr>
      </p:sp>
      <p:sp>
        <p:nvSpPr>
          <p:cNvPr id="5" name="Text 3"/>
          <p:cNvSpPr/>
          <p:nvPr/>
        </p:nvSpPr>
        <p:spPr>
          <a:xfrm>
            <a:off x="11475720" y="6400800"/>
            <a:ext cx="457200" cy="274320"/>
          </a:xfrm>
          <a:prstGeom prst="rect">
            <a:avLst/>
          </a:prstGeom>
          <a:noFill/>
          <a:ln/>
        </p:spPr>
        <p:txBody>
          <a:bodyPr wrap="square" rtlCol="0" anchor="ctr"/>
          <a:lstStyle/>
          <a:p>
            <a:pPr algn="r" indent="0" marL="0">
              <a:buNone/>
            </a:pPr>
            <a:r>
              <a:rPr lang="en-US" sz="1000" dirty="0">
                <a:solidFill>
                  <a:srgbClr val="7A9E94"/>
                </a:solidFill>
                <a:latin typeface="Apple SD Gothic Neo" pitchFamily="34" charset="0"/>
                <a:ea typeface="Apple SD Gothic Neo" pitchFamily="34" charset="-122"/>
                <a:cs typeface="Apple SD Gothic Neo" pitchFamily="34" charset="-120"/>
              </a:rPr>
              <a:t>9</a:t>
            </a:r>
            <a:endParaRPr lang="en-US" sz="1000" dirty="0"/>
          </a:p>
        </p:txBody>
      </p:sp>
      <p:sp>
        <p:nvSpPr>
          <p:cNvPr id="6" name="Shape 4"/>
          <p:cNvSpPr/>
          <p:nvPr/>
        </p:nvSpPr>
        <p:spPr>
          <a:xfrm>
            <a:off x="777240" y="2880360"/>
            <a:ext cx="5074920" cy="2743200"/>
          </a:xfrm>
          <a:prstGeom prst="roundRect">
            <a:avLst>
              <a:gd name="adj" fmla="val 2667"/>
            </a:avLst>
          </a:prstGeom>
          <a:solidFill>
            <a:srgbClr val="E8E7E1"/>
          </a:solidFill>
          <a:ln/>
        </p:spPr>
      </p:sp>
      <p:sp>
        <p:nvSpPr>
          <p:cNvPr id="7" name="Text 5"/>
          <p:cNvSpPr/>
          <p:nvPr/>
        </p:nvSpPr>
        <p:spPr>
          <a:xfrm>
            <a:off x="1097280" y="3136392"/>
            <a:ext cx="4434840" cy="411480"/>
          </a:xfrm>
          <a:prstGeom prst="rect">
            <a:avLst/>
          </a:prstGeom>
          <a:noFill/>
          <a:ln/>
        </p:spPr>
        <p:txBody>
          <a:bodyPr wrap="square" rtlCol="0" anchor="ctr"/>
          <a:lstStyle/>
          <a:p>
            <a:pPr indent="0" marL="0">
              <a:buNone/>
            </a:pPr>
            <a:r>
              <a:rPr lang="en-US" sz="1500" b="1" dirty="0">
                <a:solidFill>
                  <a:srgbClr val="3A5750"/>
                </a:solidFill>
                <a:latin typeface="Apple SD Gothic Neo" pitchFamily="34" charset="0"/>
                <a:ea typeface="Apple SD Gothic Neo" pitchFamily="34" charset="-122"/>
                <a:cs typeface="Apple SD Gothic Neo" pitchFamily="34" charset="-120"/>
              </a:rPr>
              <a:t>Before (CoT / Zero-shot CoT)</a:t>
            </a:r>
            <a:endParaRPr lang="en-US" sz="1500" dirty="0"/>
          </a:p>
        </p:txBody>
      </p:sp>
      <p:sp>
        <p:nvSpPr>
          <p:cNvPr id="8" name="Text 6"/>
          <p:cNvSpPr/>
          <p:nvPr/>
        </p:nvSpPr>
        <p:spPr>
          <a:xfrm>
            <a:off x="1097280" y="3630168"/>
            <a:ext cx="4434840" cy="1737360"/>
          </a:xfrm>
          <a:prstGeom prst="rect">
            <a:avLst/>
          </a:prstGeom>
          <a:noFill/>
          <a:ln/>
        </p:spPr>
        <p:txBody>
          <a:bodyPr wrap="square" rtlCol="0" anchor="t"/>
          <a:lstStyle/>
          <a:p>
            <a:pPr algn="l" indent="0" marL="0">
              <a:lnSpc>
                <a:spcPct val="135000"/>
              </a:lnSpc>
              <a:buNone/>
            </a:pPr>
            <a:r>
              <a:rPr lang="en-US" sz="1250" dirty="0">
                <a:solidFill>
                  <a:srgbClr val="5B7A6E"/>
                </a:solidFill>
                <a:latin typeface="Apple SD Gothic Neo" pitchFamily="34" charset="0"/>
                <a:ea typeface="Apple SD Gothic Neo" pitchFamily="34" charset="-122"/>
                <a:cs typeface="Apple SD Gothic Neo" pitchFamily="34" charset="-120"/>
              </a:rPr>
              <a:t>— 추론 능력은 모델 안에 이미 존재</a:t>
            </a:r>
            <a:endParaRPr lang="en-US" sz="1250" dirty="0"/>
          </a:p>
          <a:p>
            <a:pPr algn="l" indent="0" marL="0">
              <a:lnSpc>
                <a:spcPct val="135000"/>
              </a:lnSpc>
              <a:buNone/>
            </a:pPr>
            <a:r>
              <a:rPr lang="en-US" sz="1250" dirty="0">
                <a:solidFill>
                  <a:srgbClr val="5B7A6E"/>
                </a:solidFill>
                <a:latin typeface="Apple SD Gothic Neo" pitchFamily="34" charset="0"/>
                <a:ea typeface="Apple SD Gothic Neo" pitchFamily="34" charset="-122"/>
                <a:cs typeface="Apple SD Gothic Neo" pitchFamily="34" charset="-120"/>
              </a:rPr>
              <a:t>— 프롬프트가 그것을 '끄집어낼' 뿐</a:t>
            </a:r>
            <a:endParaRPr lang="en-US" sz="1250" dirty="0"/>
          </a:p>
          <a:p>
            <a:pPr algn="l" indent="0" marL="0">
              <a:lnSpc>
                <a:spcPct val="135000"/>
              </a:lnSpc>
              <a:buNone/>
            </a:pPr>
            <a:r>
              <a:rPr lang="en-US" sz="1250" dirty="0">
                <a:solidFill>
                  <a:srgbClr val="5B7A6E"/>
                </a:solidFill>
                <a:latin typeface="Apple SD Gothic Neo" pitchFamily="34" charset="0"/>
                <a:ea typeface="Apple SD Gothic Neo" pitchFamily="34" charset="-122"/>
                <a:cs typeface="Apple SD Gothic Neo" pitchFamily="34" charset="-120"/>
              </a:rPr>
              <a:t>— 모델 파라미터는 변하지 않음</a:t>
            </a:r>
            <a:endParaRPr lang="en-US" sz="1250" dirty="0"/>
          </a:p>
          <a:p>
            <a:pPr algn="l" indent="0" marL="0">
              <a:lnSpc>
                <a:spcPct val="135000"/>
              </a:lnSpc>
              <a:buNone/>
            </a:pPr>
            <a:r>
              <a:rPr lang="en-US" sz="1250" dirty="0">
                <a:solidFill>
                  <a:srgbClr val="5B7A6E"/>
                </a:solidFill>
                <a:latin typeface="Apple SD Gothic Neo" pitchFamily="34" charset="0"/>
                <a:ea typeface="Apple SD Gothic Neo" pitchFamily="34" charset="-122"/>
                <a:cs typeface="Apple SD Gothic Neo" pitchFamily="34" charset="-120"/>
              </a:rPr>
              <a:t>— 추론 품질이 프롬프트 설계에 의존</a:t>
            </a:r>
            <a:endParaRPr lang="en-US" sz="1250" dirty="0"/>
          </a:p>
        </p:txBody>
      </p:sp>
      <p:sp>
        <p:nvSpPr>
          <p:cNvPr id="9" name="Shape 7"/>
          <p:cNvSpPr/>
          <p:nvPr/>
        </p:nvSpPr>
        <p:spPr>
          <a:xfrm>
            <a:off x="6309360" y="2880360"/>
            <a:ext cx="5074920" cy="2743200"/>
          </a:xfrm>
          <a:prstGeom prst="roundRect">
            <a:avLst>
              <a:gd name="adj" fmla="val 2667"/>
            </a:avLst>
          </a:prstGeom>
          <a:solidFill>
            <a:srgbClr val="4E7268"/>
          </a:solidFill>
          <a:ln/>
        </p:spPr>
      </p:sp>
      <p:sp>
        <p:nvSpPr>
          <p:cNvPr id="10" name="Text 8"/>
          <p:cNvSpPr/>
          <p:nvPr/>
        </p:nvSpPr>
        <p:spPr>
          <a:xfrm>
            <a:off x="6629400" y="3136392"/>
            <a:ext cx="4434840" cy="411480"/>
          </a:xfrm>
          <a:prstGeom prst="rect">
            <a:avLst/>
          </a:prstGeom>
          <a:noFill/>
          <a:ln/>
        </p:spPr>
        <p:txBody>
          <a:bodyPr wrap="square" rtlCol="0" anchor="ctr"/>
          <a:lstStyle/>
          <a:p>
            <a:pPr indent="0" marL="0">
              <a:buNone/>
            </a:pPr>
            <a:r>
              <a:rPr lang="en-US" sz="1500" b="1" dirty="0">
                <a:solidFill>
                  <a:srgbClr val="FFFFFF"/>
                </a:solidFill>
                <a:latin typeface="Apple SD Gothic Neo" pitchFamily="34" charset="0"/>
                <a:ea typeface="Apple SD Gothic Neo" pitchFamily="34" charset="-122"/>
                <a:cs typeface="Apple SD Gothic Neo" pitchFamily="34" charset="-120"/>
              </a:rPr>
              <a:t>After (STaR)</a:t>
            </a:r>
            <a:endParaRPr lang="en-US" sz="1500" dirty="0"/>
          </a:p>
        </p:txBody>
      </p:sp>
      <p:sp>
        <p:nvSpPr>
          <p:cNvPr id="11" name="Text 9"/>
          <p:cNvSpPr/>
          <p:nvPr/>
        </p:nvSpPr>
        <p:spPr>
          <a:xfrm>
            <a:off x="6629400" y="3630168"/>
            <a:ext cx="4434840" cy="1737360"/>
          </a:xfrm>
          <a:prstGeom prst="rect">
            <a:avLst/>
          </a:prstGeom>
          <a:noFill/>
          <a:ln/>
        </p:spPr>
        <p:txBody>
          <a:bodyPr wrap="square" rtlCol="0" anchor="ctr"/>
          <a:lstStyle/>
          <a:p>
            <a:pPr indent="0" marL="0">
              <a:lnSpc>
                <a:spcPct val="135000"/>
              </a:lnSpc>
              <a:buNone/>
            </a:pPr>
            <a:r>
              <a:rPr lang="en-US" sz="1250" dirty="0">
                <a:solidFill>
                  <a:srgbClr val="D4E4E0"/>
                </a:solidFill>
                <a:latin typeface="Apple SD Gothic Neo" pitchFamily="34" charset="0"/>
                <a:ea typeface="Apple SD Gothic Neo" pitchFamily="34" charset="-122"/>
                <a:cs typeface="Apple SD Gothic Neo" pitchFamily="34" charset="-120"/>
              </a:rPr>
              <a:t>— 모델이 생성한 추론 과정이 학습 데이터가 됨</a:t>
            </a:r>
            <a:endParaRPr lang="en-US" sz="1250" dirty="0"/>
          </a:p>
          <a:p>
            <a:pPr indent="0" marL="0">
              <a:lnSpc>
                <a:spcPct val="135000"/>
              </a:lnSpc>
              <a:buNone/>
            </a:pPr>
            <a:r>
              <a:rPr lang="en-US" sz="1250" dirty="0">
                <a:solidFill>
                  <a:srgbClr val="D4E4E0"/>
                </a:solidFill>
                <a:latin typeface="Apple SD Gothic Neo" pitchFamily="34" charset="0"/>
                <a:ea typeface="Apple SD Gothic Neo" pitchFamily="34" charset="-122"/>
                <a:cs typeface="Apple SD Gothic Neo" pitchFamily="34" charset="-120"/>
              </a:rPr>
              <a:t>— 정답 여부라는 자동 신호로 데이터 품질 필터링</a:t>
            </a:r>
            <a:endParaRPr lang="en-US" sz="1250" dirty="0"/>
          </a:p>
          <a:p>
            <a:pPr indent="0" marL="0">
              <a:lnSpc>
                <a:spcPct val="135000"/>
              </a:lnSpc>
              <a:buNone/>
            </a:pPr>
            <a:r>
              <a:rPr lang="en-US" sz="1250" dirty="0">
                <a:solidFill>
                  <a:srgbClr val="D4E4E0"/>
                </a:solidFill>
                <a:latin typeface="Apple SD Gothic Neo" pitchFamily="34" charset="0"/>
                <a:ea typeface="Apple SD Gothic Neo" pitchFamily="34" charset="-122"/>
                <a:cs typeface="Apple SD Gothic Neo" pitchFamily="34" charset="-120"/>
              </a:rPr>
              <a:t>— 파인튜닝을 통해 파라미터 자체가 변함</a:t>
            </a:r>
            <a:endParaRPr lang="en-US" sz="1250" dirty="0"/>
          </a:p>
          <a:p>
            <a:pPr indent="0" marL="0">
              <a:lnSpc>
                <a:spcPct val="135000"/>
              </a:lnSpc>
              <a:buNone/>
            </a:pPr>
            <a:r>
              <a:rPr lang="en-US" sz="1250" dirty="0">
                <a:solidFill>
                  <a:srgbClr val="D4E4E0"/>
                </a:solidFill>
                <a:latin typeface="Apple SD Gothic Neo" pitchFamily="34" charset="0"/>
                <a:ea typeface="Apple SD Gothic Neo" pitchFamily="34" charset="-122"/>
                <a:cs typeface="Apple SD Gothic Neo" pitchFamily="34" charset="-120"/>
              </a:rPr>
              <a:t>— 사람이 만든 rationale 데이터셋 의존도 감소</a:t>
            </a:r>
            <a:endParaRPr lang="en-US" sz="1250" dirty="0"/>
          </a:p>
        </p:txBody>
      </p:sp>
      <p:sp>
        <p:nvSpPr>
          <p:cNvPr id="12" name="Text 10"/>
          <p:cNvSpPr/>
          <p:nvPr/>
        </p:nvSpPr>
        <p:spPr>
          <a:xfrm>
            <a:off x="777240" y="6217920"/>
            <a:ext cx="10607040" cy="438912"/>
          </a:xfrm>
          <a:prstGeom prst="rect">
            <a:avLst/>
          </a:prstGeom>
          <a:noFill/>
          <a:ln/>
        </p:spPr>
        <p:txBody>
          <a:bodyPr wrap="square" rtlCol="0" anchor="ctr"/>
          <a:lstStyle/>
          <a:p>
            <a:pPr indent="0" marL="0">
              <a:buNone/>
            </a:pPr>
            <a:r>
              <a:rPr lang="en-US" sz="1250" i="1" dirty="0">
                <a:solidFill>
                  <a:srgbClr val="7A9E94"/>
                </a:solidFill>
                <a:latin typeface="Apple SD Gothic Neo" pitchFamily="34" charset="0"/>
                <a:ea typeface="Apple SD Gothic Neo" pitchFamily="34" charset="-122"/>
                <a:cs typeface="Apple SD Gothic Neo" pitchFamily="34" charset="-120"/>
              </a:rPr>
              <a:t>이 '정답 여부를 신호로 자기 생성 데이터를 학습에 재사용'하는 구조가, 이후 o1과 R1의 강화학습 기반 학습으로 직접 이어짐</a:t>
            </a:r>
            <a:endParaRPr lang="en-US" sz="1250" dirty="0"/>
          </a:p>
        </p:txBody>
      </p:sp>
      <p:sp>
        <p:nvSpPr>
          <p:cNvPr id="14" name="Text 11"/>
          <p:cNvSpPr/>
          <p:nvPr/>
        </p:nvSpPr>
        <p:spPr>
          <a:xfrm>
            <a:off x="11475720" y="6400800"/>
            <a:ext cx="457200" cy="274320"/>
          </a:xfrm>
          <a:prstGeom prst="rect">
            <a:avLst/>
          </a:prstGeom>
          <a:noFill/>
          <a:ln/>
        </p:spPr>
        <p:txBody>
          <a:bodyPr wrap="square" rtlCol="0" anchor="ctr"/>
          <a:lstStyle/>
          <a:p>
            <a:pPr algn="r" indent="0" marL="0">
              <a:buNone/>
            </a:pPr>
            <a:r>
              <a:rPr lang="en-US" sz="1000" dirty="0">
                <a:solidFill>
                  <a:srgbClr val="7A9E94"/>
                </a:solidFill>
                <a:latin typeface="Apple SD Gothic Neo" pitchFamily="34" charset="0"/>
                <a:ea typeface="Apple SD Gothic Neo" pitchFamily="34" charset="-122"/>
                <a:cs typeface="Apple SD Gothic Neo" pitchFamily="34" charset="-120"/>
              </a:rPr>
              <a:t>9</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26</Slides>
  <Notes>26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26</vt:i4>
      </vt:variant>
    </vt:vector>
  </HeadingPairs>
  <TitlesOfParts>
    <vt:vector size="29"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Chain-of-Thought의 진화</dc:title>
  <dc:subject>PptxGenJS Presentation</dc:subject>
  <dc:creator>PptxGenJS</dc:creator>
  <cp:lastModifiedBy>PptxGenJS</cp:lastModifiedBy>
  <cp:revision>1</cp:revision>
  <dcterms:created xsi:type="dcterms:W3CDTF">2026-06-18T23:07:02Z</dcterms:created>
  <dcterms:modified xsi:type="dcterms:W3CDTF">2026-06-18T23:07:02Z</dcterms:modified>
</cp:coreProperties>
</file>