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157DA-F33B-41B9-943A-C5C56994E04E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43A07-E2E9-4B0A-BF31-77C4806C84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62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43A07-E2E9-4B0A-BF31-77C4806C848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66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43A07-E2E9-4B0A-BF31-77C4806C848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40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AA56E-1C36-DF72-1CC3-70F8183D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868076-3867-ACD7-8CEA-1C7558885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E505E7-0AA8-650F-21FF-24C0D4B5F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824EB5-D4A7-2FC0-A802-61A89C43B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43A07-E2E9-4B0A-BF31-77C4806C848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25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117BE-D793-D043-E0F9-72D78ECF1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86BACB-1258-0D6E-770D-1F0C0F222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6E15A4-6E98-AE7E-015B-E3E5850CD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0D725E-ED8E-510F-0AA0-33695DC40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43A07-E2E9-4B0A-BF31-77C4806C848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98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43A07-E2E9-4B0A-BF31-77C4806C848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4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7940A1-0E4F-FDBE-F15E-07927B720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23F846-AE69-8E56-23FB-87A11B150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58DC5F-1DE9-C9A4-E51F-8220B6AB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93EF7F-51FB-BFFE-C95E-4D5CDA7E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8F5B33-48EC-EEE9-EFBF-26DE0EA8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8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5F7FB8-7B9F-119D-4650-D489411D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E3D07E-C919-7EE5-A189-9A1A6552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FA6176-6B2A-66B5-5E81-9E622F87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CAF920-8AEA-4C27-3493-57EAF3DF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77F35F-A14C-EB64-9675-A2D20068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0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7F4D6E-6EB2-BCA6-BB78-9E11C040C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72A18B-A91B-9E2F-B4D2-BD243DE9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6CBADF-3441-8B7F-A2FD-9F691567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7BE036-8D96-1AF1-A353-5C9D10A9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8CD095-6424-4B4A-8E01-D0A9C1DD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C06D7-548D-B676-367A-76C7C542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7277CC-011F-71BE-31D6-12F5B2E5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45E186-13EF-E3AF-49D2-D5DF9408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7C6A3A-C2E7-6B7B-C677-F6575CDE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C56C5-1285-B4AE-5B7F-48E9CC40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9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6BE95C-6D2D-A7CD-1597-79098F42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4B863C-E1F9-24C9-24A7-49E50692B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D3E03A-2BEF-8A3B-D6A6-ABBB99FB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B22057-6560-EE3F-192C-910E1414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258FCC-472E-ECAF-01A1-99AB46F0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F4E12-0AD4-CA26-8287-D316B3B7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35674-8249-C4A9-99DE-B8386A85E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DB6B3C-4D53-3D4A-A717-9D0EC4517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DEA03A-2164-C1DE-5188-271D43CC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C359E9-1BE9-9AB6-DF84-34AB42D7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4B2C74-EE10-7495-DCD7-2DBFD010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67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B050D5-8FAD-A9D4-3D52-072175EC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586530-FA28-E787-F0C5-2656A984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EAFFA1-7F72-8D8E-9561-4E23C9B96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F30AA4-1447-E566-7D6D-30B3A575F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E578FF-8C22-3AEF-CDAD-CB89D8768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9868149-5087-6575-B67A-F5A8DB1D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CCC8AD-A7F2-CD4E-B2CC-0A018A77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FFBBD8-2A75-3938-0CC8-6FCC1688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86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C5FD49-6D7E-DF74-E127-449A6CF4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56D20B6-D741-75A7-775B-4DE0CB37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0D7F19-981A-016F-FFA1-412C85FB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86ABBEA-B46E-D0B6-FE04-5CF13355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1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43CB1D3-BA32-4837-51A1-2867B5ED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047FA17-B011-DBB3-240D-1F2A0F0B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AE54D0-07C0-B2BB-BC69-E6797960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7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07DF9-3C0A-05E2-D2A2-C10BE0A2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C74533-64A2-A63F-AC59-D595F7B0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87C9D7-3253-E75A-0436-B9AD12824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BD3E5C-2254-E9F7-0A04-431AA7E6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E98115-F6A3-80D8-1034-01CC124A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DA8F93-01A2-BBEE-805F-DBB90119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79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2EFB24-921F-4E80-8488-B8036D2B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C0006DB-F520-0351-0A8D-A7B8EA740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B9E6E4-86C3-2415-5223-45361B326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1D1D4B-BFF6-10A9-B40E-4A183DE8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0A528A-8DE9-57AB-EE8D-EF67B5E1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E75842-1388-C91B-D8E0-AB16B242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0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E74879E-76BF-0486-7E2E-703E9F51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504020-891B-0603-6502-E53AFCB2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AF26D3-D453-6A11-424E-36F66041C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7D423-A2D2-4355-944F-E10B72E454FF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ADD946-8C34-4038-4D37-0E8184899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1CA496-9B64-4E8C-2A63-40E4E29F8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03F65-129F-4405-B3B2-AB4F796D0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4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4A62F-4C00-DC1E-4C22-4BB863FF5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AirfRANS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데이터를 이용한 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 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검증 실험</a:t>
            </a:r>
          </a:p>
        </p:txBody>
      </p:sp>
    </p:spTree>
    <p:extLst>
      <p:ext uri="{BB962C8B-B14F-4D97-AF65-F5344CB8AC3E}">
        <p14:creationId xmlns:p14="http://schemas.microsoft.com/office/powerpoint/2010/main" val="177674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06F3C-8156-074D-010C-091FF48CE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1BD146F4-FCD8-16E5-207F-7DB56154F156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정보 정의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580BA9C-210E-1E1E-2A70-B8A3FE4A7584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1. Continuity loss 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Continuity 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질량보존을 어기지 않게 만드는 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</a:t>
            </a:r>
            <a:endParaRPr lang="en-US" altLang="ko-KR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    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즉 한 점에서 유체가 갑자기 생기거나 사라지지 않아야 한다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비압축성 유동에서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이는 다음과 같은 조건을 따른다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Residual /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는 다음과 같다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026" name="Picture 2" descr="유체 역학의 압축성 이해">
            <a:extLst>
              <a:ext uri="{FF2B5EF4-FFF2-40B4-BE49-F238E27FC236}">
                <a16:creationId xmlns:a16="http://schemas.microsoft.com/office/drawing/2014/main" id="{A1CD00F6-0062-6682-3998-53E6A38F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3" y="2419158"/>
            <a:ext cx="5310540" cy="37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741E99-438E-924F-3A83-BDF85606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15" y="2764818"/>
            <a:ext cx="1907432" cy="10513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C66603C-D13C-CCD4-CB92-BFB01923B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37" y="4204755"/>
            <a:ext cx="2904820" cy="86688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18BFDF4-E709-F75C-3B14-74A1CCA11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37" y="5135341"/>
            <a:ext cx="2904821" cy="6417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2AE4F2-F112-9B32-C97D-19663DF6325E}"/>
              </a:ext>
            </a:extLst>
          </p:cNvPr>
          <p:cNvSpPr txBox="1"/>
          <p:nvPr/>
        </p:nvSpPr>
        <p:spPr>
          <a:xfrm>
            <a:off x="73941" y="6003644"/>
            <a:ext cx="2142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x: </a:t>
            </a:r>
            <a:r>
              <a:rPr lang="ko-KR" altLang="en-US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x방향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공간좌표</a:t>
            </a:r>
          </a:p>
          <a:p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y: </a:t>
            </a:r>
            <a:r>
              <a:rPr lang="ko-KR" altLang="en-US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y방향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공간좌표</a:t>
            </a:r>
          </a:p>
          <a:p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u: </a:t>
            </a:r>
            <a:r>
              <a:rPr lang="ko-KR" altLang="en-US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x방향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속도성분</a:t>
            </a:r>
          </a:p>
          <a:p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v: </a:t>
            </a:r>
            <a:r>
              <a:rPr lang="ko-KR" altLang="en-US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y방향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속도성분</a:t>
            </a:r>
          </a:p>
        </p:txBody>
      </p:sp>
    </p:spTree>
    <p:extLst>
      <p:ext uri="{BB962C8B-B14F-4D97-AF65-F5344CB8AC3E}">
        <p14:creationId xmlns:p14="http://schemas.microsoft.com/office/powerpoint/2010/main" val="327631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59467-A426-7F83-26A2-C92EB432B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6ECBF130-F708-61F6-FD67-0C8FFEC4BD57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정보 정의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A5831DD-D9CA-5D07-2623-AC7D01AC107F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2. Boundary loss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Boundary 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속도 조건을 어기지 않게 만드는 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</a:t>
            </a:r>
            <a:endParaRPr lang="en-US" altLang="ko-KR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      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즉 </a:t>
            </a:r>
            <a:r>
              <a:rPr lang="ko-KR" altLang="en-US" sz="2000" b="1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에어포일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벽면에서 속도가 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이어야 한다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다음과 같은 조건을 따른다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Residual /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는 다음과 같다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65F4E4A-ED58-BE22-C71B-7931BB928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r="25000"/>
          <a:stretch>
            <a:fillRect/>
          </a:stretch>
        </p:blipFill>
        <p:spPr>
          <a:xfrm>
            <a:off x="7398328" y="2233383"/>
            <a:ext cx="3602182" cy="36101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4B749E7-E1D8-2F53-A79F-BBBFA44E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1" y="2991867"/>
            <a:ext cx="2904820" cy="43713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5A9F3DC-A4C8-E0FD-A6E9-E110B728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51" y="4353926"/>
            <a:ext cx="2773067" cy="449687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077CA270-73BB-5C07-1858-304D1698A67D}"/>
              </a:ext>
            </a:extLst>
          </p:cNvPr>
          <p:cNvGrpSpPr/>
          <p:nvPr/>
        </p:nvGrpSpPr>
        <p:grpSpPr>
          <a:xfrm>
            <a:off x="877457" y="4923660"/>
            <a:ext cx="3713016" cy="604764"/>
            <a:chOff x="1071421" y="4841118"/>
            <a:chExt cx="3713016" cy="60476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2EFE682-E6B5-43DD-2931-2A8EC10A1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6944"/>
            <a:stretch>
              <a:fillRect/>
            </a:stretch>
          </p:blipFill>
          <p:spPr>
            <a:xfrm>
              <a:off x="1551709" y="4841118"/>
              <a:ext cx="3232728" cy="604764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5206EFE3-1AC6-7E8D-DC44-C04A0D6ED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1421" y="4929448"/>
              <a:ext cx="476316" cy="40963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9FC1FC3-B617-7B96-8300-8399F0D34491}"/>
              </a:ext>
            </a:extLst>
          </p:cNvPr>
          <p:cNvSpPr txBox="1"/>
          <p:nvPr/>
        </p:nvSpPr>
        <p:spPr>
          <a:xfrm>
            <a:off x="73941" y="6003644"/>
            <a:ext cx="21427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u: </a:t>
            </a:r>
            <a:r>
              <a:rPr lang="ko-KR" altLang="en-US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x방향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속도성분</a:t>
            </a:r>
          </a:p>
          <a:p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v: </a:t>
            </a:r>
            <a:r>
              <a:rPr lang="ko-KR" altLang="en-US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y방향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속도성분</a:t>
            </a:r>
          </a:p>
        </p:txBody>
      </p:sp>
    </p:spTree>
    <p:extLst>
      <p:ext uri="{BB962C8B-B14F-4D97-AF65-F5344CB8AC3E}">
        <p14:creationId xmlns:p14="http://schemas.microsoft.com/office/powerpoint/2010/main" val="86528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BC44F-48BE-D72C-CDB7-696D347E7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09CEE9A4-B9CA-1732-830D-3A1C7FCF8F99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정보 정의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7E7422B5-0E1E-772F-A609-CBCEAB499640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3. Momentum loss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Momentum 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PINN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운동량 방정식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모멘텀 방정식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을 만족하도록 강제하는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</a:t>
            </a:r>
            <a:endParaRPr lang="en-US" altLang="ko-KR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      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즉 뉴턴 제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법칙을 만족해야 한다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이는 다음과 같은 조건을 따른다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Residual /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는 다음과 같다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077" name="Picture 5" descr="뉴턴 운동 제2 법칙 : 가속도의 법칙">
            <a:extLst>
              <a:ext uri="{FF2B5EF4-FFF2-40B4-BE49-F238E27FC236}">
                <a16:creationId xmlns:a16="http://schemas.microsoft.com/office/drawing/2014/main" id="{A062B5CD-5B81-A992-59D2-CEDFB0AB0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t="16121" r="14624" b="24208"/>
          <a:stretch>
            <a:fillRect/>
          </a:stretch>
        </p:blipFill>
        <p:spPr bwMode="auto">
          <a:xfrm>
            <a:off x="4058383" y="2202216"/>
            <a:ext cx="2865865" cy="16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6E8CA0C-A4A2-6F61-F677-7A8A638F7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80" y="4336112"/>
            <a:ext cx="9565429" cy="543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BCA134-8D40-B268-269E-369C5170B8F5}"/>
              </a:ext>
            </a:extLst>
          </p:cNvPr>
          <p:cNvSpPr txBox="1"/>
          <p:nvPr/>
        </p:nvSpPr>
        <p:spPr>
          <a:xfrm>
            <a:off x="105638" y="5866733"/>
            <a:ext cx="24343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x,y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공간 좌표</a:t>
            </a:r>
          </a:p>
          <a:p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u: x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방향 속도</a:t>
            </a:r>
          </a:p>
          <a:p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v: y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방향 속도</a:t>
            </a:r>
          </a:p>
          <a:p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q: 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압력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밀도</a:t>
            </a:r>
            <a:endParaRPr lang="en-US" altLang="ko-KR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r>
              <a:rPr lang="el-GR" altLang="ko-KR" sz="1100" dirty="0"/>
              <a:t>ν: </a:t>
            </a:r>
            <a:r>
              <a:rPr lang="ko-KR" altLang="en-US" sz="1100" dirty="0" err="1"/>
              <a:t>동점성계수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ko-KR" altLang="en-US" sz="1100" dirty="0"/>
              <a:t>공기의 경우</a:t>
            </a:r>
            <a:r>
              <a:rPr lang="en-US" altLang="ko-KR" sz="1100" dirty="0"/>
              <a:t>1.56e-5)</a:t>
            </a:r>
            <a:endParaRPr lang="ko-KR" altLang="en-US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FD6208C-4981-E37B-6D17-3A26BDA7A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09" y="5074402"/>
            <a:ext cx="4000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BD03A-B034-5C5E-BF77-EFD02D1D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B2A43DB5-4742-BE83-240B-B63567881A9B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정보 정의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0E4C7D81-1C6D-403F-079B-FECDAB6EFBE9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4. Far-field loss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Far-field 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PINN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계산영역의 바깥쪽 경계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에서는 유동이 </a:t>
            </a:r>
            <a:r>
              <a:rPr lang="ko-KR" altLang="en-US" sz="20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에어포일의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영향에서 거의 벗어나서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다시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입구 </a:t>
            </a:r>
            <a:r>
              <a:rPr lang="ko-KR" altLang="en-US" sz="2000" b="1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자유류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속도와 비슷해야 하는 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</a:t>
            </a:r>
            <a:endParaRPr lang="en-US" altLang="ko-KR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      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즉 외곽 경계에서는 속도가 입구 유입속도와 같아진다</a:t>
            </a: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이는 다음과 같은 조건을 따른다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Residual /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는 다음과 같다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B16CD-D392-B703-BEED-BA9804816445}"/>
              </a:ext>
            </a:extLst>
          </p:cNvPr>
          <p:cNvSpPr txBox="1"/>
          <p:nvPr/>
        </p:nvSpPr>
        <p:spPr>
          <a:xfrm>
            <a:off x="105635" y="6085463"/>
            <a:ext cx="38864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dirty="0"/>
              <a:t>Γ</a:t>
            </a:r>
            <a:r>
              <a:rPr lang="en-US" altLang="ko-KR" sz="1100" dirty="0"/>
              <a:t>ff​: far-field boundary, </a:t>
            </a:r>
            <a:r>
              <a:rPr lang="ko-KR" altLang="en-US" sz="1100" dirty="0"/>
              <a:t>즉 계산영역의 바깥쪽 경계</a:t>
            </a:r>
            <a:endParaRPr lang="en-US" altLang="ko-KR" sz="1100" dirty="0"/>
          </a:p>
          <a:p>
            <a:r>
              <a:rPr lang="en-US" altLang="ko-KR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u_in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: 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해당 시뮬레이션의 입구 속도 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x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성분 </a:t>
            </a:r>
          </a:p>
          <a:p>
            <a:r>
              <a:rPr lang="en-US" altLang="ko-KR" sz="11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v_in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: 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해당 시뮬레이션의 입구 속도 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y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성분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7587A8-6665-F8B3-B053-2B75FF784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6" y="3190568"/>
            <a:ext cx="3105218" cy="40558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4C32BDA4-219C-F7C7-6134-6F22B6000770}"/>
              </a:ext>
            </a:extLst>
          </p:cNvPr>
          <p:cNvGrpSpPr/>
          <p:nvPr/>
        </p:nvGrpSpPr>
        <p:grpSpPr>
          <a:xfrm>
            <a:off x="874237" y="4158936"/>
            <a:ext cx="2349297" cy="1042500"/>
            <a:chOff x="736166" y="3958443"/>
            <a:chExt cx="2349297" cy="10425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06FDB7A-BE54-79C5-4EF0-2E89CD8CE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166" y="3958443"/>
              <a:ext cx="2349297" cy="1042500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46F70B5-7AD5-6C5D-D6E5-D80743714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2218" y="4007423"/>
              <a:ext cx="401970" cy="355589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C689D56-ED25-63D8-5834-4832D0570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2218" y="4618429"/>
              <a:ext cx="401970" cy="318804"/>
            </a:xfrm>
            <a:prstGeom prst="rect">
              <a:avLst/>
            </a:prstGeom>
          </p:spPr>
        </p:pic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A2467D6A-60AB-3F93-54B3-6896B25DA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482" y="2940230"/>
            <a:ext cx="5100103" cy="35266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1883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64309-879F-D949-89F4-77BCDB8EB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3A2C5A26-E331-FBFA-0492-0740AC068632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정보 정의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8C1148B-580B-A8A8-3A6E-6F5D1AC30759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5. Pressure gauge loss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Pressure gauge 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PINN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 </a:t>
            </a:r>
            <a:r>
              <a:rPr lang="en-US" altLang="ko-KR" sz="2000" b="1" dirty="0"/>
              <a:t>q=p/ρ</a:t>
            </a:r>
            <a:r>
              <a:rPr lang="ko-KR" altLang="en-US" sz="2000" b="1" dirty="0"/>
              <a:t>의 평균이</a:t>
            </a:r>
            <a:r>
              <a:rPr lang="en-US" altLang="ko-KR" sz="2000" b="1" dirty="0"/>
              <a:t> 0</a:t>
            </a:r>
            <a:r>
              <a:rPr lang="ko-KR" altLang="en-US" sz="2000" b="1" dirty="0"/>
              <a:t>이 되도록 제약</a:t>
            </a:r>
            <a:r>
              <a:rPr lang="ko-KR" altLang="en-US" sz="2000" dirty="0"/>
              <a:t>하는 </a:t>
            </a:r>
            <a:r>
              <a:rPr lang="en-US" altLang="ko-KR" sz="2000" dirty="0"/>
              <a:t>loss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이는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압력 데이터의 기준을 잡기 위해서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D35EB-6852-97D1-5658-DB233B0AA6AC}"/>
              </a:ext>
            </a:extLst>
          </p:cNvPr>
          <p:cNvSpPr txBox="1"/>
          <p:nvPr/>
        </p:nvSpPr>
        <p:spPr>
          <a:xfrm>
            <a:off x="398341" y="4261059"/>
            <a:ext cx="38864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q: 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압력</a:t>
            </a:r>
            <a:r>
              <a:rPr lang="en-US" altLang="ko-KR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</a:t>
            </a:r>
            <a:r>
              <a:rPr lang="ko-KR" altLang="en-US" sz="11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밀도</a:t>
            </a:r>
            <a:endParaRPr lang="en-US" altLang="ko-KR" sz="11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7F077A-16CC-BE6F-12B0-7FE01E8A0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393" b="14770"/>
          <a:stretch>
            <a:fillRect/>
          </a:stretch>
        </p:blipFill>
        <p:spPr>
          <a:xfrm>
            <a:off x="499074" y="2340025"/>
            <a:ext cx="3099620" cy="6001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CF69D4D-C6CA-D99E-40EC-9BCD7B00D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1" y="3048526"/>
            <a:ext cx="3684910" cy="90612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002E278-B579-DBB7-5F10-39D6DFA52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006" y="2361524"/>
            <a:ext cx="5100103" cy="35266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8A295213-C771-E2ED-A505-E6AEC3AB0A02}"/>
              </a:ext>
            </a:extLst>
          </p:cNvPr>
          <p:cNvCxnSpPr>
            <a:cxnSpLocks/>
          </p:cNvCxnSpPr>
          <p:nvPr/>
        </p:nvCxnSpPr>
        <p:spPr>
          <a:xfrm>
            <a:off x="5764985" y="4895307"/>
            <a:ext cx="769022" cy="1015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A850A85-6A6E-67EB-2BB1-68FBC173FBC3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5785006" y="4124858"/>
            <a:ext cx="1447067" cy="1807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C8786A7-9434-1D7E-8C2C-F6EBE5F183BA}"/>
              </a:ext>
            </a:extLst>
          </p:cNvPr>
          <p:cNvCxnSpPr>
            <a:cxnSpLocks/>
          </p:cNvCxnSpPr>
          <p:nvPr/>
        </p:nvCxnSpPr>
        <p:spPr>
          <a:xfrm>
            <a:off x="5741664" y="3186545"/>
            <a:ext cx="2131997" cy="2701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40D153-CE28-A055-13F5-E8F1EC3EA747}"/>
              </a:ext>
            </a:extLst>
          </p:cNvPr>
          <p:cNvCxnSpPr>
            <a:cxnSpLocks/>
          </p:cNvCxnSpPr>
          <p:nvPr/>
        </p:nvCxnSpPr>
        <p:spPr>
          <a:xfrm>
            <a:off x="5923547" y="2340025"/>
            <a:ext cx="2878703" cy="3614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363ECAA-F339-E54A-5DE9-464ABF379B12}"/>
              </a:ext>
            </a:extLst>
          </p:cNvPr>
          <p:cNvCxnSpPr>
            <a:cxnSpLocks/>
          </p:cNvCxnSpPr>
          <p:nvPr/>
        </p:nvCxnSpPr>
        <p:spPr>
          <a:xfrm>
            <a:off x="6854481" y="2340025"/>
            <a:ext cx="2878703" cy="3614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40641756-71EE-3FC8-E3D6-8C6CB8619C41}"/>
              </a:ext>
            </a:extLst>
          </p:cNvPr>
          <p:cNvCxnSpPr>
            <a:cxnSpLocks/>
          </p:cNvCxnSpPr>
          <p:nvPr/>
        </p:nvCxnSpPr>
        <p:spPr>
          <a:xfrm>
            <a:off x="7824523" y="2321553"/>
            <a:ext cx="2878703" cy="3614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81966DF-BC81-818B-DAD9-7D56B50353D9}"/>
              </a:ext>
            </a:extLst>
          </p:cNvPr>
          <p:cNvCxnSpPr>
            <a:cxnSpLocks/>
          </p:cNvCxnSpPr>
          <p:nvPr/>
        </p:nvCxnSpPr>
        <p:spPr>
          <a:xfrm>
            <a:off x="8843703" y="2306135"/>
            <a:ext cx="2076366" cy="2546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18E1F63-6913-758A-F68F-0D4505301A11}"/>
              </a:ext>
            </a:extLst>
          </p:cNvPr>
          <p:cNvCxnSpPr>
            <a:cxnSpLocks/>
          </p:cNvCxnSpPr>
          <p:nvPr/>
        </p:nvCxnSpPr>
        <p:spPr>
          <a:xfrm>
            <a:off x="9746680" y="2339204"/>
            <a:ext cx="1158450" cy="1327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44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C66F52E-9293-A50F-3C5D-1A375FF546C0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조건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20F64CD-82F4-495E-4A05-B13739C07C7F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 . Ridge / RFR / GBR / DNN / 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데이터량을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다르게 학습시킨 후 성능을 평가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range_list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=[100, 200, 500, 1000, 2000, 5000, 10000]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학습에 사용될 데이터 수를 달리하여 학습 후</a:t>
            </a:r>
            <a:endParaRPr lang="en-US" altLang="ko-KR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ko-KR" altLang="en-US" sz="20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별도의 평가용 데이터를 통해 성능평가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진행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평가용 샘플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1,600,000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학습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검증 데이터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400,000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개의 데이터 중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range_list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만큼 샘플링 하여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8:2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나눔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 DNN / 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 loss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특정 타겟 데이터의 가중치를 제거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하고 학습시킨 후 성능을 평가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		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정보에 의한 타겟의 간접적 학습만 평가하기 위함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B0C1F8-8317-9849-CDAC-3FA9D914C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0" y="4860764"/>
            <a:ext cx="10406519" cy="731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7C9820-0F96-7361-AF26-CC193EDFE10B}"/>
              </a:ext>
            </a:extLst>
          </p:cNvPr>
          <p:cNvSpPr txBox="1"/>
          <p:nvPr/>
        </p:nvSpPr>
        <p:spPr>
          <a:xfrm>
            <a:off x="291280" y="6040266"/>
            <a:ext cx="6105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ko-KR" dirty="0"/>
              <a:t>target_col = ["u","v","p_over_rho", "nu_t"]</a:t>
            </a:r>
            <a:endParaRPr lang="en-US" altLang="ko-KR" dirty="0"/>
          </a:p>
          <a:p>
            <a:r>
              <a:rPr lang="ko-KR" altLang="en-US" dirty="0" err="1"/>
              <a:t>data_weights</a:t>
            </a:r>
            <a:r>
              <a:rPr lang="ko-KR" altLang="en-US" dirty="0"/>
              <a:t>=[1.0, 1.0, </a:t>
            </a:r>
            <a:r>
              <a:rPr lang="en-US" altLang="ko-KR" dirty="0"/>
              <a:t>0</a:t>
            </a:r>
            <a:r>
              <a:rPr lang="ko-KR" altLang="en-US" dirty="0"/>
              <a:t>.0, 1.0]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BCB7008-007D-09F4-5DA8-A01BC1567683}"/>
              </a:ext>
            </a:extLst>
          </p:cNvPr>
          <p:cNvSpPr/>
          <p:nvPr/>
        </p:nvSpPr>
        <p:spPr>
          <a:xfrm>
            <a:off x="1588655" y="4935442"/>
            <a:ext cx="1403928" cy="6564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4B7B5A62-3AFB-7A03-171D-8CE8709D8CB1}"/>
              </a:ext>
            </a:extLst>
          </p:cNvPr>
          <p:cNvSpPr/>
          <p:nvPr/>
        </p:nvSpPr>
        <p:spPr>
          <a:xfrm>
            <a:off x="2092037" y="5666542"/>
            <a:ext cx="397164" cy="43667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6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733F-1E73-76C5-ACFD-EF1D5C2B0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601A21F-A8A3-41C7-748B-3655157C301A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결과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A72BEF5-C3AE-0F96-B1F8-F111784A48DF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1. Ridge / RFR / GBR 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단순 </a:t>
            </a:r>
            <a:r>
              <a:rPr lang="nl-NL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["u","v","p_over_rho", "nu_t"]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예측 결과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Ridge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 잘 판단하지 못 하며 개선의 여지가 없다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 -&gt; </a:t>
            </a:r>
            <a:r>
              <a:rPr lang="ko-KR" altLang="en-US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예측이 너무 쉬운 선형 문제가 아니다</a:t>
            </a:r>
            <a:r>
              <a:rPr lang="en-US" altLang="ko-KR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RFR / GBR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은 점차 잘 판단하며 개선의 여지가 있다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 -&gt; </a:t>
            </a:r>
            <a:r>
              <a:rPr lang="ko-KR" altLang="en-US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예측이 가능한 문제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54F3270-D22D-FD79-A91A-6C7939E4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6" y="1461693"/>
            <a:ext cx="5594629" cy="35664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BB6E37D-AF18-F9BB-64BD-6C23EFFE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61692"/>
            <a:ext cx="5728257" cy="35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5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DDB2-5D37-CEBF-BE49-C8ED98539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0F4357B-FC54-47D7-C8FA-733E1FC24785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결과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C3F7461-2DD8-F9A9-86E8-CA0A0131558E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1.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DNN / 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단순 </a:t>
            </a:r>
            <a:r>
              <a:rPr lang="nl-NL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["u","v","p_over_rho", "nu_t"]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예측 결과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r>
              <a:rPr lang="ko-KR" altLang="en-US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매우 소량의 데이터의 경우 </a:t>
            </a:r>
            <a:r>
              <a:rPr lang="en-US" altLang="ko-KR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PINN</a:t>
            </a:r>
            <a:r>
              <a:rPr lang="ko-KR" altLang="en-US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 전체적으로 우세</a:t>
            </a:r>
            <a:r>
              <a:rPr lang="ko-KR" altLang="en-US" sz="2000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-&gt; </a:t>
            </a:r>
            <a:r>
              <a:rPr lang="ko-KR" altLang="en-US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물리정보 </a:t>
            </a:r>
            <a:r>
              <a:rPr lang="en-US" altLang="ko-KR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2000" b="1" u="sng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가 유의미한 역할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을 한다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데이터가 늘어나자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DNN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 전체적으로 우세</a:t>
            </a: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-&gt; 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하지만 결국 </a:t>
            </a:r>
            <a:r>
              <a: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데이터가 많고 좋을 수록 더 많은 효과를 봄</a:t>
            </a:r>
            <a:endParaRPr lang="en-US" altLang="ko-KR" sz="2000" b="1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3191B9-E676-B063-B104-3F8119D4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9" y="1662545"/>
            <a:ext cx="5523391" cy="350058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D961E28-9A63-561F-A3C7-AA4C89AE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99" y="1610966"/>
            <a:ext cx="5799745" cy="3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251D-C88A-12DA-A4C1-947AF4572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78912EE-CDBA-141F-6512-BFE567A67EC9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결과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78EB3A6-911E-6861-6D98-296C33B00AB2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2.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DNN / 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 loss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특정 타겟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nl-NL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"p_over_rho"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데이터의 가중치를 제거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하고 학습시킨 후 성능을 평가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1199F37-7473-B77F-BC63-FAE1B38A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0" y="2789028"/>
            <a:ext cx="5398320" cy="343628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02F5D2D-C47C-0CE3-1AFB-88A2A61AB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556" y="2740325"/>
            <a:ext cx="5479753" cy="355713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762C9F7-C5CE-9E29-E273-DAE780E0EC08}"/>
              </a:ext>
            </a:extLst>
          </p:cNvPr>
          <p:cNvSpPr/>
          <p:nvPr/>
        </p:nvSpPr>
        <p:spPr>
          <a:xfrm>
            <a:off x="291281" y="4518890"/>
            <a:ext cx="2719774" cy="1729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0EB951-7475-F676-547E-A548EAB2A2F8}"/>
              </a:ext>
            </a:extLst>
          </p:cNvPr>
          <p:cNvSpPr/>
          <p:nvPr/>
        </p:nvSpPr>
        <p:spPr>
          <a:xfrm>
            <a:off x="5845658" y="4537186"/>
            <a:ext cx="2719774" cy="1729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65EB6-3036-FAFE-E8EF-29048E2BC9C1}"/>
              </a:ext>
            </a:extLst>
          </p:cNvPr>
          <p:cNvSpPr txBox="1"/>
          <p:nvPr/>
        </p:nvSpPr>
        <p:spPr>
          <a:xfrm>
            <a:off x="1487261" y="1856614"/>
            <a:ext cx="6105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ko-KR" dirty="0"/>
              <a:t>target_col = ["u","v",</a:t>
            </a:r>
            <a:r>
              <a:rPr lang="nl-NL" altLang="ko-KR" b="1" dirty="0">
                <a:solidFill>
                  <a:srgbClr val="FF0000"/>
                </a:solidFill>
              </a:rPr>
              <a:t>"p_over_rho"</a:t>
            </a:r>
            <a:r>
              <a:rPr lang="nl-NL" altLang="ko-KR" dirty="0"/>
              <a:t>, "nu_t"]</a:t>
            </a:r>
            <a:endParaRPr lang="en-US" altLang="ko-KR" dirty="0"/>
          </a:p>
          <a:p>
            <a:r>
              <a:rPr lang="ko-KR" altLang="en-US" dirty="0" err="1"/>
              <a:t>data_weights</a:t>
            </a:r>
            <a:r>
              <a:rPr lang="ko-KR" altLang="en-US" dirty="0"/>
              <a:t>=[1.0, 1.0, </a:t>
            </a:r>
            <a:r>
              <a:rPr lang="en-US" altLang="ko-KR" b="1" dirty="0">
                <a:solidFill>
                  <a:srgbClr val="FF0000"/>
                </a:solidFill>
              </a:rPr>
              <a:t>0</a:t>
            </a:r>
            <a:r>
              <a:rPr lang="ko-KR" altLang="en-US" b="1" dirty="0">
                <a:solidFill>
                  <a:srgbClr val="FF0000"/>
                </a:solidFill>
              </a:rPr>
              <a:t>.0</a:t>
            </a:r>
            <a:r>
              <a:rPr lang="ko-KR" altLang="en-US" dirty="0"/>
              <a:t>, 1.0]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6C26A64-1BBE-1ADB-8C03-7C918B6B2B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67" r="73865"/>
          <a:stretch>
            <a:fillRect/>
          </a:stretch>
        </p:blipFill>
        <p:spPr>
          <a:xfrm>
            <a:off x="642604" y="1814230"/>
            <a:ext cx="725095" cy="7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3D7E-29BD-2621-FEB7-47259FB9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8208F48-C518-13C4-A54D-5CA94892EFDD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결과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34C2979-D78E-2490-43DD-B16164EB0FE8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2.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DNN / 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 loss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의 특정 타겟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nl-NL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"p_over_rho"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데이터의 가중치를 제거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하고 학습시킨 후 성능을 평가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9CB9DE9-084F-16B5-EC42-A78EE791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3" y="1886899"/>
            <a:ext cx="5428818" cy="34517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34FBAD-594D-DD20-7E76-15760662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09" y="1905574"/>
            <a:ext cx="5421045" cy="3451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558F5A-8B6C-C4EC-2A63-9F40DD253327}"/>
              </a:ext>
            </a:extLst>
          </p:cNvPr>
          <p:cNvSpPr txBox="1"/>
          <p:nvPr/>
        </p:nvSpPr>
        <p:spPr>
          <a:xfrm>
            <a:off x="503381" y="5614142"/>
            <a:ext cx="5042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DNN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은 </a:t>
            </a: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p_over_rho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지표가 불안정하고 나쁜 성능 </a:t>
            </a:r>
            <a:endParaRPr lang="en-US" altLang="ko-KR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ctr">
              <a:buNone/>
            </a:pPr>
            <a:r>
              <a:rPr lang="en-US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데이터 </a:t>
            </a:r>
            <a:r>
              <a:rPr lang="en-US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에서 </a:t>
            </a: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p_over_rho 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는 영향력이 없음</a:t>
            </a: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18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65CBC-5446-3E1C-3AFF-600EB35B7F56}"/>
              </a:ext>
            </a:extLst>
          </p:cNvPr>
          <p:cNvSpPr txBox="1"/>
          <p:nvPr/>
        </p:nvSpPr>
        <p:spPr>
          <a:xfrm>
            <a:off x="5670870" y="5595467"/>
            <a:ext cx="6105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PI</a:t>
            </a: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NN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은 </a:t>
            </a: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p_over_rho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지표가 안정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적이며 </a:t>
            </a:r>
            <a:r>
              <a:rPr lang="nl-NL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DNN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보다 전체적 우세 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sz="18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데이터 </a:t>
            </a:r>
            <a:r>
              <a:rPr lang="en-US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loss</a:t>
            </a:r>
            <a:r>
              <a:rPr lang="ko-KR" altLang="en-US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없이 물리정보만으로 </a:t>
            </a:r>
            <a:r>
              <a:rPr lang="nl-NL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p_over_rho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커버 가능성</a:t>
            </a:r>
            <a:r>
              <a:rPr lang="nl-NL" altLang="ko-KR" sz="1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18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753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483A36-C481-5F6A-F2FB-924BF954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6" y="0"/>
            <a:ext cx="10515600" cy="1325563"/>
          </a:xfrm>
        </p:spPr>
        <p:txBody>
          <a:bodyPr/>
          <a:lstStyle/>
          <a:p>
            <a:r>
              <a:rPr lang="en-US" altLang="ko-KR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AirfRANS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93EAF7-12A2-1957-4B65-794E9F7CD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5" y="1014463"/>
            <a:ext cx="11609439" cy="873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AirfRANS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차원 </a:t>
            </a:r>
            <a:r>
              <a:rPr lang="ko-KR" altLang="en-US" sz="2000" b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주변의 유동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대상으로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비압축성 정상상태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해석 결과를 모아 만든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데이터셋</a:t>
            </a:r>
            <a:endParaRPr lang="ko-KR" altLang="en-US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026" name="Picture 2" descr="ML4CFD NeurIPS 2024 challenge: &quot;Harnessing Machine Learning for  Computational Fluid Dynamics in Airfoil Design&quot; - Systemx">
            <a:extLst>
              <a:ext uri="{FF2B5EF4-FFF2-40B4-BE49-F238E27FC236}">
                <a16:creationId xmlns:a16="http://schemas.microsoft.com/office/drawing/2014/main" id="{6763B228-A501-DDA2-6BF0-1B025F84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44" y="2041009"/>
            <a:ext cx="7423764" cy="23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's Top 12 Computational Fluid Dynamics (CFD) Companies">
            <a:extLst>
              <a:ext uri="{FF2B5EF4-FFF2-40B4-BE49-F238E27FC236}">
                <a16:creationId xmlns:a16="http://schemas.microsoft.com/office/drawing/2014/main" id="{5D3A577A-E786-C187-7BED-00E38D5B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6" y="4188185"/>
            <a:ext cx="3963448" cy="23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7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E6E7-338D-6F6E-CEE7-42B03F86A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441E3BEE-5B2A-F1FB-0FB3-90BD322F3C79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이후 실험 방향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199220F-1538-6E3D-7D0A-851544A5AB3F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3788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1. </a:t>
            </a:r>
            <a:r>
              <a:rPr lang="ko-KR" altLang="en-US" sz="20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시계열 기반 신규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데이터를 이용한 검증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추가 타겟을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Data loss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에서 제외시킨 후 데이터 복원력 평가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3. Physics-information loss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최적화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en-US" altLang="ko-KR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46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CCAA154-D8E0-A538-8261-F7C78D1E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6" y="0"/>
            <a:ext cx="10515600" cy="1325563"/>
          </a:xfrm>
        </p:spPr>
        <p:txBody>
          <a:bodyPr/>
          <a:lstStyle/>
          <a:p>
            <a:r>
              <a:rPr lang="en-US" altLang="ko-KR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AirfRANS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 정보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3085CBC-96BB-34AF-4CC9-1A082431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5" y="1014462"/>
            <a:ext cx="11609439" cy="5709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각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메쉬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노드의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좌표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m)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각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메쉬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노드의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좌표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u_in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시뮬레이션의 입구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속도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v_in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시뮬레이션의 입구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속도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dist_airfoil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에어포일까지의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거리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nx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표면의 법선 벡터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위가 아닌 점에서는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ny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표면의 법선 벡터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위가 아닌 점에서는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nu_t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난류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운동점성계수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m²/s)  </a:t>
            </a:r>
          </a:p>
          <a:p>
            <a:pPr marL="0" indent="0">
              <a:buNone/>
            </a:pPr>
            <a:r>
              <a:rPr lang="en-US" altLang="ko-KR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	</a:t>
            </a:r>
            <a:r>
              <a:rPr lang="ko-KR" altLang="en-US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난류 유동 내에서 소용돌이에 의한 유체 입자의 운동량 교환을 표현하는 가상의 점성 계수 </a:t>
            </a:r>
            <a:r>
              <a:rPr lang="en-US" altLang="ko-KR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유체가 섞이는 정도</a:t>
            </a:r>
            <a:r>
              <a:rPr lang="en-US" altLang="ko-KR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is_airfoil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 노드가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표면 위의 점인지 알려주는 값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(True/ False)</a:t>
            </a:r>
          </a:p>
          <a:p>
            <a:pPr marL="0" indent="0">
              <a:buNone/>
            </a:pPr>
            <a:endParaRPr lang="en-US" altLang="ko-KR" sz="1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 노드에서의 유동 속도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v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 노드에서의 유동 속도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p_over_rho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압력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밀도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m²/s²) 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630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31A0B01-925D-9FDB-6EE8-C004F4753BE6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AirfRANS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 정보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4FB72E39-6878-BCC3-581D-2E37A621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5" y="1014462"/>
            <a:ext cx="11609439" cy="5843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각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메쉬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노드의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좌표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m)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각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메쉬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노드의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좌표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u_in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시뮬레이션의 입구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속도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v_in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시뮬레이션의 입구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속도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dist_airfoil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에어포일까지의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거리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nx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표면의 법선 벡터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위가 아닌 점에서는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ny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표면의 법선 벡터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위가 아닌 점에서는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nu_t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난류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운동점성계수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m²/s)  </a:t>
            </a:r>
          </a:p>
          <a:p>
            <a:pPr marL="0" indent="0">
              <a:buNone/>
            </a:pPr>
            <a:r>
              <a:rPr lang="en-US" altLang="ko-KR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	</a:t>
            </a:r>
            <a:r>
              <a:rPr lang="ko-KR" altLang="en-US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난류 유동 내에서 소용돌이에 의한 유체 입자의 운동량 교환을 표현하는 가상의 점성 계수 </a:t>
            </a:r>
            <a:r>
              <a:rPr lang="en-US" altLang="ko-KR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유체가 섞이는 정도</a:t>
            </a:r>
            <a:r>
              <a:rPr lang="en-US" altLang="ko-KR" sz="16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is_airfoil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 노드가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에어포일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표면 위의 점인지 알려주는 값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(True/ False)</a:t>
            </a:r>
          </a:p>
          <a:p>
            <a:pPr marL="0" indent="0">
              <a:buNone/>
            </a:pPr>
            <a:endParaRPr lang="en-US" altLang="ko-KR" sz="12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 노드에서의 유동 속도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x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v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 노드에서의 유동 속도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y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성분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m/s)</a:t>
            </a:r>
            <a:endParaRPr lang="ko-KR" altLang="en-US" sz="2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None/>
            </a:pP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p_over_rho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: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압력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밀도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단위는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m²/s²) </a:t>
            </a:r>
          </a:p>
          <a:p>
            <a:pPr marL="0" indent="0"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FC34781-C723-6594-E4B6-124A83B8E65B}"/>
              </a:ext>
            </a:extLst>
          </p:cNvPr>
          <p:cNvSpPr/>
          <p:nvPr/>
        </p:nvSpPr>
        <p:spPr>
          <a:xfrm>
            <a:off x="233514" y="1014462"/>
            <a:ext cx="10083504" cy="4130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7119209-A01B-6789-C642-232F97FCDAD8}"/>
              </a:ext>
            </a:extLst>
          </p:cNvPr>
          <p:cNvSpPr/>
          <p:nvPr/>
        </p:nvSpPr>
        <p:spPr>
          <a:xfrm>
            <a:off x="233514" y="5144655"/>
            <a:ext cx="10083504" cy="1325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C5C80-B257-F6FE-86C1-7ECA09C68E80}"/>
              </a:ext>
            </a:extLst>
          </p:cNvPr>
          <p:cNvSpPr txBox="1"/>
          <p:nvPr/>
        </p:nvSpPr>
        <p:spPr>
          <a:xfrm>
            <a:off x="8720450" y="1014462"/>
            <a:ext cx="16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0" dirty="0">
                <a:solidFill>
                  <a:srgbClr val="FF0000"/>
                </a:solidFill>
                <a:effectLst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Input</a:t>
            </a:r>
            <a:r>
              <a:rPr lang="en-US" altLang="ko-KR" b="1" dirty="0">
                <a:solidFill>
                  <a:srgbClr val="FF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Feature</a:t>
            </a:r>
            <a:endParaRPr lang="ko-KR" altLang="en-US" dirty="0">
              <a:solidFill>
                <a:srgbClr val="FF0000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8E78B-F177-8C42-F21C-E85B9571C6DE}"/>
              </a:ext>
            </a:extLst>
          </p:cNvPr>
          <p:cNvSpPr txBox="1"/>
          <p:nvPr/>
        </p:nvSpPr>
        <p:spPr>
          <a:xfrm>
            <a:off x="8649817" y="5160171"/>
            <a:ext cx="16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 err="1">
                <a:solidFill>
                  <a:srgbClr val="FF0000"/>
                </a:solidFill>
                <a:latin typeface="Arial" panose="020B0604020202020204" pitchFamily="34" charset="0"/>
              </a:rPr>
              <a:t>Ou</a:t>
            </a:r>
            <a:r>
              <a:rPr lang="en-US" altLang="ko-KR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put</a:t>
            </a:r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Target</a:t>
            </a:r>
            <a:endParaRPr lang="ko-KR" altLang="en-US" dirty="0">
              <a:solidFill>
                <a:srgbClr val="FF0000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089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2486E9D-FFD6-09CF-316C-2E606C255708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모델 정보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88E1B16-1AF9-B0FA-48B2-16CEC03AD72F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1. Ridge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Ridge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는 선형회귀에 정규화를 넣은 가장 단순한 기준선 모델로 </a:t>
            </a:r>
          </a:p>
          <a:p>
            <a:pPr marL="0" indent="0">
              <a:buNone/>
            </a:pP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너무 간단하여 모델 설계에 부적합한 </a:t>
            </a:r>
            <a:r>
              <a:rPr lang="ko-KR" altLang="en-US" sz="2000" b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데이터셋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인지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확인하기 위함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(alpha=1)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71AC2FB-9506-356E-CF25-A9F06640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05" y="2620154"/>
            <a:ext cx="6554940" cy="3983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764D67-F194-AD7D-BCE1-384576D296FC}"/>
              </a:ext>
            </a:extLst>
          </p:cNvPr>
          <p:cNvSpPr txBox="1"/>
          <p:nvPr/>
        </p:nvSpPr>
        <p:spPr>
          <a:xfrm>
            <a:off x="7751916" y="4075760"/>
            <a:ext cx="358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지표</a:t>
            </a:r>
            <a:endParaRPr lang="en-US" altLang="ko-KR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MSE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RMSE / MAE / R2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528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DCCA-4A5C-939B-452D-65F0CA28F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085755AA-A596-D986-1409-C33DBB5955B8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모델 정보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AB8AE549-6A57-7FA4-0A0D-8E41CEF14EFA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2.RFR (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RandomForestRegressor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랜덤포레스트는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여러 개의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결정트리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(decision tree)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앙상블해서 예측하는 모델 비선형 관계를 잘 잡고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스케일링에 덜 민감하며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데이터셋을 통해 타겟 예측이 가능한지 확인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하기 위함</a:t>
            </a:r>
          </a:p>
          <a:p>
            <a:pPr marL="0" indent="0">
              <a:buNone/>
            </a:pPr>
            <a:r>
              <a:rPr lang="en-US" altLang="ko-KR" sz="12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en-US" altLang="ko-KR" sz="12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n_estimators</a:t>
            </a:r>
            <a:r>
              <a:rPr lang="en-US" altLang="ko-KR" sz="12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=100, </a:t>
            </a:r>
            <a:r>
              <a:rPr lang="en-US" altLang="ko-KR" sz="12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max_depth</a:t>
            </a:r>
            <a:r>
              <a:rPr lang="en-US" altLang="ko-KR" sz="12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=20, </a:t>
            </a:r>
            <a:r>
              <a:rPr lang="en-US" altLang="ko-KR" sz="12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min_samples_leaf</a:t>
            </a:r>
            <a:r>
              <a:rPr lang="en-US" altLang="ko-KR" sz="12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678D31-6E5D-D057-D035-AC1F98A9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5" y="2482268"/>
            <a:ext cx="5751294" cy="4233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6E74F-FF2A-3E8F-F912-39D13A105CB4}"/>
              </a:ext>
            </a:extLst>
          </p:cNvPr>
          <p:cNvSpPr txBox="1"/>
          <p:nvPr/>
        </p:nvSpPr>
        <p:spPr>
          <a:xfrm>
            <a:off x="7751916" y="4075760"/>
            <a:ext cx="358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지표</a:t>
            </a:r>
            <a:endParaRPr lang="en-US" altLang="ko-KR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MSE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RMSE / MAE / R2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09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F02C-0014-1C66-8A2C-9BD44DA5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B1C3F334-040C-7E3C-D4A5-FE3FDF664BB6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모델 정보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AD5BABF-EA82-9923-3C2F-1F094176A21E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3.GBR (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GradientBoostingRegressor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약한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결정트리를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순차적으로 쌓으면서 이전 오차를 보정하는 방식으로</a:t>
            </a:r>
          </a:p>
          <a:p>
            <a:pPr marL="0" indent="0">
              <a:buNone/>
            </a:pP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랜덤포레스트와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마찬가지로 </a:t>
            </a:r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데이터셋을 통해 타겟 예측이 가능한지 확인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하기 위함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n_estimators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=100,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learning_rate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=0.05,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max_depth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=4)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B7B150-F72E-5BF6-83EC-CEDF8973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4" y="2580407"/>
            <a:ext cx="6087325" cy="4172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5A2B0-2483-99CB-724F-724F811AF150}"/>
              </a:ext>
            </a:extLst>
          </p:cNvPr>
          <p:cNvSpPr txBox="1"/>
          <p:nvPr/>
        </p:nvSpPr>
        <p:spPr>
          <a:xfrm>
            <a:off x="7751916" y="4075760"/>
            <a:ext cx="358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지표</a:t>
            </a:r>
            <a:endParaRPr lang="en-US" altLang="ko-KR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MSE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RMSE / MAE / R2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458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0AEB9-09A1-08E7-71A0-138DA825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4E34658-7BE2-9A1F-298D-8A466240DCCF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모델 정보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C5A089B-5576-9463-BAA2-FC0F2745BED2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4. DNN (Deep Neural Network)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과 같은 신경망 본체를 쓰되 물리 손실을 모두 끈 버전입니다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구조는 완전연결 신경망으로 간단하게 설계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hidden_dim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=256,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num_hidden_layers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=6,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num_epochs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=1000, </a:t>
            </a:r>
            <a:r>
              <a:rPr lang="en-US" altLang="ko-KR" sz="2000" dirty="0"/>
              <a:t>optimizer=Adam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AEB5D89-7ED7-DB8D-11FF-956DD5C5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0" y="2678531"/>
            <a:ext cx="7601313" cy="3165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42E3B-5D7A-959E-2AB4-3882E6118D50}"/>
              </a:ext>
            </a:extLst>
          </p:cNvPr>
          <p:cNvSpPr txBox="1"/>
          <p:nvPr/>
        </p:nvSpPr>
        <p:spPr>
          <a:xfrm>
            <a:off x="7751916" y="4075760"/>
            <a:ext cx="358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지표</a:t>
            </a:r>
            <a:endParaRPr lang="en-US" altLang="ko-KR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MSE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RMSE / MAE / R2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804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56E42-5868-812A-6832-C2D008D3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D13FB7E0-4141-36FE-C016-AFE67EBBAE8D}"/>
              </a:ext>
            </a:extLst>
          </p:cNvPr>
          <p:cNvSpPr txBox="1">
            <a:spLocks/>
          </p:cNvSpPr>
          <p:nvPr/>
        </p:nvSpPr>
        <p:spPr>
          <a:xfrm>
            <a:off x="23351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실험 모델 정보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6C14196D-0B24-E9DB-096E-A83139B9490F}"/>
              </a:ext>
            </a:extLst>
          </p:cNvPr>
          <p:cNvSpPr txBox="1">
            <a:spLocks/>
          </p:cNvSpPr>
          <p:nvPr/>
        </p:nvSpPr>
        <p:spPr>
          <a:xfrm>
            <a:off x="291280" y="1014462"/>
            <a:ext cx="11609439" cy="584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5. PINN (Physics-Informed Neural Network)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PINN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은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DNN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과 같은 신경망 본체를 쓰지만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학습할 때 데이터 손실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+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물리 손실을 함께 최소화</a:t>
            </a:r>
          </a:p>
          <a:p>
            <a:pPr marL="0" indent="0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hidden_dim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=256,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num_hidden_layers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=6, </a:t>
            </a:r>
            <a:r>
              <a:rPr lang="en-US" altLang="ko-KR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num_epochs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=1000)</a:t>
            </a:r>
          </a:p>
          <a:p>
            <a:pPr marL="0" indent="0" algn="ctr">
              <a:buNone/>
            </a:pP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Continuity loss / Boundary loss / Momentum loss / Far-field loss / Pressure gauge loss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42F02B-528D-832C-6005-8F1A2C29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46" y="4027053"/>
            <a:ext cx="8754061" cy="55483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A259367-C256-CA0A-30DE-EE044D478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4" y="2690218"/>
            <a:ext cx="10406519" cy="7311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44B32D-0846-C33E-53EC-CE229140DB07}"/>
              </a:ext>
            </a:extLst>
          </p:cNvPr>
          <p:cNvSpPr/>
          <p:nvPr/>
        </p:nvSpPr>
        <p:spPr>
          <a:xfrm>
            <a:off x="3417454" y="2764896"/>
            <a:ext cx="7389425" cy="6564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1C05303E-0C37-3A1B-9F73-281E74C2CA55}"/>
              </a:ext>
            </a:extLst>
          </p:cNvPr>
          <p:cNvSpPr/>
          <p:nvPr/>
        </p:nvSpPr>
        <p:spPr>
          <a:xfrm>
            <a:off x="6852376" y="3590374"/>
            <a:ext cx="397164" cy="43667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000E0A2-ED9E-9DCD-47EC-E88335233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24" y="4862207"/>
            <a:ext cx="2854050" cy="1738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F89E6-A035-A5F1-18EB-6C0FAAC4EC6E}"/>
              </a:ext>
            </a:extLst>
          </p:cNvPr>
          <p:cNvSpPr txBox="1"/>
          <p:nvPr/>
        </p:nvSpPr>
        <p:spPr>
          <a:xfrm>
            <a:off x="7521007" y="5350595"/>
            <a:ext cx="358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지표</a:t>
            </a:r>
            <a:endParaRPr lang="en-US" altLang="ko-KR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MSE</a:t>
            </a:r>
            <a:r>
              <a:rPr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RMSE / MAE / R2</a:t>
            </a:r>
            <a:endParaRPr lang="ko-KR" altLang="en-US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014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1450</Words>
  <Application>Microsoft Office PowerPoint</Application>
  <PresentationFormat>와이드스크린</PresentationFormat>
  <Paragraphs>218</Paragraphs>
  <Slides>20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Pretendard</vt:lpstr>
      <vt:lpstr>맑은 고딕</vt:lpstr>
      <vt:lpstr>Arial</vt:lpstr>
      <vt:lpstr>Office 테마</vt:lpstr>
      <vt:lpstr>AirfRANS 데이터를 이용한 PINN 검증 실험</vt:lpstr>
      <vt:lpstr>AirfRANS 데이터란</vt:lpstr>
      <vt:lpstr>AirfRANS 데이터 정보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문종인</dc:creator>
  <cp:lastModifiedBy>문종인</cp:lastModifiedBy>
  <cp:revision>19</cp:revision>
  <dcterms:created xsi:type="dcterms:W3CDTF">2026-04-09T14:17:24Z</dcterms:created>
  <dcterms:modified xsi:type="dcterms:W3CDTF">2026-04-10T04:51:24Z</dcterms:modified>
</cp:coreProperties>
</file>