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66" d="100"/>
          <a:sy n="66" d="100"/>
        </p:scale>
        <p:origin x="106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880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8.png"/><Relationship Id="rId5" Type="http://schemas.openxmlformats.org/officeDocument/2006/relationships/image" Target="../media/image97.png"/><Relationship Id="rId4" Type="http://schemas.openxmlformats.org/officeDocument/2006/relationships/image" Target="../media/image9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4.png"/><Relationship Id="rId5" Type="http://schemas.openxmlformats.org/officeDocument/2006/relationships/image" Target="../media/image103.png"/><Relationship Id="rId4" Type="http://schemas.openxmlformats.org/officeDocument/2006/relationships/image" Target="../media/image10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png"/><Relationship Id="rId3" Type="http://schemas.openxmlformats.org/officeDocument/2006/relationships/image" Target="../media/image107.png"/><Relationship Id="rId7" Type="http://schemas.openxmlformats.org/officeDocument/2006/relationships/image" Target="../media/image1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0.png"/><Relationship Id="rId5" Type="http://schemas.openxmlformats.org/officeDocument/2006/relationships/image" Target="../media/image109.png"/><Relationship Id="rId10" Type="http://schemas.openxmlformats.org/officeDocument/2006/relationships/image" Target="../media/image114.png"/><Relationship Id="rId4" Type="http://schemas.openxmlformats.org/officeDocument/2006/relationships/image" Target="../media/image108.png"/><Relationship Id="rId9" Type="http://schemas.openxmlformats.org/officeDocument/2006/relationships/image" Target="../media/image1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png"/><Relationship Id="rId7" Type="http://schemas.openxmlformats.org/officeDocument/2006/relationships/image" Target="../media/image1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8.png"/><Relationship Id="rId5" Type="http://schemas.openxmlformats.org/officeDocument/2006/relationships/image" Target="../media/image117.png"/><Relationship Id="rId4" Type="http://schemas.openxmlformats.org/officeDocument/2006/relationships/image" Target="../media/image11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png"/><Relationship Id="rId3" Type="http://schemas.openxmlformats.org/officeDocument/2006/relationships/image" Target="../media/image120.png"/><Relationship Id="rId7" Type="http://schemas.openxmlformats.org/officeDocument/2006/relationships/image" Target="../media/image12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3.png"/><Relationship Id="rId5" Type="http://schemas.openxmlformats.org/officeDocument/2006/relationships/image" Target="../media/image122.png"/><Relationship Id="rId10" Type="http://schemas.openxmlformats.org/officeDocument/2006/relationships/image" Target="../media/image126.png"/><Relationship Id="rId4" Type="http://schemas.openxmlformats.org/officeDocument/2006/relationships/image" Target="../media/image121.png"/><Relationship Id="rId9" Type="http://schemas.openxmlformats.org/officeDocument/2006/relationships/image" Target="../media/image10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png"/><Relationship Id="rId3" Type="http://schemas.openxmlformats.org/officeDocument/2006/relationships/image" Target="../media/image127.png"/><Relationship Id="rId7" Type="http://schemas.openxmlformats.org/officeDocument/2006/relationships/image" Target="../media/image13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5" Type="http://schemas.openxmlformats.org/officeDocument/2006/relationships/image" Target="../media/image129.png"/><Relationship Id="rId4" Type="http://schemas.openxmlformats.org/officeDocument/2006/relationships/image" Target="../media/image12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6.png"/><Relationship Id="rId5" Type="http://schemas.openxmlformats.org/officeDocument/2006/relationships/image" Target="../media/image135.png"/><Relationship Id="rId4" Type="http://schemas.openxmlformats.org/officeDocument/2006/relationships/image" Target="../media/image1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18" Type="http://schemas.openxmlformats.org/officeDocument/2006/relationships/image" Target="../media/image4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19" Type="http://schemas.openxmlformats.org/officeDocument/2006/relationships/image" Target="../media/image43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.png"/><Relationship Id="rId18" Type="http://schemas.openxmlformats.org/officeDocument/2006/relationships/image" Target="../media/image5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7" Type="http://schemas.openxmlformats.org/officeDocument/2006/relationships/image" Target="../media/image58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5" Type="http://schemas.openxmlformats.org/officeDocument/2006/relationships/image" Target="../media/image56.png"/><Relationship Id="rId10" Type="http://schemas.openxmlformats.org/officeDocument/2006/relationships/image" Target="../media/image51.png"/><Relationship Id="rId19" Type="http://schemas.openxmlformats.org/officeDocument/2006/relationships/image" Target="../media/image60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Relationship Id="rId14" Type="http://schemas.openxmlformats.org/officeDocument/2006/relationships/image" Target="../media/image5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61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46.png"/><Relationship Id="rId9" Type="http://schemas.openxmlformats.org/officeDocument/2006/relationships/image" Target="../media/image6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18" Type="http://schemas.openxmlformats.org/officeDocument/2006/relationships/image" Target="../media/image86.png"/><Relationship Id="rId3" Type="http://schemas.openxmlformats.org/officeDocument/2006/relationships/image" Target="../media/image71.png"/><Relationship Id="rId21" Type="http://schemas.openxmlformats.org/officeDocument/2006/relationships/image" Target="../media/image89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84.png"/><Relationship Id="rId20" Type="http://schemas.openxmlformats.org/officeDocument/2006/relationships/image" Target="../media/image8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23" Type="http://schemas.openxmlformats.org/officeDocument/2006/relationships/image" Target="../media/image91.png"/><Relationship Id="rId10" Type="http://schemas.openxmlformats.org/officeDocument/2006/relationships/image" Target="../media/image78.png"/><Relationship Id="rId19" Type="http://schemas.openxmlformats.org/officeDocument/2006/relationships/image" Target="../media/image87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Relationship Id="rId22" Type="http://schemas.openxmlformats.org/officeDocument/2006/relationships/image" Target="../media/image9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4.png"/><Relationship Id="rId4" Type="http://schemas.openxmlformats.org/officeDocument/2006/relationships/image" Target="../media/image9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2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6667805" cy="6667805"/>
          </a:xfrm>
          <a:prstGeom prst="ellipse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-1904695" y="4000500"/>
            <a:ext cx="5715000" cy="5715000"/>
          </a:xfrm>
          <a:prstGeom prst="ellipse">
            <a:avLst/>
          </a:prstGeom>
          <a:solidFill>
            <a:srgbClr val="007B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266" r="-266"/>
          <a:stretch/>
        </p:blipFill>
        <p:spPr>
          <a:xfrm>
            <a:off x="609905" y="609905"/>
            <a:ext cx="323698" cy="286207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1086307" y="609905"/>
            <a:ext cx="1749247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논문 리뷰 세미나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09905" y="1352398"/>
            <a:ext cx="75895" cy="4153205"/>
          </a:xfrm>
          <a:prstGeom prst="rect">
            <a:avLst/>
          </a:prstGeom>
          <a:solidFill>
            <a:srgbClr val="007BFF"/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Text 6"/>
          <p:cNvSpPr txBox="1"/>
          <p:nvPr/>
        </p:nvSpPr>
        <p:spPr>
          <a:xfrm>
            <a:off x="838505" y="1649578"/>
            <a:ext cx="10916107" cy="1390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500" b="1" kern="0" spc="-75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Retrieval-Augmented Generation</a:t>
            </a:r>
            <a:endParaRPr lang="en-US" sz="4500" dirty="0"/>
          </a:p>
          <a:p>
            <a:pPr marL="0" indent="0" algn="l">
              <a:buNone/>
            </a:pPr>
            <a:r>
              <a:rPr lang="en-US" sz="45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for Knowledge-Intensive NLP Tasks </a:t>
            </a:r>
            <a:endParaRPr lang="en-US" sz="4500" dirty="0"/>
          </a:p>
        </p:txBody>
      </p:sp>
      <p:sp>
        <p:nvSpPr>
          <p:cNvPr id="10" name="Text 7"/>
          <p:cNvSpPr txBox="1"/>
          <p:nvPr/>
        </p:nvSpPr>
        <p:spPr>
          <a:xfrm>
            <a:off x="1240841" y="3420770"/>
            <a:ext cx="1045616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Patrick Lewis et al. (FAIR, UCL, NYU) </a:t>
            </a:r>
            <a:endParaRPr lang="en-US" sz="1600" dirty="0"/>
          </a:p>
        </p:txBody>
      </p:sp>
      <p:sp>
        <p:nvSpPr>
          <p:cNvPr id="11" name="Text 8"/>
          <p:cNvSpPr txBox="1"/>
          <p:nvPr/>
        </p:nvSpPr>
        <p:spPr>
          <a:xfrm>
            <a:off x="1164946" y="3837737"/>
            <a:ext cx="1053205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NeurIPS 2020 / arXiv </a:t>
            </a:r>
            <a:endParaRPr lang="en-US" sz="1600" dirty="0"/>
          </a:p>
        </p:txBody>
      </p:sp>
      <p:sp>
        <p:nvSpPr>
          <p:cNvPr id="12" name="Text 9"/>
          <p:cNvSpPr txBox="1"/>
          <p:nvPr/>
        </p:nvSpPr>
        <p:spPr>
          <a:xfrm>
            <a:off x="1143000" y="4751222"/>
            <a:ext cx="60579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발표 목표: RAG 아키텍처 및 핵심 기술의 종합적 이해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609905" y="5505602"/>
            <a:ext cx="10972800" cy="19202"/>
          </a:xfrm>
          <a:prstGeom prst="rect">
            <a:avLst/>
          </a:prstGeom>
          <a:solidFill>
            <a:srgbClr val="007BFF">
              <a:alpha val="10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1"/>
          <p:cNvSpPr txBox="1"/>
          <p:nvPr/>
        </p:nvSpPr>
        <p:spPr>
          <a:xfrm>
            <a:off x="609905" y="5982005"/>
            <a:ext cx="363474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DeepShark Lab 학부연구생 - 전범기</a:t>
            </a:r>
            <a:endParaRPr lang="en-US" sz="1500" dirty="0"/>
          </a:p>
        </p:txBody>
      </p:sp>
      <p:sp>
        <p:nvSpPr>
          <p:cNvPr id="15" name="Shape 12"/>
          <p:cNvSpPr/>
          <p:nvPr/>
        </p:nvSpPr>
        <p:spPr>
          <a:xfrm>
            <a:off x="10906963" y="5829300"/>
            <a:ext cx="676656" cy="418795"/>
          </a:xfrm>
          <a:prstGeom prst="roundRect">
            <a:avLst>
              <a:gd name="adj" fmla="val 218341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3"/>
          <p:cNvSpPr txBox="1"/>
          <p:nvPr/>
        </p:nvSpPr>
        <p:spPr>
          <a:xfrm>
            <a:off x="11059668" y="5905195"/>
            <a:ext cx="44805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1/16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838505" y="4636922"/>
            <a:ext cx="5505602" cy="571500"/>
          </a:xfrm>
          <a:prstGeom prst="roundRect">
            <a:avLst>
              <a:gd name="adj" fmla="val 32000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20000"/>
              </a:srgbClr>
            </a:outerShdw>
          </a:effectLst>
        </p:spPr>
        <p:txBody>
          <a:bodyPr/>
          <a:lstStyle/>
          <a:p>
            <a:endParaRPr lang="ko-KR" altLang="en-US" dirty="0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>
            <a:alphaModFix amt="80000"/>
          </a:blip>
          <a:srcRect l="-1004" r="-1004"/>
          <a:stretch/>
        </p:blipFill>
        <p:spPr>
          <a:xfrm>
            <a:off x="838505" y="3494837"/>
            <a:ext cx="267005" cy="209398"/>
          </a:xfrm>
          <a:prstGeom prst="rect">
            <a:avLst/>
          </a:prstGeom>
        </p:spPr>
      </p:pic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>
            <a:alphaModFix amt="80000"/>
          </a:blip>
          <a:srcRect l="-1903" r="-1903"/>
          <a:stretch/>
        </p:blipFill>
        <p:spPr>
          <a:xfrm>
            <a:off x="838505" y="3912718"/>
            <a:ext cx="190195" cy="209398"/>
          </a:xfrm>
          <a:prstGeom prst="rect">
            <a:avLst/>
          </a:prstGeom>
        </p:spPr>
      </p:pic>
      <p:sp>
        <p:nvSpPr>
          <p:cNvPr id="20" name="Text 15"/>
          <p:cNvSpPr txBox="1"/>
          <p:nvPr/>
        </p:nvSpPr>
        <p:spPr>
          <a:xfrm>
            <a:off x="609905" y="5753405"/>
            <a:ext cx="318211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52" dirty="0">
                <a:solidFill>
                  <a:srgbClr val="333333">
                    <a:alpha val="7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Presenter</a:t>
            </a:r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794C0BF-988E-16BD-0AAE-7EE425B06664}"/>
              </a:ext>
            </a:extLst>
          </p:cNvPr>
          <p:cNvSpPr txBox="1"/>
          <p:nvPr/>
        </p:nvSpPr>
        <p:spPr>
          <a:xfrm>
            <a:off x="837168" y="4774313"/>
            <a:ext cx="5505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>
                <a:solidFill>
                  <a:schemeClr val="bg1"/>
                </a:solidFill>
                <a:latin typeface="Noto Sans KR" panose="020B0200000000000000" pitchFamily="50" charset="-127"/>
                <a:ea typeface="Noto Sans KR" panose="020B0200000000000000" pitchFamily="50" charset="-127"/>
                <a:cs typeface="ADLaM Display" panose="020F0502020204030204" pitchFamily="2" charset="0"/>
              </a:rPr>
              <a:t>발표 목표</a:t>
            </a:r>
            <a:r>
              <a:rPr lang="en-US" altLang="ko-KR" sz="1600" dirty="0">
                <a:solidFill>
                  <a:schemeClr val="bg1"/>
                </a:solidFill>
                <a:latin typeface="Noto Sans KR" panose="020B0200000000000000" pitchFamily="50" charset="-127"/>
                <a:ea typeface="Noto Sans KR" panose="020B0200000000000000" pitchFamily="50" charset="-127"/>
                <a:cs typeface="ADLaM Display" panose="020F0502020204030204" pitchFamily="2" charset="0"/>
              </a:rPr>
              <a:t>:</a:t>
            </a:r>
            <a:r>
              <a:rPr lang="ko-KR" altLang="en-US" sz="1600" dirty="0">
                <a:solidFill>
                  <a:schemeClr val="bg1"/>
                </a:solidFill>
                <a:latin typeface="Noto Sans KR" panose="020B0200000000000000" pitchFamily="50" charset="-127"/>
                <a:ea typeface="Noto Sans KR" panose="020B0200000000000000" pitchFamily="50" charset="-127"/>
                <a:cs typeface="ADLaM Display" panose="020F0502020204030204" pitchFamily="2" charset="0"/>
              </a:rPr>
              <a:t> </a:t>
            </a:r>
            <a:r>
              <a:rPr lang="en-US" altLang="ko-KR" sz="1600" dirty="0">
                <a:solidFill>
                  <a:schemeClr val="bg1"/>
                </a:solidFill>
                <a:latin typeface="Noto Sans KR" panose="020B0200000000000000" pitchFamily="50" charset="-127"/>
                <a:ea typeface="Noto Sans KR" panose="020B0200000000000000" pitchFamily="50" charset="-127"/>
                <a:cs typeface="ADLaM Display" panose="020F0502020204030204" pitchFamily="2" charset="0"/>
              </a:rPr>
              <a:t>RAG </a:t>
            </a:r>
            <a:r>
              <a:rPr lang="ko-KR" altLang="en-US" sz="1600" dirty="0">
                <a:solidFill>
                  <a:schemeClr val="bg1"/>
                </a:solidFill>
                <a:latin typeface="Noto Sans KR" panose="020B0200000000000000" pitchFamily="50" charset="-127"/>
                <a:ea typeface="Noto Sans KR" panose="020B0200000000000000" pitchFamily="50" charset="-127"/>
                <a:cs typeface="ADLaM Display" panose="020F0502020204030204" pitchFamily="2" charset="0"/>
              </a:rPr>
              <a:t>아키텍처 및 핵심 기술의 종합적 이해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609905" y="571500"/>
            <a:ext cx="1116391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실험 데이터셋 Part 1: Open-Domain QA</a:t>
            </a:r>
            <a:endParaRPr lang="en-US" sz="3800" dirty="0"/>
          </a:p>
        </p:txBody>
      </p:sp>
      <p:sp>
        <p:nvSpPr>
          <p:cNvPr id="6" name="Text 4"/>
          <p:cNvSpPr txBox="1"/>
          <p:nvPr/>
        </p:nvSpPr>
        <p:spPr>
          <a:xfrm>
            <a:off x="609905" y="1271016"/>
            <a:ext cx="8306410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RAG 모델의 </a:t>
            </a:r>
            <a:r>
              <a:rPr lang="en-US" sz="13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개방형 질의응답(Open-Domain QA)</a:t>
            </a:r>
            <a:r>
              <a:rPr lang="en-US" sz="13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성능을 평가하기 위해 4가지의 대표적인 지식 집약적 데이터셋을 활용했습니다. 각 데이터셋은 질의의 성격과 정답 도출 방식에 있어 서로 다른 특징을 지니고 있습니다. 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9103084" y="1271016"/>
            <a:ext cx="2743200" cy="733349"/>
          </a:xfrm>
          <a:prstGeom prst="roundRect">
            <a:avLst>
              <a:gd name="adj" fmla="val 124688"/>
            </a:avLst>
          </a:prstGeom>
          <a:solidFill>
            <a:srgbClr val="007BFF">
              <a:alpha val="10000"/>
            </a:srgbClr>
          </a:solidFill>
          <a:ln w="25400">
            <a:solidFill>
              <a:srgbClr val="007BFF"/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312481" y="1541678"/>
            <a:ext cx="190195" cy="190195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9616977" y="1271016"/>
            <a:ext cx="2095805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-37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평가 지표: Exact Match (EM)</a:t>
            </a:r>
            <a:endParaRPr lang="en-US" sz="13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rcRect t="-4" b="-4"/>
          <a:stretch/>
        </p:blipFill>
        <p:spPr>
          <a:xfrm>
            <a:off x="609905" y="2269541"/>
            <a:ext cx="3530498" cy="3503066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619049" y="2278685"/>
            <a:ext cx="3514954" cy="761695"/>
          </a:xfrm>
          <a:prstGeom prst="roundRect">
            <a:avLst>
              <a:gd name="adj" fmla="val 36014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8"/>
          <p:cNvSpPr txBox="1"/>
          <p:nvPr/>
        </p:nvSpPr>
        <p:spPr>
          <a:xfrm>
            <a:off x="1653235" y="2278685"/>
            <a:ext cx="1813255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Natural Questions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(NQ)</a:t>
            </a:r>
            <a:endParaRPr lang="en-US" sz="1500" dirty="0"/>
          </a:p>
        </p:txBody>
      </p:sp>
      <p:sp>
        <p:nvSpPr>
          <p:cNvPr id="13" name="Shape 9"/>
          <p:cNvSpPr/>
          <p:nvPr/>
        </p:nvSpPr>
        <p:spPr>
          <a:xfrm>
            <a:off x="619049" y="3041294"/>
            <a:ext cx="3514954" cy="2723998"/>
          </a:xfrm>
          <a:prstGeom prst="roundRect">
            <a:avLst>
              <a:gd name="adj" fmla="val 2817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0"/>
          <p:cNvSpPr/>
          <p:nvPr/>
        </p:nvSpPr>
        <p:spPr>
          <a:xfrm>
            <a:off x="809244" y="3231490"/>
            <a:ext cx="1209751" cy="314554"/>
          </a:xfrm>
          <a:prstGeom prst="roundRect">
            <a:avLst>
              <a:gd name="adj" fmla="val 70472"/>
            </a:avLst>
          </a:prstGeom>
          <a:solidFill>
            <a:srgbClr val="007B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1"/>
          <p:cNvSpPr txBox="1"/>
          <p:nvPr/>
        </p:nvSpPr>
        <p:spPr>
          <a:xfrm>
            <a:off x="809244" y="3231490"/>
            <a:ext cx="1267358" cy="31455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01600" tIns="38100" rIns="101600" bIns="381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실사용 검색 질의</a:t>
            </a:r>
            <a:endParaRPr lang="en-US" sz="1100" dirty="0"/>
          </a:p>
        </p:txBody>
      </p:sp>
      <p:sp>
        <p:nvSpPr>
          <p:cNvPr id="16" name="Text 12"/>
          <p:cNvSpPr txBox="1"/>
          <p:nvPr/>
        </p:nvSpPr>
        <p:spPr>
          <a:xfrm>
            <a:off x="809244" y="3538728"/>
            <a:ext cx="3210458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구글 검색 엔진에 입력된 실제 사용자들의 검색 질의를 기반으로 구축된 대규모 데이터셋입니다.</a:t>
            </a:r>
            <a:endParaRPr lang="en-US" sz="1100" dirty="0"/>
          </a:p>
        </p:txBody>
      </p:sp>
      <p:sp>
        <p:nvSpPr>
          <p:cNvPr id="17" name="Text 13"/>
          <p:cNvSpPr txBox="1"/>
          <p:nvPr/>
        </p:nvSpPr>
        <p:spPr>
          <a:xfrm>
            <a:off x="809244" y="4002329"/>
            <a:ext cx="3210458" cy="9336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위키피디아 문서 전체에서 추출된 매우 </a:t>
            </a:r>
            <a:r>
              <a:rPr lang="en-US" sz="11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다양하고 자연스러운 형태의 정답</a:t>
            </a: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들을 포함하고 있어, 모델의 실세계 검색 및 답변 생성 능력을 평가하기에 가장 적합한 기준을 제공합니다. </a:t>
            </a:r>
            <a:endParaRPr lang="en-US" sz="1100" dirty="0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rcRect t="-6" b="-6"/>
          <a:stretch/>
        </p:blipFill>
        <p:spPr>
          <a:xfrm>
            <a:off x="4330598" y="2269541"/>
            <a:ext cx="3530498" cy="3503066"/>
          </a:xfrm>
          <a:prstGeom prst="rect">
            <a:avLst/>
          </a:prstGeom>
        </p:spPr>
      </p:pic>
      <p:sp>
        <p:nvSpPr>
          <p:cNvPr id="19" name="Shape 14"/>
          <p:cNvSpPr/>
          <p:nvPr/>
        </p:nvSpPr>
        <p:spPr>
          <a:xfrm>
            <a:off x="4339742" y="2278685"/>
            <a:ext cx="3514954" cy="761695"/>
          </a:xfrm>
          <a:prstGeom prst="roundRect">
            <a:avLst>
              <a:gd name="adj" fmla="val 36014"/>
            </a:avLst>
          </a:prstGeom>
          <a:solidFill>
            <a:srgbClr val="28A74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5"/>
          <p:cNvSpPr txBox="1"/>
          <p:nvPr/>
        </p:nvSpPr>
        <p:spPr>
          <a:xfrm>
            <a:off x="5838444" y="2278685"/>
            <a:ext cx="886054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TriviaQA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(TQA)</a:t>
            </a:r>
            <a:endParaRPr lang="en-US" sz="1500" dirty="0"/>
          </a:p>
        </p:txBody>
      </p:sp>
      <p:sp>
        <p:nvSpPr>
          <p:cNvPr id="21" name="Shape 16"/>
          <p:cNvSpPr/>
          <p:nvPr/>
        </p:nvSpPr>
        <p:spPr>
          <a:xfrm>
            <a:off x="4339742" y="3041294"/>
            <a:ext cx="3514954" cy="2723998"/>
          </a:xfrm>
          <a:prstGeom prst="roundRect">
            <a:avLst>
              <a:gd name="adj" fmla="val 2817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" name="Shape 17"/>
          <p:cNvSpPr/>
          <p:nvPr/>
        </p:nvSpPr>
        <p:spPr>
          <a:xfrm>
            <a:off x="4530852" y="3231490"/>
            <a:ext cx="1248156" cy="314554"/>
          </a:xfrm>
          <a:prstGeom prst="roundRect">
            <a:avLst>
              <a:gd name="adj" fmla="val 70472"/>
            </a:avLst>
          </a:prstGeom>
          <a:solidFill>
            <a:srgbClr val="28A745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3" name="Text 18"/>
          <p:cNvSpPr txBox="1"/>
          <p:nvPr/>
        </p:nvSpPr>
        <p:spPr>
          <a:xfrm>
            <a:off x="4530852" y="3231490"/>
            <a:ext cx="1305763" cy="31455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01600" tIns="38100" rIns="101600" bIns="381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8A74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퀴즈 및 독해 평가</a:t>
            </a:r>
            <a:endParaRPr lang="en-US" sz="1100" dirty="0"/>
          </a:p>
        </p:txBody>
      </p:sp>
      <p:sp>
        <p:nvSpPr>
          <p:cNvPr id="24" name="Text 19"/>
          <p:cNvSpPr txBox="1"/>
          <p:nvPr/>
        </p:nvSpPr>
        <p:spPr>
          <a:xfrm>
            <a:off x="4530852" y="3538728"/>
            <a:ext cx="3210458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퀴즈 매니아들이 작성한 복잡하고 정보 집약적인 질문들로 구성되어 있습니다.</a:t>
            </a:r>
            <a:endParaRPr lang="en-US" sz="1100" dirty="0"/>
          </a:p>
        </p:txBody>
      </p:sp>
      <p:sp>
        <p:nvSpPr>
          <p:cNvPr id="25" name="Text 20"/>
          <p:cNvSpPr txBox="1"/>
          <p:nvPr/>
        </p:nvSpPr>
        <p:spPr>
          <a:xfrm>
            <a:off x="4530852" y="4002329"/>
            <a:ext cx="3210458" cy="11622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질문과 함께 정답의 근거가 될 수 있는 </a:t>
            </a:r>
            <a:r>
              <a:rPr lang="en-US" sz="11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증거 문서(Evidence Documents)</a:t>
            </a: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가 함께 수집된 특징이 있어, 단순한 정보 검색을 넘어 심도 있는 읽기 독해(Reading Comprehension) 및 추론 능력을 동시에 요구하는 태스크입니다. </a:t>
            </a:r>
            <a:endParaRPr lang="en-US" sz="1100" dirty="0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4"/>
          <a:srcRect t="-4" b="-4"/>
          <a:stretch/>
        </p:blipFill>
        <p:spPr>
          <a:xfrm>
            <a:off x="8052206" y="2269541"/>
            <a:ext cx="3530498" cy="3503066"/>
          </a:xfrm>
          <a:prstGeom prst="rect">
            <a:avLst/>
          </a:prstGeom>
        </p:spPr>
      </p:pic>
      <p:sp>
        <p:nvSpPr>
          <p:cNvPr id="27" name="Shape 21"/>
          <p:cNvSpPr/>
          <p:nvPr/>
        </p:nvSpPr>
        <p:spPr>
          <a:xfrm>
            <a:off x="8061350" y="2278685"/>
            <a:ext cx="3514954" cy="761695"/>
          </a:xfrm>
          <a:prstGeom prst="roundRect">
            <a:avLst>
              <a:gd name="adj" fmla="val 36014"/>
            </a:avLst>
          </a:prstGeom>
          <a:solidFill>
            <a:srgbClr val="6F42C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8" name="Text 22"/>
          <p:cNvSpPr txBox="1"/>
          <p:nvPr/>
        </p:nvSpPr>
        <p:spPr>
          <a:xfrm>
            <a:off x="9272930" y="2278685"/>
            <a:ext cx="1457554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WebQuestions &amp;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CuratedTrec</a:t>
            </a:r>
            <a:endParaRPr lang="en-US" sz="1400" dirty="0"/>
          </a:p>
        </p:txBody>
      </p:sp>
      <p:sp>
        <p:nvSpPr>
          <p:cNvPr id="29" name="Shape 23"/>
          <p:cNvSpPr/>
          <p:nvPr/>
        </p:nvSpPr>
        <p:spPr>
          <a:xfrm>
            <a:off x="8061350" y="3041294"/>
            <a:ext cx="3514954" cy="2723998"/>
          </a:xfrm>
          <a:prstGeom prst="roundRect">
            <a:avLst>
              <a:gd name="adj" fmla="val 2817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" name="Shape 24"/>
          <p:cNvSpPr/>
          <p:nvPr/>
        </p:nvSpPr>
        <p:spPr>
          <a:xfrm>
            <a:off x="8251546" y="3231490"/>
            <a:ext cx="1619402" cy="314554"/>
          </a:xfrm>
          <a:prstGeom prst="roundRect">
            <a:avLst>
              <a:gd name="adj" fmla="val 70472"/>
            </a:avLst>
          </a:prstGeom>
          <a:solidFill>
            <a:srgbClr val="6F42C1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" name="Text 25"/>
          <p:cNvSpPr txBox="1"/>
          <p:nvPr/>
        </p:nvSpPr>
        <p:spPr>
          <a:xfrm>
            <a:off x="8251546" y="3231490"/>
            <a:ext cx="1684325" cy="31455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01600" tIns="38100" rIns="101600" bIns="381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6F42C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지식 베이스 &amp; 큐레이션</a:t>
            </a:r>
            <a:endParaRPr lang="en-US" sz="1100" dirty="0"/>
          </a:p>
        </p:txBody>
      </p:sp>
      <p:sp>
        <p:nvSpPr>
          <p:cNvPr id="32" name="Text 26"/>
          <p:cNvSpPr txBox="1"/>
          <p:nvPr/>
        </p:nvSpPr>
        <p:spPr>
          <a:xfrm>
            <a:off x="8251546" y="3538728"/>
            <a:ext cx="3210458" cy="9336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WebQuestions (WQ):</a:t>
            </a: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Google Suggest API를 통해 수집된 질문 중 Freebase(지식 베이스) 엔티티와 연계되어 답변할 수 있는 웹 질문들로 구성됩니다. </a:t>
            </a:r>
            <a:endParaRPr lang="en-US" sz="1100" dirty="0"/>
          </a:p>
        </p:txBody>
      </p:sp>
      <p:sp>
        <p:nvSpPr>
          <p:cNvPr id="33" name="Text 27"/>
          <p:cNvSpPr txBox="1"/>
          <p:nvPr/>
        </p:nvSpPr>
        <p:spPr>
          <a:xfrm>
            <a:off x="8251546" y="4465015"/>
            <a:ext cx="3210458" cy="695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CuratedTrec (CT):</a:t>
            </a: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TREC 등 기존의 다양한 말뭉치에서 정제되고 큐레이션된 비정형 질문들을 포함하는 전통적인 QA 벤치마크 데이터셋입니다. </a:t>
            </a:r>
            <a:endParaRPr lang="en-US" sz="1100" dirty="0"/>
          </a:p>
        </p:txBody>
      </p:sp>
      <p:pic>
        <p:nvPicPr>
          <p:cNvPr id="34" name="Image 4" descr="preencoded.png"/>
          <p:cNvPicPr>
            <a:picLocks noChangeAspect="1"/>
          </p:cNvPicPr>
          <p:nvPr/>
        </p:nvPicPr>
        <p:blipFill>
          <a:blip r:embed="rId6">
            <a:alphaModFix amt="90000"/>
          </a:blip>
          <a:srcRect/>
          <a:stretch/>
        </p:blipFill>
        <p:spPr>
          <a:xfrm>
            <a:off x="1325880" y="2535631"/>
            <a:ext cx="247802" cy="247802"/>
          </a:xfrm>
          <a:prstGeom prst="rect">
            <a:avLst/>
          </a:prstGeom>
        </p:spPr>
      </p:pic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7">
            <a:alphaModFix amt="90000"/>
          </a:blip>
          <a:srcRect/>
          <a:stretch/>
        </p:blipFill>
        <p:spPr>
          <a:xfrm>
            <a:off x="5504688" y="2535631"/>
            <a:ext cx="247802" cy="247802"/>
          </a:xfrm>
          <a:prstGeom prst="rect">
            <a:avLst/>
          </a:prstGeom>
        </p:spPr>
      </p:pic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8">
            <a:alphaModFix amt="90000"/>
          </a:blip>
          <a:srcRect/>
          <a:stretch/>
        </p:blipFill>
        <p:spPr>
          <a:xfrm>
            <a:off x="8940089" y="2535631"/>
            <a:ext cx="247802" cy="247802"/>
          </a:xfrm>
          <a:prstGeom prst="rect">
            <a:avLst/>
          </a:prstGeom>
        </p:spPr>
      </p:pic>
      <p:sp>
        <p:nvSpPr>
          <p:cNvPr id="37" name="Shape 28"/>
          <p:cNvSpPr/>
          <p:nvPr/>
        </p:nvSpPr>
        <p:spPr>
          <a:xfrm>
            <a:off x="609905" y="5924398"/>
            <a:ext cx="10972800" cy="19202"/>
          </a:xfrm>
          <a:prstGeom prst="rect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8" name="Shape 29"/>
          <p:cNvSpPr/>
          <p:nvPr/>
        </p:nvSpPr>
        <p:spPr>
          <a:xfrm>
            <a:off x="10858500" y="6057900"/>
            <a:ext cx="733349" cy="342900"/>
          </a:xfrm>
          <a:prstGeom prst="roundRect">
            <a:avLst>
              <a:gd name="adj" fmla="val 266667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9" name="Text 30"/>
          <p:cNvSpPr txBox="1"/>
          <p:nvPr/>
        </p:nvSpPr>
        <p:spPr>
          <a:xfrm>
            <a:off x="11011205" y="6115507"/>
            <a:ext cx="5056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10/16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609905" y="571500"/>
            <a:ext cx="1127821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실험 데이터셋</a:t>
            </a:r>
            <a:endParaRPr lang="en-US" sz="3800" dirty="0"/>
          </a:p>
        </p:txBody>
      </p:sp>
      <p:sp>
        <p:nvSpPr>
          <p:cNvPr id="6" name="Text 4"/>
          <p:cNvSpPr txBox="1"/>
          <p:nvPr/>
        </p:nvSpPr>
        <p:spPr>
          <a:xfrm>
            <a:off x="609905" y="1271016"/>
            <a:ext cx="1116391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2: Generation &amp; Classification</a:t>
            </a:r>
            <a:endParaRPr lang="en-US" sz="3800" dirty="0"/>
          </a:p>
        </p:txBody>
      </p:sp>
      <p:sp>
        <p:nvSpPr>
          <p:cNvPr id="7" name="Text 5"/>
          <p:cNvSpPr txBox="1"/>
          <p:nvPr/>
        </p:nvSpPr>
        <p:spPr>
          <a:xfrm>
            <a:off x="609905" y="1970532"/>
            <a:ext cx="830641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단순 정보 추출을 넘어 RAG 모델의 </a:t>
            </a: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자연어 생성(NLG) 및 사실 검증 분류(Classification)</a:t>
            </a: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능력을 평가하기 위해 3가지 추가 데이터셋을 활용했습니다. 외부 지식의 결합이 복잡한 추론 태스크에 미치는 영향을 확인합니다. 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9315907" y="1970532"/>
            <a:ext cx="2266798" cy="476402"/>
          </a:xfrm>
          <a:prstGeom prst="roundRect">
            <a:avLst>
              <a:gd name="adj" fmla="val 191939"/>
            </a:avLst>
          </a:prstGeom>
          <a:solidFill>
            <a:srgbClr val="007BFF">
              <a:alpha val="10000"/>
            </a:srgbClr>
          </a:solidFill>
          <a:ln w="25400">
            <a:solidFill>
              <a:srgbClr val="007BFF"/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525305" y="2109521"/>
            <a:ext cx="190195" cy="190195"/>
          </a:xfrm>
          <a:prstGeom prst="rect">
            <a:avLst/>
          </a:prstGeom>
        </p:spPr>
      </p:pic>
      <p:sp>
        <p:nvSpPr>
          <p:cNvPr id="10" name="Text 7"/>
          <p:cNvSpPr txBox="1"/>
          <p:nvPr/>
        </p:nvSpPr>
        <p:spPr>
          <a:xfrm>
            <a:off x="9829800" y="1970532"/>
            <a:ext cx="1604772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-37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지식 집약적 평가 태스크</a:t>
            </a:r>
            <a:endParaRPr lang="en-US" sz="12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rcRect t="-5" b="-5"/>
          <a:stretch/>
        </p:blipFill>
        <p:spPr>
          <a:xfrm>
            <a:off x="609905" y="2711196"/>
            <a:ext cx="3530498" cy="3061411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619049" y="2720340"/>
            <a:ext cx="3514954" cy="714146"/>
          </a:xfrm>
          <a:prstGeom prst="roundRect">
            <a:avLst>
              <a:gd name="adj" fmla="val 40973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9"/>
          <p:cNvSpPr txBox="1"/>
          <p:nvPr/>
        </p:nvSpPr>
        <p:spPr>
          <a:xfrm>
            <a:off x="2018081" y="2720340"/>
            <a:ext cx="1077163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MS-MARCO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NLG v2.1</a:t>
            </a:r>
            <a:endParaRPr lang="en-US" sz="1500" dirty="0"/>
          </a:p>
        </p:txBody>
      </p:sp>
      <p:sp>
        <p:nvSpPr>
          <p:cNvPr id="14" name="Shape 10"/>
          <p:cNvSpPr/>
          <p:nvPr/>
        </p:nvSpPr>
        <p:spPr>
          <a:xfrm>
            <a:off x="619049" y="3435401"/>
            <a:ext cx="3514954" cy="2333549"/>
          </a:xfrm>
          <a:prstGeom prst="roundRect">
            <a:avLst>
              <a:gd name="adj" fmla="val 3839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Shape 11"/>
          <p:cNvSpPr/>
          <p:nvPr/>
        </p:nvSpPr>
        <p:spPr>
          <a:xfrm>
            <a:off x="790956" y="3606394"/>
            <a:ext cx="2200046" cy="286207"/>
          </a:xfrm>
          <a:prstGeom prst="roundRect">
            <a:avLst>
              <a:gd name="adj" fmla="val 85197"/>
            </a:avLst>
          </a:prstGeom>
          <a:solidFill>
            <a:srgbClr val="007B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2"/>
          <p:cNvSpPr txBox="1"/>
          <p:nvPr/>
        </p:nvSpPr>
        <p:spPr>
          <a:xfrm>
            <a:off x="790956" y="3606394"/>
            <a:ext cx="2276856" cy="28620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01600" tIns="38100" rIns="101600" bIns="381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추상적 질의응답 (Abstractive QA)</a:t>
            </a:r>
            <a:endParaRPr lang="en-US" sz="1000" dirty="0"/>
          </a:p>
        </p:txBody>
      </p:sp>
      <p:sp>
        <p:nvSpPr>
          <p:cNvPr id="17" name="Text 13"/>
          <p:cNvSpPr txBox="1"/>
          <p:nvPr/>
        </p:nvSpPr>
        <p:spPr>
          <a:xfrm>
            <a:off x="790956" y="3883457"/>
            <a:ext cx="3248863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 엔진 로그 기반의 질문에 대해 추출이 아닌 자유 서술형(Free-form) 답변을 생성하는 태스크입니다.</a:t>
            </a:r>
            <a:endParaRPr lang="en-US" sz="1000" dirty="0"/>
          </a:p>
        </p:txBody>
      </p:sp>
      <p:sp>
        <p:nvSpPr>
          <p:cNvPr id="18" name="Text 14"/>
          <p:cNvSpPr txBox="1"/>
          <p:nvPr/>
        </p:nvSpPr>
        <p:spPr>
          <a:xfrm>
            <a:off x="790956" y="4286707"/>
            <a:ext cx="3248863" cy="8101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모델의 외부 지식 의존성을 엄격히 테스트하기 위해, 정답 도출을 위한 골드 패시지(Gold Passages)를 의도적으로 배제한 </a:t>
            </a: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완전 개방형(Open) 설정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으로 평가했습니다. 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(지표: Bleu, Rouge-L) </a:t>
            </a:r>
            <a:endParaRPr lang="en-US" sz="10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rcRect t="-7" b="-7"/>
          <a:stretch/>
        </p:blipFill>
        <p:spPr>
          <a:xfrm>
            <a:off x="4330598" y="2711196"/>
            <a:ext cx="3530498" cy="3061411"/>
          </a:xfrm>
          <a:prstGeom prst="rect">
            <a:avLst/>
          </a:prstGeom>
        </p:spPr>
      </p:pic>
      <p:sp>
        <p:nvSpPr>
          <p:cNvPr id="20" name="Shape 15"/>
          <p:cNvSpPr/>
          <p:nvPr/>
        </p:nvSpPr>
        <p:spPr>
          <a:xfrm>
            <a:off x="4339742" y="2720340"/>
            <a:ext cx="3514954" cy="714146"/>
          </a:xfrm>
          <a:prstGeom prst="roundRect">
            <a:avLst>
              <a:gd name="adj" fmla="val 40973"/>
            </a:avLst>
          </a:prstGeom>
          <a:solidFill>
            <a:srgbClr val="28A74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6"/>
          <p:cNvSpPr txBox="1"/>
          <p:nvPr/>
        </p:nvSpPr>
        <p:spPr>
          <a:xfrm>
            <a:off x="5560466" y="2720340"/>
            <a:ext cx="1371600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Jeopardy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Question Gen.</a:t>
            </a:r>
            <a:endParaRPr lang="en-US" sz="1500" dirty="0"/>
          </a:p>
        </p:txBody>
      </p:sp>
      <p:sp>
        <p:nvSpPr>
          <p:cNvPr id="22" name="Shape 17"/>
          <p:cNvSpPr/>
          <p:nvPr/>
        </p:nvSpPr>
        <p:spPr>
          <a:xfrm>
            <a:off x="4339742" y="3435401"/>
            <a:ext cx="3514954" cy="2333549"/>
          </a:xfrm>
          <a:prstGeom prst="roundRect">
            <a:avLst>
              <a:gd name="adj" fmla="val 3839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18"/>
          <p:cNvSpPr/>
          <p:nvPr/>
        </p:nvSpPr>
        <p:spPr>
          <a:xfrm>
            <a:off x="4511650" y="3606394"/>
            <a:ext cx="1133856" cy="286207"/>
          </a:xfrm>
          <a:prstGeom prst="roundRect">
            <a:avLst>
              <a:gd name="adj" fmla="val 85197"/>
            </a:avLst>
          </a:prstGeom>
          <a:solidFill>
            <a:srgbClr val="28A745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4" name="Text 19"/>
          <p:cNvSpPr txBox="1"/>
          <p:nvPr/>
        </p:nvSpPr>
        <p:spPr>
          <a:xfrm>
            <a:off x="4511650" y="3606394"/>
            <a:ext cx="1191463" cy="28620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01600" tIns="38100" rIns="101600" bIns="381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8A74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역방향 질문 생성</a:t>
            </a:r>
            <a:endParaRPr lang="en-US" sz="1000" dirty="0"/>
          </a:p>
        </p:txBody>
      </p:sp>
      <p:sp>
        <p:nvSpPr>
          <p:cNvPr id="25" name="Text 20"/>
          <p:cNvSpPr txBox="1"/>
          <p:nvPr/>
        </p:nvSpPr>
        <p:spPr>
          <a:xfrm>
            <a:off x="4511650" y="3883457"/>
            <a:ext cx="3248863" cy="6099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특정 엔티티(정답)에 대한 단서가 주어지면, 해당 엔티티를 정답으로 유도하는 Jeopardy 스타일의 구체적인 질문을 생성하는 태스크입니다.</a:t>
            </a:r>
            <a:endParaRPr lang="en-US" sz="1000" dirty="0"/>
          </a:p>
        </p:txBody>
      </p:sp>
      <p:sp>
        <p:nvSpPr>
          <p:cNvPr id="26" name="Text 21"/>
          <p:cNvSpPr txBox="1"/>
          <p:nvPr/>
        </p:nvSpPr>
        <p:spPr>
          <a:xfrm>
            <a:off x="4511650" y="4487875"/>
            <a:ext cx="3248863" cy="8101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생성 품질을 심층적으로 평가하기 위해 Q-BLEU-1 지표와 함께, 모델의 답변이 얼마나 참이고 구체적인지 </a:t>
            </a: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사실성(Factuality) 및 특이성(Specificity)에 대한 인적 평가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병행했습니다. </a:t>
            </a:r>
            <a:endParaRPr lang="en-US" sz="1000" dirty="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4"/>
          <a:srcRect t="-5" b="-5"/>
          <a:stretch/>
        </p:blipFill>
        <p:spPr>
          <a:xfrm>
            <a:off x="8052206" y="2711196"/>
            <a:ext cx="3530498" cy="3061411"/>
          </a:xfrm>
          <a:prstGeom prst="rect">
            <a:avLst/>
          </a:prstGeom>
        </p:spPr>
      </p:pic>
      <p:sp>
        <p:nvSpPr>
          <p:cNvPr id="28" name="Shape 22"/>
          <p:cNvSpPr/>
          <p:nvPr/>
        </p:nvSpPr>
        <p:spPr>
          <a:xfrm>
            <a:off x="8061350" y="2720340"/>
            <a:ext cx="3514954" cy="714146"/>
          </a:xfrm>
          <a:prstGeom prst="roundRect">
            <a:avLst>
              <a:gd name="adj" fmla="val 40973"/>
            </a:avLst>
          </a:prstGeom>
          <a:solidFill>
            <a:srgbClr val="6F42C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3"/>
          <p:cNvSpPr txBox="1"/>
          <p:nvPr/>
        </p:nvSpPr>
        <p:spPr>
          <a:xfrm>
            <a:off x="9266530" y="2720340"/>
            <a:ext cx="1591970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FEVER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(Fact Verification)</a:t>
            </a:r>
            <a:endParaRPr lang="en-US" sz="1400" dirty="0"/>
          </a:p>
        </p:txBody>
      </p:sp>
      <p:sp>
        <p:nvSpPr>
          <p:cNvPr id="30" name="Shape 24"/>
          <p:cNvSpPr/>
          <p:nvPr/>
        </p:nvSpPr>
        <p:spPr>
          <a:xfrm>
            <a:off x="8061350" y="3435401"/>
            <a:ext cx="3514954" cy="2333549"/>
          </a:xfrm>
          <a:prstGeom prst="roundRect">
            <a:avLst>
              <a:gd name="adj" fmla="val 3839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" name="Shape 25"/>
          <p:cNvSpPr/>
          <p:nvPr/>
        </p:nvSpPr>
        <p:spPr>
          <a:xfrm>
            <a:off x="8232343" y="3606394"/>
            <a:ext cx="2038198" cy="286207"/>
          </a:xfrm>
          <a:prstGeom prst="roundRect">
            <a:avLst>
              <a:gd name="adj" fmla="val 85197"/>
            </a:avLst>
          </a:prstGeom>
          <a:solidFill>
            <a:srgbClr val="6F42C1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2" name="Text 26"/>
          <p:cNvSpPr txBox="1"/>
          <p:nvPr/>
        </p:nvSpPr>
        <p:spPr>
          <a:xfrm>
            <a:off x="8232343" y="3606394"/>
            <a:ext cx="2115007" cy="28620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01600" tIns="38100" rIns="101600" bIns="381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F42C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사실 검증 분류 (Classification)</a:t>
            </a:r>
            <a:endParaRPr lang="en-US" sz="1000" dirty="0"/>
          </a:p>
        </p:txBody>
      </p:sp>
      <p:sp>
        <p:nvSpPr>
          <p:cNvPr id="33" name="Text 27"/>
          <p:cNvSpPr txBox="1"/>
          <p:nvPr/>
        </p:nvSpPr>
        <p:spPr>
          <a:xfrm>
            <a:off x="8232343" y="3883457"/>
            <a:ext cx="3248863" cy="6099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자연어 주장에 대해 위키피디아를 근거로 지지(Supports), 반박(Refutes), 정보 부족을 분류하는 태스크입니다 (3-way 및 2-way 평가).</a:t>
            </a:r>
            <a:endParaRPr lang="en-US" sz="1000" dirty="0"/>
          </a:p>
        </p:txBody>
      </p:sp>
      <p:sp>
        <p:nvSpPr>
          <p:cNvPr id="34" name="Text 28"/>
          <p:cNvSpPr txBox="1"/>
          <p:nvPr/>
        </p:nvSpPr>
        <p:spPr>
          <a:xfrm>
            <a:off x="8232343" y="4487875"/>
            <a:ext cx="3248863" cy="8101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기존 모델들과 달리, 검색된 </a:t>
            </a: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증거 문서에 대한 어떠한 명시적 지도학습(Supervision) 없이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오직 최종 분류 라벨만으로 엔드투엔드 학습되었습니다. 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(지표: Label Accuracy) </a:t>
            </a:r>
            <a:endParaRPr lang="en-US" sz="1000" dirty="0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6">
            <a:alphaModFix amt="90000"/>
          </a:blip>
          <a:srcRect/>
          <a:stretch/>
        </p:blipFill>
        <p:spPr>
          <a:xfrm>
            <a:off x="1684325" y="2953512"/>
            <a:ext cx="247802" cy="247802"/>
          </a:xfrm>
          <a:prstGeom prst="rect">
            <a:avLst/>
          </a:prstGeom>
        </p:spPr>
      </p:pic>
      <p:pic>
        <p:nvPicPr>
          <p:cNvPr id="36" name="Image 5" descr="preencoded.png"/>
          <p:cNvPicPr>
            <a:picLocks noChangeAspect="1"/>
          </p:cNvPicPr>
          <p:nvPr/>
        </p:nvPicPr>
        <p:blipFill>
          <a:blip r:embed="rId7">
            <a:alphaModFix amt="90000"/>
          </a:blip>
          <a:srcRect t="-1326" b="-1326"/>
          <a:stretch/>
        </p:blipFill>
        <p:spPr>
          <a:xfrm>
            <a:off x="5293462" y="2953512"/>
            <a:ext cx="181051" cy="247802"/>
          </a:xfrm>
          <a:prstGeom prst="rect">
            <a:avLst/>
          </a:prstGeom>
        </p:spPr>
      </p:pic>
      <p:pic>
        <p:nvPicPr>
          <p:cNvPr id="37" name="Image 6" descr="preencoded.png"/>
          <p:cNvPicPr>
            <a:picLocks noChangeAspect="1"/>
          </p:cNvPicPr>
          <p:nvPr/>
        </p:nvPicPr>
        <p:blipFill>
          <a:blip r:embed="rId8">
            <a:alphaModFix amt="90000"/>
          </a:blip>
          <a:srcRect t="-1774" b="-1774"/>
          <a:stretch/>
        </p:blipFill>
        <p:spPr>
          <a:xfrm>
            <a:off x="8971178" y="2953512"/>
            <a:ext cx="209398" cy="247802"/>
          </a:xfrm>
          <a:prstGeom prst="rect">
            <a:avLst/>
          </a:prstGeom>
        </p:spPr>
      </p:pic>
      <p:sp>
        <p:nvSpPr>
          <p:cNvPr id="38" name="Shape 29"/>
          <p:cNvSpPr/>
          <p:nvPr/>
        </p:nvSpPr>
        <p:spPr>
          <a:xfrm>
            <a:off x="609905" y="5924398"/>
            <a:ext cx="10972800" cy="19202"/>
          </a:xfrm>
          <a:prstGeom prst="rect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9" name="Shape 30"/>
          <p:cNvSpPr/>
          <p:nvPr/>
        </p:nvSpPr>
        <p:spPr>
          <a:xfrm>
            <a:off x="10858500" y="6057900"/>
            <a:ext cx="733349" cy="342900"/>
          </a:xfrm>
          <a:prstGeom prst="roundRect">
            <a:avLst>
              <a:gd name="adj" fmla="val 266667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" name="Text 31"/>
          <p:cNvSpPr txBox="1"/>
          <p:nvPr/>
        </p:nvSpPr>
        <p:spPr>
          <a:xfrm>
            <a:off x="11011205" y="6115507"/>
            <a:ext cx="5056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11/16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571500" y="457200"/>
            <a:ext cx="5482742" cy="9528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실험 결과:</a:t>
            </a:r>
            <a:endParaRPr lang="en-US" sz="3100" dirty="0"/>
          </a:p>
          <a:p>
            <a:pPr marL="0" indent="0" algn="l">
              <a:buNone/>
            </a:pPr>
            <a:r>
              <a:rPr lang="en-US" sz="3100" b="1" kern="0" spc="-75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Open-Domain QA</a:t>
            </a:r>
            <a:endParaRPr lang="en-US" sz="3100" dirty="0"/>
          </a:p>
        </p:txBody>
      </p:sp>
      <p:sp>
        <p:nvSpPr>
          <p:cNvPr id="6" name="Text 4"/>
          <p:cNvSpPr txBox="1"/>
          <p:nvPr/>
        </p:nvSpPr>
        <p:spPr>
          <a:xfrm>
            <a:off x="571500" y="1636776"/>
            <a:ext cx="5410505" cy="7717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RAG 모델은 4개의 주요 Open-Domain QA 벤치마크 데이터셋 모두에서 기존의 추출 기반(Extractive) 모델 및 Parametric-only 모델들을 뛰어넘는 </a:t>
            </a:r>
            <a:r>
              <a:rPr lang="en-US" sz="12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SOTA(State-of-the-Art) 성능을 달성</a:t>
            </a: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했습니다. 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847649" y="2557577"/>
            <a:ext cx="5134356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Closed-Book 모델 압도:</a:t>
            </a: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T5-11B 등 값비싼 특화 사전학습(SSM)을 거치고 파라미터가 월등히 많은 모델들보다 우수한 성능을 입증했습니다.</a:t>
            </a:r>
            <a:endParaRPr lang="en-US" sz="12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71500" y="2595067"/>
            <a:ext cx="161849" cy="161849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847649" y="3183026"/>
            <a:ext cx="5134356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Open-Book 추출 한계 극복:</a:t>
            </a: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REALM이나 DPR의 Extractive Reader 없이도 여러 문서의 단서를 조합하여 최고 수준의 정확도를 기록했습니다.</a:t>
            </a:r>
            <a:endParaRPr lang="en-US" sz="12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71500" y="3221431"/>
            <a:ext cx="161849" cy="161849"/>
          </a:xfrm>
          <a:prstGeom prst="rect">
            <a:avLst/>
          </a:prstGeom>
        </p:spPr>
      </p:pic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rcRect t="-4" b="-4"/>
          <a:stretch/>
        </p:blipFill>
        <p:spPr>
          <a:xfrm>
            <a:off x="571500" y="3799790"/>
            <a:ext cx="5333695" cy="1920240"/>
          </a:xfrm>
          <a:prstGeom prst="rect">
            <a:avLst/>
          </a:prstGeom>
        </p:spPr>
      </p:pic>
      <p:sp>
        <p:nvSpPr>
          <p:cNvPr id="12" name="Text 7"/>
          <p:cNvSpPr txBox="1"/>
          <p:nvPr/>
        </p:nvSpPr>
        <p:spPr>
          <a:xfrm>
            <a:off x="1057046" y="3990899"/>
            <a:ext cx="477225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생성(Generation) 방식의 고유한 강점 </a:t>
            </a:r>
            <a:endParaRPr lang="en-US" sz="13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09244" y="4036619"/>
            <a:ext cx="171907" cy="171907"/>
          </a:xfrm>
          <a:prstGeom prst="rect">
            <a:avLst/>
          </a:prstGeom>
        </p:spPr>
      </p:pic>
      <p:sp>
        <p:nvSpPr>
          <p:cNvPr id="14" name="Text 8"/>
          <p:cNvSpPr txBox="1"/>
          <p:nvPr/>
        </p:nvSpPr>
        <p:spPr>
          <a:xfrm>
            <a:off x="809244" y="4348430"/>
            <a:ext cx="4981651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추출 기반 모델과 달리, RAG는 검색된 문서 내에 정답 텍스트(Span)가 그대로 존재하지 않더라도 관련된 여러 정보를 결합하여 올바른 정답을 </a:t>
            </a: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'생성'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해낼 수 있습니다. </a:t>
            </a:r>
            <a:endParaRPr lang="en-US" sz="120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6"/>
          <a:srcRect l="-21" r="-21"/>
          <a:stretch/>
        </p:blipFill>
        <p:spPr>
          <a:xfrm>
            <a:off x="809244" y="5206137"/>
            <a:ext cx="3739896" cy="323698"/>
          </a:xfrm>
          <a:prstGeom prst="rect">
            <a:avLst/>
          </a:prstGeom>
        </p:spPr>
      </p:pic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7"/>
          <a:srcRect t="-1" b="-1"/>
          <a:stretch/>
        </p:blipFill>
        <p:spPr>
          <a:xfrm>
            <a:off x="6458407" y="35137"/>
            <a:ext cx="5333695" cy="6626657"/>
          </a:xfrm>
          <a:prstGeom prst="rect">
            <a:avLst/>
          </a:prstGeom>
        </p:spPr>
      </p:pic>
      <p:sp>
        <p:nvSpPr>
          <p:cNvPr id="19" name="Text 10"/>
          <p:cNvSpPr txBox="1"/>
          <p:nvPr/>
        </p:nvSpPr>
        <p:spPr>
          <a:xfrm>
            <a:off x="6639458" y="235391"/>
            <a:ext cx="49725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Open-Domain QA Exact Match (EM) 성능 비교</a:t>
            </a:r>
            <a:endParaRPr lang="en-US" sz="12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051159"/>
              </p:ext>
            </p:extLst>
          </p:nvPr>
        </p:nvGraphicFramePr>
        <p:xfrm>
          <a:off x="6696151" y="578291"/>
          <a:ext cx="4858206" cy="2643140"/>
        </p:xfrm>
        <a:graphic>
          <a:graphicData uri="http://schemas.openxmlformats.org/drawingml/2006/table">
            <a:tbl>
              <a:tblPr/>
              <a:tblGrid>
                <a:gridCol w="1159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9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5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2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56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56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3409">
                <a:tc grid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80" b="1" dirty="0">
                          <a:solidFill>
                            <a:srgbClr val="33333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Model</a:t>
                      </a:r>
                      <a:endParaRPr lang="en-US" sz="108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80" b="1" dirty="0">
                          <a:solidFill>
                            <a:srgbClr val="33333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NQ</a:t>
                      </a:r>
                      <a:endParaRPr lang="en-US" sz="108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80" b="1" dirty="0">
                          <a:solidFill>
                            <a:srgbClr val="33333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TQA</a:t>
                      </a:r>
                      <a:endParaRPr lang="en-US" sz="108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80" b="1" dirty="0">
                          <a:solidFill>
                            <a:srgbClr val="33333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WQ</a:t>
                      </a:r>
                      <a:endParaRPr lang="en-US" sz="108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80" b="1" dirty="0">
                          <a:solidFill>
                            <a:srgbClr val="33333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CT</a:t>
                      </a:r>
                      <a:endParaRPr lang="en-US" sz="108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409"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5555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Closed</a:t>
                      </a:r>
                      <a:endParaRPr lang="en-US" sz="1200" dirty="0"/>
                    </a:p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5555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Book</a:t>
                      </a:r>
                      <a:endParaRPr lang="en-US" sz="1200" dirty="0"/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T5-11B [52]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14300" marR="57607" marT="75895" marB="7589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34.5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- / 50.1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37.4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-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409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T5-11B+SSM [52]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14300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36.6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- / 60.5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44.7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-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409"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5555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Open</a:t>
                      </a:r>
                      <a:endParaRPr lang="en-US" sz="1200" dirty="0"/>
                    </a:p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5555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Book</a:t>
                      </a:r>
                      <a:endParaRPr lang="en-US" sz="1200" dirty="0"/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REALM [20]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14300" marR="57607" marT="75895" marB="7589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40.4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- / -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40.7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46.8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409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DPR [26]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14300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41.5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007B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57.9</a:t>
                      </a: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 / -</a:t>
                      </a:r>
                      <a:endParaRPr lang="en-US" sz="1200" dirty="0"/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41.1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50.6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409">
                <a:tc grid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RAG-Token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14300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44.1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55.2 / 66.1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007B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45.5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50.0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409">
                <a:tc grid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2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RAG-Seq.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14300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007B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44.5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56.8 / </a:t>
                      </a:r>
                      <a:r>
                        <a:rPr lang="en-US" sz="1020" b="1" dirty="0">
                          <a:solidFill>
                            <a:srgbClr val="007B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68.0</a:t>
                      </a:r>
                      <a:endParaRPr lang="en-US" sz="1200" dirty="0"/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45.2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20" b="1" dirty="0">
                          <a:solidFill>
                            <a:srgbClr val="007B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52.2</a:t>
                      </a:r>
                      <a:endParaRPr lang="en-US" sz="102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57607" marR="57607" marT="75895" marB="7589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8"/>
          <a:srcRect l="-2089" r="-2089"/>
          <a:stretch/>
        </p:blipFill>
        <p:spPr>
          <a:xfrm>
            <a:off x="6772961" y="3374526"/>
            <a:ext cx="1481328" cy="9144"/>
          </a:xfrm>
          <a:prstGeom prst="rect">
            <a:avLst/>
          </a:prstGeom>
        </p:spPr>
      </p:pic>
      <p:sp>
        <p:nvSpPr>
          <p:cNvPr id="22" name="Text 11"/>
          <p:cNvSpPr txBox="1"/>
          <p:nvPr/>
        </p:nvSpPr>
        <p:spPr>
          <a:xfrm>
            <a:off x="8254289" y="3302288"/>
            <a:ext cx="188275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6B72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 모델 벤치마크 성과 시각화</a:t>
            </a:r>
            <a:endParaRPr lang="en-US" sz="900" dirty="0"/>
          </a:p>
        </p:txBody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8"/>
          <a:srcRect l="-2089" r="-2089"/>
          <a:stretch/>
        </p:blipFill>
        <p:spPr>
          <a:xfrm>
            <a:off x="9997135" y="3374526"/>
            <a:ext cx="1481328" cy="9144"/>
          </a:xfrm>
          <a:prstGeom prst="rect">
            <a:avLst/>
          </a:prstGeom>
        </p:spPr>
      </p:pic>
      <p:pic>
        <p:nvPicPr>
          <p:cNvPr id="24" name="Image 9" descr="preencoded.png"/>
          <p:cNvPicPr>
            <a:picLocks noChangeAspect="1"/>
          </p:cNvPicPr>
          <p:nvPr/>
        </p:nvPicPr>
        <p:blipFill>
          <a:blip r:embed="rId9"/>
          <a:srcRect t="-153" b="-153"/>
          <a:stretch/>
        </p:blipFill>
        <p:spPr>
          <a:xfrm>
            <a:off x="6696151" y="3530888"/>
            <a:ext cx="4858207" cy="2933395"/>
          </a:xfrm>
          <a:prstGeom prst="rect">
            <a:avLst/>
          </a:prstGeom>
        </p:spPr>
      </p:pic>
      <p:sp>
        <p:nvSpPr>
          <p:cNvPr id="25" name="Shape 12"/>
          <p:cNvSpPr/>
          <p:nvPr/>
        </p:nvSpPr>
        <p:spPr>
          <a:xfrm>
            <a:off x="571499" y="7315200"/>
            <a:ext cx="11048695" cy="19202"/>
          </a:xfrm>
          <a:prstGeom prst="rect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6" name="Shape 13"/>
          <p:cNvSpPr/>
          <p:nvPr/>
        </p:nvSpPr>
        <p:spPr>
          <a:xfrm>
            <a:off x="10896905" y="7445959"/>
            <a:ext cx="733349" cy="342900"/>
          </a:xfrm>
          <a:prstGeom prst="roundRect">
            <a:avLst>
              <a:gd name="adj" fmla="val 266667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7" name="Text 14"/>
          <p:cNvSpPr txBox="1"/>
          <p:nvPr/>
        </p:nvSpPr>
        <p:spPr>
          <a:xfrm>
            <a:off x="11048695" y="7503566"/>
            <a:ext cx="5056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12/16</a:t>
            </a:r>
            <a:endParaRPr lang="en-US" sz="1200" dirty="0"/>
          </a:p>
        </p:txBody>
      </p:sp>
      <p:sp>
        <p:nvSpPr>
          <p:cNvPr id="15" name="Text 9"/>
          <p:cNvSpPr txBox="1"/>
          <p:nvPr/>
        </p:nvSpPr>
        <p:spPr>
          <a:xfrm>
            <a:off x="1035101" y="5279259"/>
            <a:ext cx="38185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NQ 데이터셋: 단서가 없는 경우에도 11.8% 정답 생성 달성</a:t>
            </a:r>
            <a:endParaRPr lang="en-US" sz="100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96633" y="5300806"/>
            <a:ext cx="133502" cy="133502"/>
          </a:xfrm>
          <a:prstGeom prst="rect">
            <a:avLst/>
          </a:prstGeom>
        </p:spPr>
      </p:pic>
      <p:sp>
        <p:nvSpPr>
          <p:cNvPr id="28" name="Shape 17">
            <a:extLst>
              <a:ext uri="{FF2B5EF4-FFF2-40B4-BE49-F238E27FC236}">
                <a16:creationId xmlns:a16="http://schemas.microsoft.com/office/drawing/2014/main" id="{E03D5CC2-FA9B-7AB3-3D4D-BB064824635E}"/>
              </a:ext>
            </a:extLst>
          </p:cNvPr>
          <p:cNvSpPr/>
          <p:nvPr/>
        </p:nvSpPr>
        <p:spPr>
          <a:xfrm>
            <a:off x="11116388" y="6454777"/>
            <a:ext cx="694944" cy="323698"/>
          </a:xfrm>
          <a:prstGeom prst="roundRect">
            <a:avLst>
              <a:gd name="adj" fmla="val 282486"/>
            </a:avLst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Text 18">
            <a:extLst>
              <a:ext uri="{FF2B5EF4-FFF2-40B4-BE49-F238E27FC236}">
                <a16:creationId xmlns:a16="http://schemas.microsoft.com/office/drawing/2014/main" id="{E4B9F04A-4A79-B0DA-6495-399BE5F5BCCD}"/>
              </a:ext>
            </a:extLst>
          </p:cNvPr>
          <p:cNvSpPr txBox="1"/>
          <p:nvPr/>
        </p:nvSpPr>
        <p:spPr>
          <a:xfrm>
            <a:off x="11279152" y="6520614"/>
            <a:ext cx="44805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12/16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609905" y="304495"/>
            <a:ext cx="1108710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실험 결과: </a:t>
            </a:r>
            <a:r>
              <a:rPr lang="en-US" sz="2600" b="1" kern="0" spc="-75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Generation Tasks</a:t>
            </a:r>
            <a:endParaRPr lang="en-US" sz="2600" dirty="0"/>
          </a:p>
        </p:txBody>
      </p:sp>
      <p:sp>
        <p:nvSpPr>
          <p:cNvPr id="6" name="Text 4"/>
          <p:cNvSpPr txBox="1"/>
          <p:nvPr/>
        </p:nvSpPr>
        <p:spPr>
          <a:xfrm>
            <a:off x="609905" y="821131"/>
            <a:ext cx="110871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RAG 모델은 순수 Parametric 모델인 BART에 비해 지식 집약적 텍스트 생성 과제에서 </a:t>
            </a: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환각(Hallucination)이 적고 더 구체적인 결과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도출합니다. 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761695" y="1136599"/>
            <a:ext cx="10668305" cy="2743200"/>
          </a:xfrm>
          <a:prstGeom prst="roundRect">
            <a:avLst>
              <a:gd name="adj" fmla="val 2778"/>
            </a:avLst>
          </a:prstGeom>
          <a:solidFill>
            <a:srgbClr val="FFFFFF"/>
          </a:solidFill>
          <a:ln w="12700">
            <a:solidFill>
              <a:srgbClr val="007BFF">
                <a:alpha val="15000"/>
              </a:srgbClr>
            </a:solidFill>
            <a:prstDash val="solid"/>
          </a:ln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 txBox="1"/>
          <p:nvPr/>
        </p:nvSpPr>
        <p:spPr>
          <a:xfrm>
            <a:off x="828446" y="1260958"/>
            <a:ext cx="105348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Generation Tasks 세부 성능 비교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86054" y="1565453"/>
            <a:ext cx="10420502" cy="2190902"/>
          </a:xfrm>
          <a:prstGeom prst="roundRect">
            <a:avLst>
              <a:gd name="adj" fmla="val 1452"/>
            </a:avLst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895198" y="1574597"/>
          <a:ext cx="10400385" cy="2171700"/>
        </p:xfrm>
        <a:graphic>
          <a:graphicData uri="http://schemas.openxmlformats.org/drawingml/2006/table">
            <a:tbl>
              <a:tblPr/>
              <a:tblGrid>
                <a:gridCol w="2405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1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1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34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34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26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1950">
                <a:tc row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Model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Jeopardy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MSMARCO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FVR3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FVR2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4B556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B-1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4B556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QB-1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4B556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R-L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4B556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B-1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4B556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Label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4B5563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Acc.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374151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SotA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9CA3A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-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9CA3A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-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49.8*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49.9*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76.8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92.2*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74151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BART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15.1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19.7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38.2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41.6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64.0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81.1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F2937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RAG-Token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17.3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22.2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40.1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41.5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72.5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89.5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1F2937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RAG-Seq.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14.7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21.4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40.8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44.2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61265" marR="61265" marT="61265" marB="61265" anchor="ctr">
                    <a:lnL w="9525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rcRect l="-3" r="-3"/>
          <a:stretch/>
        </p:blipFill>
        <p:spPr>
          <a:xfrm>
            <a:off x="761695" y="3991356"/>
            <a:ext cx="5259629" cy="2142439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1190549" y="4105656"/>
            <a:ext cx="48390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인적 평가 (Human Evaluation) </a:t>
            </a:r>
            <a:endParaRPr lang="en-US" sz="12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rcRect t="-180" b="-180"/>
          <a:stretch/>
        </p:blipFill>
        <p:spPr>
          <a:xfrm>
            <a:off x="923544" y="4144061"/>
            <a:ext cx="190195" cy="152705"/>
          </a:xfrm>
          <a:prstGeom prst="rect">
            <a:avLst/>
          </a:prstGeom>
        </p:spPr>
      </p:pic>
      <p:sp>
        <p:nvSpPr>
          <p:cNvPr id="10" name="Text 9"/>
          <p:cNvSpPr txBox="1"/>
          <p:nvPr/>
        </p:nvSpPr>
        <p:spPr>
          <a:xfrm>
            <a:off x="923544" y="4391863"/>
            <a:ext cx="50676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블라인드 A/B 테스트 결과, RAG의 생성물이 </a:t>
            </a: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사실성(Factuality)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과 </a:t>
            </a: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특이성(Specificity)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에서 BART보다 월등히 우수하다고 평가되었습니다. </a:t>
            </a:r>
            <a:endParaRPr lang="en-US" sz="1200" dirty="0"/>
          </a:p>
        </p:txBody>
      </p:sp>
      <p:sp>
        <p:nvSpPr>
          <p:cNvPr id="15" name="Shape 10"/>
          <p:cNvSpPr/>
          <p:nvPr/>
        </p:nvSpPr>
        <p:spPr>
          <a:xfrm>
            <a:off x="6174029" y="3991356"/>
            <a:ext cx="5257800" cy="1019556"/>
          </a:xfrm>
          <a:prstGeom prst="roundRect">
            <a:avLst>
              <a:gd name="adj" fmla="val 20117"/>
            </a:avLst>
          </a:prstGeom>
          <a:noFill/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1"/>
          <p:cNvSpPr txBox="1"/>
          <p:nvPr/>
        </p:nvSpPr>
        <p:spPr>
          <a:xfrm>
            <a:off x="6526987" y="4117543"/>
            <a:ext cx="48966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MS-MARCO NLG 향상 </a:t>
            </a:r>
            <a:endParaRPr lang="en-US" sz="1200" dirty="0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298387" y="4155948"/>
            <a:ext cx="152705" cy="152705"/>
          </a:xfrm>
          <a:prstGeom prst="rect">
            <a:avLst/>
          </a:prstGeom>
        </p:spPr>
      </p:pic>
      <p:sp>
        <p:nvSpPr>
          <p:cNvPr id="18" name="Text 12"/>
          <p:cNvSpPr txBox="1"/>
          <p:nvPr/>
        </p:nvSpPr>
        <p:spPr>
          <a:xfrm>
            <a:off x="6298387" y="4384548"/>
            <a:ext cx="5086807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검색된 문서를 유연하게 활용하여 </a:t>
            </a: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BART Baseline 대비 BLEU-1(+2.6) 및 ROUGE-L(+2.6) 지표가 크게 향상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되며 우수한 답변 생성 능력을 입증했습니다. </a:t>
            </a:r>
            <a:endParaRPr lang="en-US" sz="1200" dirty="0"/>
          </a:p>
        </p:txBody>
      </p:sp>
      <p:sp>
        <p:nvSpPr>
          <p:cNvPr id="19" name="Shape 13"/>
          <p:cNvSpPr/>
          <p:nvPr/>
        </p:nvSpPr>
        <p:spPr>
          <a:xfrm>
            <a:off x="6174029" y="5119726"/>
            <a:ext cx="5257800" cy="1019556"/>
          </a:xfrm>
          <a:prstGeom prst="roundRect">
            <a:avLst>
              <a:gd name="adj" fmla="val 20117"/>
            </a:avLst>
          </a:prstGeom>
          <a:noFill/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4"/>
          <p:cNvSpPr txBox="1"/>
          <p:nvPr/>
        </p:nvSpPr>
        <p:spPr>
          <a:xfrm>
            <a:off x="6526987" y="5245913"/>
            <a:ext cx="48966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Jeopardy QGen 탁월성 </a:t>
            </a:r>
            <a:endParaRPr lang="en-US" sz="1200" dirty="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298387" y="5284318"/>
            <a:ext cx="152705" cy="152705"/>
          </a:xfrm>
          <a:prstGeom prst="rect">
            <a:avLst/>
          </a:prstGeom>
        </p:spPr>
      </p:pic>
      <p:sp>
        <p:nvSpPr>
          <p:cNvPr id="22" name="Text 15"/>
          <p:cNvSpPr txBox="1"/>
          <p:nvPr/>
        </p:nvSpPr>
        <p:spPr>
          <a:xfrm>
            <a:off x="6298387" y="5512918"/>
            <a:ext cx="5086807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여러 문서를 결합하여 질문을 생성하는 과제에서 </a:t>
            </a: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RAG-Token 모델이 Q-BLEU-1 22.2를 기록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하며 기존 모델 대비 눈에 띄는 성능을 달성했습니다. </a:t>
            </a:r>
            <a:endParaRPr lang="en-US" sz="1200" dirty="0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rcRect l="-101" r="-101"/>
          <a:stretch/>
        </p:blipFill>
        <p:spPr>
          <a:xfrm>
            <a:off x="923544" y="4886554"/>
            <a:ext cx="4990795" cy="1285646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609905" y="6133795"/>
            <a:ext cx="10972800" cy="19202"/>
          </a:xfrm>
          <a:prstGeom prst="rect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Shape 17"/>
          <p:cNvSpPr/>
          <p:nvPr/>
        </p:nvSpPr>
        <p:spPr>
          <a:xfrm>
            <a:off x="10891418" y="6229807"/>
            <a:ext cx="694944" cy="323698"/>
          </a:xfrm>
          <a:prstGeom prst="roundRect">
            <a:avLst>
              <a:gd name="adj" fmla="val 282486"/>
            </a:avLst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6" name="Text 18"/>
          <p:cNvSpPr txBox="1"/>
          <p:nvPr/>
        </p:nvSpPr>
        <p:spPr>
          <a:xfrm>
            <a:off x="11054182" y="6295644"/>
            <a:ext cx="44805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13/16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457200" y="571500"/>
            <a:ext cx="11468405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실험 결과: </a:t>
            </a:r>
            <a:r>
              <a:rPr lang="en-US" sz="3200" b="1" kern="0" spc="-75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FEVER &amp; Ablation Studies</a:t>
            </a:r>
            <a:endParaRPr lang="en-US" sz="3200" dirty="0"/>
          </a:p>
        </p:txBody>
      </p:sp>
      <p:sp>
        <p:nvSpPr>
          <p:cNvPr id="6" name="Text 4"/>
          <p:cNvSpPr txBox="1"/>
          <p:nvPr/>
        </p:nvSpPr>
        <p:spPr>
          <a:xfrm>
            <a:off x="457200" y="1179576"/>
            <a:ext cx="10230307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사실 검증(Fact Verification) 태스크인 FEVER에서의 분류 성능과 함께, 모델 구성 요소의 중요성을 검증하기 위한 제거 연구(Ablation Studies) 결과를 제시합니다.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886407"/>
            <a:ext cx="5524805" cy="4019702"/>
          </a:xfrm>
          <a:prstGeom prst="roundRect">
            <a:avLst>
              <a:gd name="adj" fmla="val 1294"/>
            </a:avLst>
          </a:prstGeom>
          <a:solidFill>
            <a:srgbClr val="FFFFFF"/>
          </a:solidFill>
          <a:ln w="12700">
            <a:solidFill>
              <a:srgbClr val="007BFF">
                <a:alpha val="15000"/>
              </a:srgbClr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466344" y="1895551"/>
            <a:ext cx="5505602" cy="580644"/>
          </a:xfrm>
          <a:prstGeom prst="roundRect">
            <a:avLst>
              <a:gd name="adj" fmla="val 61959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 txBox="1"/>
          <p:nvPr/>
        </p:nvSpPr>
        <p:spPr>
          <a:xfrm>
            <a:off x="981151" y="1895551"/>
            <a:ext cx="1981505" cy="5815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FEVER 사실 검증 결과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66344" y="2470709"/>
            <a:ext cx="5505602" cy="3429000"/>
          </a:xfrm>
          <a:prstGeom prst="roundRect">
            <a:avLst>
              <a:gd name="adj" fmla="val 1778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638251" y="2642616"/>
            <a:ext cx="5162702" cy="1171346"/>
          </a:xfrm>
          <a:prstGeom prst="roundRect">
            <a:avLst>
              <a:gd name="adj" fmla="val 10155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638251" y="2642616"/>
            <a:ext cx="38405" cy="1171346"/>
          </a:xfrm>
          <a:prstGeom prst="roundRect">
            <a:avLst>
              <a:gd name="adj" fmla="val 309716"/>
            </a:avLst>
          </a:prstGeom>
          <a:solidFill>
            <a:srgbClr val="007BFF"/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 txBox="1"/>
          <p:nvPr/>
        </p:nvSpPr>
        <p:spPr>
          <a:xfrm>
            <a:off x="1037844" y="2756916"/>
            <a:ext cx="4801514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강력한 분류 성능 도출</a:t>
            </a:r>
            <a:endParaRPr lang="en-US" sz="1200" dirty="0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28446" y="2809951"/>
            <a:ext cx="133502" cy="133502"/>
          </a:xfrm>
          <a:prstGeom prst="rect">
            <a:avLst/>
          </a:prstGeom>
        </p:spPr>
      </p:pic>
      <p:sp>
        <p:nvSpPr>
          <p:cNvPr id="15" name="Text 12"/>
          <p:cNvSpPr txBox="1"/>
          <p:nvPr/>
        </p:nvSpPr>
        <p:spPr>
          <a:xfrm>
            <a:off x="828446" y="3054096"/>
            <a:ext cx="489661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3-way 분류: SOTA 파이프라인 모델 대비 </a:t>
            </a: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4.3%p 이내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근접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2-way 분류: 강력한 RoBERTa 베이스라인 대비 </a:t>
            </a: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2.7%p 이내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근접 </a:t>
            </a:r>
            <a:endParaRPr lang="en-US" sz="1000" dirty="0"/>
          </a:p>
        </p:txBody>
      </p:sp>
      <p:sp>
        <p:nvSpPr>
          <p:cNvPr id="16" name="Text 13"/>
          <p:cNvSpPr txBox="1"/>
          <p:nvPr/>
        </p:nvSpPr>
        <p:spPr>
          <a:xfrm>
            <a:off x="1228954" y="3503981"/>
            <a:ext cx="46104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6666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 과정에 대한 명시적 지도학습 없이 달성한 성과 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638251" y="3945636"/>
            <a:ext cx="5162702" cy="1228954"/>
          </a:xfrm>
          <a:prstGeom prst="roundRect">
            <a:avLst>
              <a:gd name="adj" fmla="val 9228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5"/>
          <p:cNvSpPr/>
          <p:nvPr/>
        </p:nvSpPr>
        <p:spPr>
          <a:xfrm>
            <a:off x="638251" y="3945636"/>
            <a:ext cx="38405" cy="1228954"/>
          </a:xfrm>
          <a:prstGeom prst="roundRect">
            <a:avLst>
              <a:gd name="adj" fmla="val 295310"/>
            </a:avLst>
          </a:prstGeom>
          <a:solidFill>
            <a:srgbClr val="007BFF"/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6"/>
          <p:cNvSpPr txBox="1"/>
          <p:nvPr/>
        </p:nvSpPr>
        <p:spPr>
          <a:xfrm>
            <a:off x="1037844" y="4059936"/>
            <a:ext cx="4724705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효과적인 근거(Evidence) 검색</a:t>
            </a:r>
            <a:endParaRPr lang="en-US" sz="1200" dirty="0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28446" y="4113886"/>
            <a:ext cx="133502" cy="133502"/>
          </a:xfrm>
          <a:prstGeom prst="rect">
            <a:avLst/>
          </a:prstGeom>
        </p:spPr>
      </p:pic>
      <p:sp>
        <p:nvSpPr>
          <p:cNvPr id="21" name="Text 17"/>
          <p:cNvSpPr txBox="1"/>
          <p:nvPr/>
        </p:nvSpPr>
        <p:spPr>
          <a:xfrm>
            <a:off x="828446" y="4357116"/>
            <a:ext cx="515081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RAG가 자율적으로 검색한 문서가 골드 증거(Gold Evidence)를 포함할 확률:</a:t>
            </a:r>
            <a:endParaRPr lang="en-US" sz="1000" dirty="0"/>
          </a:p>
        </p:txBody>
      </p:sp>
      <p:sp>
        <p:nvSpPr>
          <p:cNvPr id="22" name="Text 18"/>
          <p:cNvSpPr txBox="1"/>
          <p:nvPr/>
        </p:nvSpPr>
        <p:spPr>
          <a:xfrm>
            <a:off x="1057046" y="4562856"/>
            <a:ext cx="470550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Top-1 검색 문서에서 발견될 확률: </a:t>
            </a: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71%</a:t>
            </a:r>
            <a:endParaRPr lang="en-US" sz="1200" dirty="0"/>
          </a:p>
        </p:txBody>
      </p:sp>
      <p:sp>
        <p:nvSpPr>
          <p:cNvPr id="23" name="Text 19"/>
          <p:cNvSpPr txBox="1"/>
          <p:nvPr/>
        </p:nvSpPr>
        <p:spPr>
          <a:xfrm>
            <a:off x="1057046" y="4810658"/>
            <a:ext cx="470550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Top-10 검색 문서 내에서 발견될 확률: </a:t>
            </a: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90%</a:t>
            </a:r>
            <a:endParaRPr lang="en-US" sz="1200" dirty="0"/>
          </a:p>
        </p:txBody>
      </p:sp>
      <p:sp>
        <p:nvSpPr>
          <p:cNvPr id="24" name="Shape 20"/>
          <p:cNvSpPr/>
          <p:nvPr/>
        </p:nvSpPr>
        <p:spPr>
          <a:xfrm>
            <a:off x="6210605" y="1886407"/>
            <a:ext cx="5524805" cy="4019702"/>
          </a:xfrm>
          <a:prstGeom prst="roundRect">
            <a:avLst>
              <a:gd name="adj" fmla="val 1294"/>
            </a:avLst>
          </a:prstGeom>
          <a:solidFill>
            <a:srgbClr val="FFFFFF"/>
          </a:solidFill>
          <a:ln w="12700">
            <a:solidFill>
              <a:srgbClr val="007BFF">
                <a:alpha val="15000"/>
              </a:srgbClr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5" name="Shape 21"/>
          <p:cNvSpPr/>
          <p:nvPr/>
        </p:nvSpPr>
        <p:spPr>
          <a:xfrm>
            <a:off x="6219749" y="1895551"/>
            <a:ext cx="5505602" cy="580644"/>
          </a:xfrm>
          <a:prstGeom prst="roundRect">
            <a:avLst>
              <a:gd name="adj" fmla="val 61959"/>
            </a:avLst>
          </a:prstGeom>
          <a:solidFill>
            <a:srgbClr val="6366F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2"/>
          <p:cNvSpPr txBox="1"/>
          <p:nvPr/>
        </p:nvSpPr>
        <p:spPr>
          <a:xfrm>
            <a:off x="6772046" y="1895551"/>
            <a:ext cx="2725826" cy="5815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Ablation Studies (제거 연구)</a:t>
            </a:r>
            <a:endParaRPr lang="en-US" sz="1600" dirty="0"/>
          </a:p>
        </p:txBody>
      </p:sp>
      <p:sp>
        <p:nvSpPr>
          <p:cNvPr id="27" name="Shape 23"/>
          <p:cNvSpPr/>
          <p:nvPr/>
        </p:nvSpPr>
        <p:spPr>
          <a:xfrm>
            <a:off x="6219749" y="2470709"/>
            <a:ext cx="5505602" cy="3429000"/>
          </a:xfrm>
          <a:prstGeom prst="roundRect">
            <a:avLst>
              <a:gd name="adj" fmla="val 1778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8" name="Shape 24"/>
          <p:cNvSpPr/>
          <p:nvPr/>
        </p:nvSpPr>
        <p:spPr>
          <a:xfrm>
            <a:off x="6391656" y="2642616"/>
            <a:ext cx="5162702" cy="942746"/>
          </a:xfrm>
          <a:prstGeom prst="roundRect">
            <a:avLst>
              <a:gd name="adj" fmla="val 15676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9" name="Shape 25"/>
          <p:cNvSpPr/>
          <p:nvPr/>
        </p:nvSpPr>
        <p:spPr>
          <a:xfrm>
            <a:off x="6391656" y="2642616"/>
            <a:ext cx="38405" cy="942746"/>
          </a:xfrm>
          <a:prstGeom prst="roundRect">
            <a:avLst>
              <a:gd name="adj" fmla="val 384798"/>
            </a:avLst>
          </a:prstGeom>
          <a:solidFill>
            <a:srgbClr val="6366F1"/>
          </a:solidFill>
          <a:ln w="12700">
            <a:solidFill>
              <a:srgbClr val="6366F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6"/>
          <p:cNvSpPr txBox="1"/>
          <p:nvPr/>
        </p:nvSpPr>
        <p:spPr>
          <a:xfrm>
            <a:off x="6791249" y="2756916"/>
            <a:ext cx="4724705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6366F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검색기(Retriever) 대체 효과</a:t>
            </a:r>
            <a:endParaRPr lang="en-US" sz="1200" dirty="0"/>
          </a:p>
        </p:txBody>
      </p:sp>
      <p:pic>
        <p:nvPicPr>
          <p:cNvPr id="31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581851" y="2809951"/>
            <a:ext cx="133502" cy="133502"/>
          </a:xfrm>
          <a:prstGeom prst="rect">
            <a:avLst/>
          </a:prstGeom>
        </p:spPr>
      </p:pic>
      <p:sp>
        <p:nvSpPr>
          <p:cNvPr id="32" name="Text 27"/>
          <p:cNvSpPr txBox="1"/>
          <p:nvPr/>
        </p:nvSpPr>
        <p:spPr>
          <a:xfrm>
            <a:off x="6581851" y="3054096"/>
            <a:ext cx="489661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학습된 Dense Retriever 대신 단어 중첩 기반의 </a:t>
            </a: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BM25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사용 시 Open-Domain QA 성능이 크게 하락했습니다. (단, 엔티티 중심의 FEVER에서는 BM25가 강점을 보임) </a:t>
            </a:r>
            <a:endParaRPr lang="en-US" sz="1000" dirty="0"/>
          </a:p>
        </p:txBody>
      </p:sp>
      <p:sp>
        <p:nvSpPr>
          <p:cNvPr id="33" name="Shape 28"/>
          <p:cNvSpPr/>
          <p:nvPr/>
        </p:nvSpPr>
        <p:spPr>
          <a:xfrm>
            <a:off x="6391656" y="3713378"/>
            <a:ext cx="5162702" cy="942746"/>
          </a:xfrm>
          <a:prstGeom prst="roundRect">
            <a:avLst>
              <a:gd name="adj" fmla="val 15676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4" name="Shape 29"/>
          <p:cNvSpPr/>
          <p:nvPr/>
        </p:nvSpPr>
        <p:spPr>
          <a:xfrm>
            <a:off x="6391656" y="3713378"/>
            <a:ext cx="38405" cy="942746"/>
          </a:xfrm>
          <a:prstGeom prst="roundRect">
            <a:avLst>
              <a:gd name="adj" fmla="val 384798"/>
            </a:avLst>
          </a:prstGeom>
          <a:solidFill>
            <a:srgbClr val="6366F1"/>
          </a:solidFill>
          <a:ln w="12700">
            <a:solidFill>
              <a:srgbClr val="6366F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5" name="Text 30"/>
          <p:cNvSpPr txBox="1"/>
          <p:nvPr/>
        </p:nvSpPr>
        <p:spPr>
          <a:xfrm>
            <a:off x="6772046" y="3827678"/>
            <a:ext cx="482071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6366F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검색기 파인튜닝 유무</a:t>
            </a:r>
            <a:endParaRPr lang="en-US" sz="1200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6"/>
          <a:srcRect t="-1100" b="-1100"/>
          <a:stretch/>
        </p:blipFill>
        <p:spPr>
          <a:xfrm>
            <a:off x="6581851" y="3880714"/>
            <a:ext cx="114300" cy="133502"/>
          </a:xfrm>
          <a:prstGeom prst="rect">
            <a:avLst/>
          </a:prstGeom>
        </p:spPr>
      </p:pic>
      <p:sp>
        <p:nvSpPr>
          <p:cNvPr id="37" name="Text 31"/>
          <p:cNvSpPr txBox="1"/>
          <p:nvPr/>
        </p:nvSpPr>
        <p:spPr>
          <a:xfrm>
            <a:off x="6581851" y="4124858"/>
            <a:ext cx="489661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Retriever를 고정(Frozen)하고 Generator만 학습할 경우 전반적인 태스크에서 성능 하락이 발생하여, </a:t>
            </a: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목적에 맞는 검색 메커니즘 학습의 중요성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을 입증했습니다. </a:t>
            </a:r>
            <a:endParaRPr lang="en-US" sz="1000" dirty="0"/>
          </a:p>
        </p:txBody>
      </p:sp>
      <p:sp>
        <p:nvSpPr>
          <p:cNvPr id="38" name="Shape 32"/>
          <p:cNvSpPr/>
          <p:nvPr/>
        </p:nvSpPr>
        <p:spPr>
          <a:xfrm>
            <a:off x="6391656" y="4784141"/>
            <a:ext cx="5162702" cy="942746"/>
          </a:xfrm>
          <a:prstGeom prst="roundRect">
            <a:avLst>
              <a:gd name="adj" fmla="val 15676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9" name="Shape 33"/>
          <p:cNvSpPr/>
          <p:nvPr/>
        </p:nvSpPr>
        <p:spPr>
          <a:xfrm>
            <a:off x="6391656" y="4784141"/>
            <a:ext cx="38405" cy="942746"/>
          </a:xfrm>
          <a:prstGeom prst="roundRect">
            <a:avLst>
              <a:gd name="adj" fmla="val 384798"/>
            </a:avLst>
          </a:prstGeom>
          <a:solidFill>
            <a:srgbClr val="6366F1"/>
          </a:solidFill>
          <a:ln w="12700">
            <a:solidFill>
              <a:srgbClr val="6366F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" name="Text 34"/>
          <p:cNvSpPr txBox="1"/>
          <p:nvPr/>
        </p:nvSpPr>
        <p:spPr>
          <a:xfrm>
            <a:off x="6810451" y="4898441"/>
            <a:ext cx="478231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6366F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 문서 수(K) 증가 효과</a:t>
            </a:r>
            <a:endParaRPr lang="en-US" sz="1200" dirty="0"/>
          </a:p>
        </p:txBody>
      </p:sp>
      <p:pic>
        <p:nvPicPr>
          <p:cNvPr id="41" name="Image 4" descr="preencoded.png"/>
          <p:cNvPicPr>
            <a:picLocks noChangeAspect="1"/>
          </p:cNvPicPr>
          <p:nvPr/>
        </p:nvPicPr>
        <p:blipFill>
          <a:blip r:embed="rId7"/>
          <a:srcRect l="-837" r="-837"/>
          <a:stretch/>
        </p:blipFill>
        <p:spPr>
          <a:xfrm>
            <a:off x="6581851" y="4951476"/>
            <a:ext cx="152705" cy="133502"/>
          </a:xfrm>
          <a:prstGeom prst="rect">
            <a:avLst/>
          </a:prstGeom>
        </p:spPr>
      </p:pic>
      <p:sp>
        <p:nvSpPr>
          <p:cNvPr id="42" name="Text 35"/>
          <p:cNvSpPr txBox="1"/>
          <p:nvPr/>
        </p:nvSpPr>
        <p:spPr>
          <a:xfrm>
            <a:off x="6581851" y="5195621"/>
            <a:ext cx="489661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RAG-Sequence: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K가 증가할수록 QA 성능이 단조 상승</a:t>
            </a:r>
            <a:endParaRPr lang="en-US" sz="1000" dirty="0"/>
          </a:p>
          <a:p>
            <a:pPr marL="0" indent="0" algn="l">
              <a:buNone/>
            </a:pPr>
            <a:r>
              <a:rPr lang="en-US" sz="10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RAG-Token:</a:t>
            </a:r>
            <a:r>
              <a:rPr lang="en-US" sz="10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K=10 전후에서 성능 피크 도달 후 정체 또는 하락 </a:t>
            </a:r>
            <a:endParaRPr lang="en-US" sz="1000" dirty="0"/>
          </a:p>
        </p:txBody>
      </p:sp>
      <p:pic>
        <p:nvPicPr>
          <p:cNvPr id="43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57046" y="3538728"/>
            <a:ext cx="133502" cy="133502"/>
          </a:xfrm>
          <a:prstGeom prst="rect">
            <a:avLst/>
          </a:prstGeom>
        </p:spPr>
      </p:pic>
      <p:pic>
        <p:nvPicPr>
          <p:cNvPr id="44" name="Image 6" descr="preencoded.png"/>
          <p:cNvPicPr>
            <a:picLocks noChangeAspect="1"/>
          </p:cNvPicPr>
          <p:nvPr/>
        </p:nvPicPr>
        <p:blipFill>
          <a:blip r:embed="rId9">
            <a:alphaModFix amt="90000"/>
          </a:blip>
          <a:srcRect t="-1774" b="-1774"/>
          <a:stretch/>
        </p:blipFill>
        <p:spPr>
          <a:xfrm>
            <a:off x="657454" y="2059229"/>
            <a:ext cx="209398" cy="247802"/>
          </a:xfrm>
          <a:prstGeom prst="rect">
            <a:avLst/>
          </a:prstGeom>
        </p:spPr>
      </p:pic>
      <p:pic>
        <p:nvPicPr>
          <p:cNvPr id="45" name="Image 7" descr="preencoded.png"/>
          <p:cNvPicPr>
            <a:picLocks noChangeAspect="1"/>
          </p:cNvPicPr>
          <p:nvPr/>
        </p:nvPicPr>
        <p:blipFill>
          <a:blip r:embed="rId10">
            <a:alphaModFix amt="90000"/>
          </a:blip>
          <a:srcRect/>
          <a:stretch/>
        </p:blipFill>
        <p:spPr>
          <a:xfrm>
            <a:off x="6409944" y="2059229"/>
            <a:ext cx="247802" cy="247802"/>
          </a:xfrm>
          <a:prstGeom prst="rect">
            <a:avLst/>
          </a:prstGeom>
        </p:spPr>
      </p:pic>
      <p:sp>
        <p:nvSpPr>
          <p:cNvPr id="46" name="Shape 36"/>
          <p:cNvSpPr/>
          <p:nvPr/>
        </p:nvSpPr>
        <p:spPr>
          <a:xfrm>
            <a:off x="457200" y="6055157"/>
            <a:ext cx="11277295" cy="19202"/>
          </a:xfrm>
          <a:prstGeom prst="rect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" name="Shape 37"/>
          <p:cNvSpPr/>
          <p:nvPr/>
        </p:nvSpPr>
        <p:spPr>
          <a:xfrm>
            <a:off x="11011205" y="6226150"/>
            <a:ext cx="733349" cy="342900"/>
          </a:xfrm>
          <a:prstGeom prst="roundRect">
            <a:avLst>
              <a:gd name="adj" fmla="val 266667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8" name="Text 38"/>
          <p:cNvSpPr txBox="1"/>
          <p:nvPr/>
        </p:nvSpPr>
        <p:spPr>
          <a:xfrm>
            <a:off x="11162995" y="6283757"/>
            <a:ext cx="5056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14/16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533095" y="381305"/>
            <a:ext cx="114300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주요 기여 및 발견</a:t>
            </a:r>
            <a:endParaRPr lang="en-US" sz="3300" dirty="0"/>
          </a:p>
        </p:txBody>
      </p:sp>
      <p:sp>
        <p:nvSpPr>
          <p:cNvPr id="6" name="Text 4"/>
          <p:cNvSpPr txBox="1"/>
          <p:nvPr/>
        </p:nvSpPr>
        <p:spPr>
          <a:xfrm>
            <a:off x="533095" y="1045159"/>
            <a:ext cx="8763610" cy="8101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RAG 모델은 파라메트릭 언어 모델(BART)의 강력한 생성 능력과 비파라메트릭 메모리(Dense Wikipedia Index)의 방대한 지식을 결합하여, 지식 집약적 자연어 처리 과제에서 </a:t>
            </a:r>
            <a:r>
              <a:rPr lang="en-US" sz="13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추출 모델의 한계를 극복하고 환각 현상을 대폭 감소시키는 혁신적인 패러다임</a:t>
            </a:r>
            <a:r>
              <a:rPr lang="en-US" sz="13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을 제시했습니다. 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0363810" y="1045159"/>
            <a:ext cx="1295705" cy="476402"/>
          </a:xfrm>
          <a:prstGeom prst="roundRect">
            <a:avLst>
              <a:gd name="adj" fmla="val 191939"/>
            </a:avLst>
          </a:prstGeom>
          <a:solidFill>
            <a:srgbClr val="007BFF">
              <a:alpha val="10000"/>
            </a:srgbClr>
          </a:solidFill>
          <a:ln w="25400">
            <a:solidFill>
              <a:srgbClr val="007BFF"/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 t="-842" b="-842"/>
          <a:stretch/>
        </p:blipFill>
        <p:spPr>
          <a:xfrm>
            <a:off x="10573207" y="1194206"/>
            <a:ext cx="190195" cy="171907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10839298" y="1045159"/>
            <a:ext cx="667512" cy="476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-37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 의의</a:t>
            </a:r>
            <a:endParaRPr lang="en-US" sz="12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rcRect l="-5" r="-5"/>
          <a:stretch/>
        </p:blipFill>
        <p:spPr>
          <a:xfrm>
            <a:off x="533095" y="2155241"/>
            <a:ext cx="3556102" cy="4016959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543154" y="2164385"/>
            <a:ext cx="3543300" cy="1238098"/>
          </a:xfrm>
          <a:prstGeom prst="roundRect">
            <a:avLst>
              <a:gd name="adj" fmla="val 13635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8"/>
          <p:cNvSpPr txBox="1"/>
          <p:nvPr/>
        </p:nvSpPr>
        <p:spPr>
          <a:xfrm>
            <a:off x="1291133" y="2868473"/>
            <a:ext cx="204734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메모리 결합 시너지</a:t>
            </a:r>
            <a:endParaRPr lang="en-US" sz="1600" dirty="0"/>
          </a:p>
        </p:txBody>
      </p:sp>
      <p:sp>
        <p:nvSpPr>
          <p:cNvPr id="13" name="Shape 9"/>
          <p:cNvSpPr/>
          <p:nvPr/>
        </p:nvSpPr>
        <p:spPr>
          <a:xfrm>
            <a:off x="543154" y="3402482"/>
            <a:ext cx="3543300" cy="2762402"/>
          </a:xfrm>
          <a:prstGeom prst="roundRect">
            <a:avLst>
              <a:gd name="adj" fmla="val 2739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0"/>
          <p:cNvSpPr/>
          <p:nvPr/>
        </p:nvSpPr>
        <p:spPr>
          <a:xfrm>
            <a:off x="771754" y="3669487"/>
            <a:ext cx="3086100" cy="381305"/>
          </a:xfrm>
          <a:prstGeom prst="roundRect">
            <a:avLst>
              <a:gd name="adj" fmla="val 71942"/>
            </a:avLst>
          </a:prstGeom>
          <a:solidFill>
            <a:srgbClr val="007B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1"/>
          <p:cNvSpPr txBox="1"/>
          <p:nvPr/>
        </p:nvSpPr>
        <p:spPr>
          <a:xfrm>
            <a:off x="771754" y="3669487"/>
            <a:ext cx="3162910" cy="3813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39700" tIns="63500" rIns="139700" bIns="6350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사실성 &amp; 특이성 극대화</a:t>
            </a:r>
            <a:endParaRPr lang="en-US" sz="1200" dirty="0"/>
          </a:p>
        </p:txBody>
      </p:sp>
      <p:sp>
        <p:nvSpPr>
          <p:cNvPr id="16" name="Text 12"/>
          <p:cNvSpPr txBox="1"/>
          <p:nvPr/>
        </p:nvSpPr>
        <p:spPr>
          <a:xfrm>
            <a:off x="771754" y="4048049"/>
            <a:ext cx="3162910" cy="1858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사전학습된 Seq2Seq 모델과 신경망 기반 검색기를 End-to-End로 결합함으로써, 생성물의 사실성(Factuality)과 특이성(Specificity)을 크게 향상시켰습니다. 순수 생성 모델 대비 환각(Hallucination)이 적고 훨씬 다양하며 구체적인 답변을 생성할 수 있습니다.</a:t>
            </a:r>
            <a:endParaRPr lang="en-US" sz="1200" dirty="0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4"/>
          <a:srcRect l="-5" r="-5"/>
          <a:stretch/>
        </p:blipFill>
        <p:spPr>
          <a:xfrm>
            <a:off x="4317797" y="2155241"/>
            <a:ext cx="3556102" cy="4016959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4327855" y="2164385"/>
            <a:ext cx="3543300" cy="1238098"/>
          </a:xfrm>
          <a:prstGeom prst="roundRect">
            <a:avLst>
              <a:gd name="adj" fmla="val 13635"/>
            </a:avLst>
          </a:prstGeom>
          <a:solidFill>
            <a:srgbClr val="28A74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4"/>
          <p:cNvSpPr txBox="1"/>
          <p:nvPr/>
        </p:nvSpPr>
        <p:spPr>
          <a:xfrm>
            <a:off x="5075834" y="2868473"/>
            <a:ext cx="204734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생성 모델의 우위성</a:t>
            </a:r>
            <a:endParaRPr lang="en-US" sz="1600" dirty="0"/>
          </a:p>
        </p:txBody>
      </p:sp>
      <p:sp>
        <p:nvSpPr>
          <p:cNvPr id="20" name="Shape 15"/>
          <p:cNvSpPr/>
          <p:nvPr/>
        </p:nvSpPr>
        <p:spPr>
          <a:xfrm>
            <a:off x="4327855" y="3402482"/>
            <a:ext cx="3543300" cy="2762402"/>
          </a:xfrm>
          <a:prstGeom prst="roundRect">
            <a:avLst>
              <a:gd name="adj" fmla="val 2739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Shape 16"/>
          <p:cNvSpPr/>
          <p:nvPr/>
        </p:nvSpPr>
        <p:spPr>
          <a:xfrm>
            <a:off x="4556455" y="3669487"/>
            <a:ext cx="3086100" cy="381305"/>
          </a:xfrm>
          <a:prstGeom prst="roundRect">
            <a:avLst>
              <a:gd name="adj" fmla="val 71942"/>
            </a:avLst>
          </a:prstGeom>
          <a:solidFill>
            <a:srgbClr val="28A745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" name="Text 17"/>
          <p:cNvSpPr txBox="1"/>
          <p:nvPr/>
        </p:nvSpPr>
        <p:spPr>
          <a:xfrm>
            <a:off x="4556455" y="3669487"/>
            <a:ext cx="3162910" cy="3813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39700" tIns="63500" rIns="139700" bIns="6350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8A74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추출 한계 완벽 극복</a:t>
            </a:r>
            <a:endParaRPr lang="en-US" sz="1200" dirty="0"/>
          </a:p>
        </p:txBody>
      </p:sp>
      <p:sp>
        <p:nvSpPr>
          <p:cNvPr id="23" name="Text 18"/>
          <p:cNvSpPr txBox="1"/>
          <p:nvPr/>
        </p:nvSpPr>
        <p:spPr>
          <a:xfrm>
            <a:off x="4556455" y="4048049"/>
            <a:ext cx="3162910" cy="1591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기존 Open-Book QA 모델들이 가진 '추출(Extraction)' 방식의 한계를 넘어섰습니다. 검색된 문서 내에 명시적인 정답 텍스트(Span)가 존재하지 않더라도, 여러 문서의 단서들을 유연하게 결합하여 완전히 새로운 정답을 '생성'해낼 수 있습니다.</a:t>
            </a:r>
            <a:endParaRPr lang="en-US" sz="1200" dirty="0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5"/>
          <a:srcRect l="-3" r="-3"/>
          <a:stretch/>
        </p:blipFill>
        <p:spPr>
          <a:xfrm>
            <a:off x="8102498" y="2155241"/>
            <a:ext cx="3556102" cy="4016959"/>
          </a:xfrm>
          <a:prstGeom prst="rect">
            <a:avLst/>
          </a:prstGeom>
        </p:spPr>
      </p:pic>
      <p:sp>
        <p:nvSpPr>
          <p:cNvPr id="25" name="Shape 19"/>
          <p:cNvSpPr/>
          <p:nvPr/>
        </p:nvSpPr>
        <p:spPr>
          <a:xfrm>
            <a:off x="8111642" y="2164385"/>
            <a:ext cx="3543300" cy="1238098"/>
          </a:xfrm>
          <a:prstGeom prst="roundRect">
            <a:avLst>
              <a:gd name="adj" fmla="val 13635"/>
            </a:avLst>
          </a:prstGeom>
          <a:solidFill>
            <a:srgbClr val="6F42C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0"/>
          <p:cNvSpPr txBox="1"/>
          <p:nvPr/>
        </p:nvSpPr>
        <p:spPr>
          <a:xfrm>
            <a:off x="8684057" y="2868473"/>
            <a:ext cx="2401214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실용적 이점 및 해석성</a:t>
            </a:r>
            <a:endParaRPr lang="en-US" sz="1600" dirty="0"/>
          </a:p>
        </p:txBody>
      </p:sp>
      <p:sp>
        <p:nvSpPr>
          <p:cNvPr id="27" name="Shape 21"/>
          <p:cNvSpPr/>
          <p:nvPr/>
        </p:nvSpPr>
        <p:spPr>
          <a:xfrm>
            <a:off x="8111642" y="3402482"/>
            <a:ext cx="3543300" cy="2762402"/>
          </a:xfrm>
          <a:prstGeom prst="roundRect">
            <a:avLst>
              <a:gd name="adj" fmla="val 2739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8" name="Shape 22"/>
          <p:cNvSpPr/>
          <p:nvPr/>
        </p:nvSpPr>
        <p:spPr>
          <a:xfrm>
            <a:off x="8340242" y="3669487"/>
            <a:ext cx="3086100" cy="381305"/>
          </a:xfrm>
          <a:prstGeom prst="roundRect">
            <a:avLst>
              <a:gd name="adj" fmla="val 71942"/>
            </a:avLst>
          </a:prstGeom>
          <a:solidFill>
            <a:srgbClr val="6F42C1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3"/>
          <p:cNvSpPr txBox="1"/>
          <p:nvPr/>
        </p:nvSpPr>
        <p:spPr>
          <a:xfrm>
            <a:off x="8340242" y="3669487"/>
            <a:ext cx="3162910" cy="3813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39700" tIns="63500" rIns="139700" bIns="6350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6F42C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지식 핫스왑 &amp; 근거 추적</a:t>
            </a:r>
            <a:endParaRPr lang="en-US" sz="1200" dirty="0"/>
          </a:p>
        </p:txBody>
      </p:sp>
      <p:sp>
        <p:nvSpPr>
          <p:cNvPr id="30" name="Text 24"/>
          <p:cNvSpPr txBox="1"/>
          <p:nvPr/>
        </p:nvSpPr>
        <p:spPr>
          <a:xfrm>
            <a:off x="8340242" y="4048049"/>
            <a:ext cx="3162910" cy="1591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모델 전체를 재학습할 필요 없이 비파라메트릭 인덱스를 교체(Hot-swapping)하는 것만으로 최신 지식을 즉각적으로 업데이트할 수 있습니다. 또한, 답변 생성 시 어떤 문서를 참조했는지 출처를 파악할 수 있어 결과에 대한 명확한 해석 가능성을 제공합니다.</a:t>
            </a:r>
            <a:endParaRPr lang="en-US" sz="1200" dirty="0"/>
          </a:p>
        </p:txBody>
      </p:sp>
      <p:pic>
        <p:nvPicPr>
          <p:cNvPr id="31" name="Image 4" descr="preencoded.png"/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2144268" y="2421331"/>
            <a:ext cx="333756" cy="333756"/>
          </a:xfrm>
          <a:prstGeom prst="rect">
            <a:avLst/>
          </a:prstGeom>
        </p:spPr>
      </p:pic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7">
            <a:alphaModFix amt="95000"/>
          </a:blip>
          <a:srcRect l="-567" r="-567"/>
          <a:stretch/>
        </p:blipFill>
        <p:spPr>
          <a:xfrm>
            <a:off x="5948172" y="2421331"/>
            <a:ext cx="295351" cy="333756"/>
          </a:xfrm>
          <a:prstGeom prst="rect">
            <a:avLst/>
          </a:prstGeom>
        </p:spPr>
      </p:pic>
      <p:pic>
        <p:nvPicPr>
          <p:cNvPr id="33" name="Image 6" descr="preencoded.png"/>
          <p:cNvPicPr>
            <a:picLocks noChangeAspect="1"/>
          </p:cNvPicPr>
          <p:nvPr/>
        </p:nvPicPr>
        <p:blipFill>
          <a:blip r:embed="rId8">
            <a:alphaModFix amt="95000"/>
          </a:blip>
          <a:srcRect/>
          <a:stretch/>
        </p:blipFill>
        <p:spPr>
          <a:xfrm>
            <a:off x="9713671" y="2421331"/>
            <a:ext cx="333756" cy="333756"/>
          </a:xfrm>
          <a:prstGeom prst="rect">
            <a:avLst/>
          </a:prstGeom>
        </p:spPr>
      </p:pic>
      <p:sp>
        <p:nvSpPr>
          <p:cNvPr id="34" name="Shape 25"/>
          <p:cNvSpPr/>
          <p:nvPr/>
        </p:nvSpPr>
        <p:spPr>
          <a:xfrm>
            <a:off x="533095" y="6324905"/>
            <a:ext cx="11125505" cy="19202"/>
          </a:xfrm>
          <a:prstGeom prst="rect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5" name="Shape 26"/>
          <p:cNvSpPr/>
          <p:nvPr/>
        </p:nvSpPr>
        <p:spPr>
          <a:xfrm>
            <a:off x="10934395" y="6495898"/>
            <a:ext cx="733349" cy="342900"/>
          </a:xfrm>
          <a:prstGeom prst="roundRect">
            <a:avLst>
              <a:gd name="adj" fmla="val 266667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6" name="Text 27"/>
          <p:cNvSpPr txBox="1"/>
          <p:nvPr/>
        </p:nvSpPr>
        <p:spPr>
          <a:xfrm>
            <a:off x="11087100" y="6553505"/>
            <a:ext cx="5056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15/16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437998" y="457200"/>
            <a:ext cx="1162111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DC354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한계</a:t>
            </a:r>
            <a:r>
              <a:rPr lang="en-US" sz="28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및 미래 과제 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37998" y="1010412"/>
            <a:ext cx="10753344" cy="694944"/>
          </a:xfrm>
          <a:prstGeom prst="roundRect">
            <a:avLst>
              <a:gd name="adj" fmla="val 14420"/>
            </a:avLst>
          </a:prstGeom>
          <a:solidFill>
            <a:srgbClr val="DC3545">
              <a:alpha val="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437998" y="1010412"/>
            <a:ext cx="47549" cy="694944"/>
          </a:xfrm>
          <a:prstGeom prst="roundRect">
            <a:avLst>
              <a:gd name="adj" fmla="val 210747"/>
            </a:avLst>
          </a:prstGeom>
          <a:solidFill>
            <a:srgbClr val="DC3545"/>
          </a:solidFill>
          <a:ln w="12700">
            <a:solidFill>
              <a:srgbClr val="DC354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 txBox="1"/>
          <p:nvPr/>
        </p:nvSpPr>
        <p:spPr>
          <a:xfrm>
            <a:off x="657454" y="1124712"/>
            <a:ext cx="1043970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RAG 모델은 지식 집약적 NLP 과제에서 뛰어난 성능을 입증했지만, 인덱스 의존성과 연산 효율성 측면에서 </a:t>
            </a:r>
            <a:r>
              <a:rPr lang="en-US" sz="11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구조적 한계점</a:t>
            </a: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을 가지고 있습니다. 이러한 관찰 결과는 향후 정보 검색 및 생성 모델이 나아가야 할 </a:t>
            </a:r>
            <a:r>
              <a:rPr lang="en-US" sz="1100" b="1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새로운 연구 방향</a:t>
            </a:r>
            <a:r>
              <a:rPr lang="en-US" sz="1100" dirty="0">
                <a:solidFill>
                  <a:srgbClr val="44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을 제시합니다. 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37998" y="1854403"/>
            <a:ext cx="5544007" cy="4610405"/>
          </a:xfrm>
          <a:prstGeom prst="roundRect">
            <a:avLst>
              <a:gd name="adj" fmla="val 983"/>
            </a:avLst>
          </a:prstGeom>
          <a:solidFill>
            <a:srgbClr val="FFFFFF"/>
          </a:solidFill>
          <a:ln w="12700">
            <a:solidFill>
              <a:srgbClr val="DC3545">
                <a:alpha val="15000"/>
              </a:srgbClr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448056" y="1864462"/>
            <a:ext cx="5524805" cy="504749"/>
          </a:xfrm>
          <a:prstGeom prst="roundRect">
            <a:avLst>
              <a:gd name="adj" fmla="val 82034"/>
            </a:avLst>
          </a:prstGeom>
          <a:solidFill>
            <a:srgbClr val="DC354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 txBox="1"/>
          <p:nvPr/>
        </p:nvSpPr>
        <p:spPr>
          <a:xfrm>
            <a:off x="981151" y="1864462"/>
            <a:ext cx="2296058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연구의 한계점 (Limitations)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48056" y="2367382"/>
            <a:ext cx="5524805" cy="4086454"/>
          </a:xfrm>
          <a:prstGeom prst="roundRect">
            <a:avLst>
              <a:gd name="adj" fmla="val 1252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8251" y="2557577"/>
            <a:ext cx="152705" cy="152705"/>
          </a:xfrm>
          <a:prstGeom prst="rect">
            <a:avLst/>
          </a:prstGeom>
        </p:spPr>
      </p:pic>
      <p:sp>
        <p:nvSpPr>
          <p:cNvPr id="14" name="Text 11"/>
          <p:cNvSpPr txBox="1"/>
          <p:nvPr/>
        </p:nvSpPr>
        <p:spPr>
          <a:xfrm>
            <a:off x="1133856" y="2519172"/>
            <a:ext cx="4724705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인덱스 의존성 및 품질 제약:</a:t>
            </a: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비파라미터 인덱스에 의존하므로 정보 누락이나 구식 정보 시 성능이 하락하며 인덱스 자체 품질에 제약을 받음</a:t>
            </a:r>
            <a:endParaRPr lang="en-US" sz="1000" dirty="0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8251" y="3041294"/>
            <a:ext cx="152705" cy="152705"/>
          </a:xfrm>
          <a:prstGeom prst="rect">
            <a:avLst/>
          </a:prstGeom>
        </p:spPr>
      </p:pic>
      <p:sp>
        <p:nvSpPr>
          <p:cNvPr id="16" name="Text 12"/>
          <p:cNvSpPr txBox="1"/>
          <p:nvPr/>
        </p:nvSpPr>
        <p:spPr>
          <a:xfrm>
            <a:off x="1133856" y="3003804"/>
            <a:ext cx="4724705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Dense Retrieval의 한계:</a:t>
            </a: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엔티티 중심의 특정 작업(예: FEVER)에서는 BM25 같은 전통적 검색 기법이 더 우수한 경우가 존재</a:t>
            </a:r>
            <a:endParaRPr lang="en-US" sz="1000" dirty="0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8251" y="3525012"/>
            <a:ext cx="152705" cy="152705"/>
          </a:xfrm>
          <a:prstGeom prst="rect">
            <a:avLst/>
          </a:prstGeom>
        </p:spPr>
      </p:pic>
      <p:sp>
        <p:nvSpPr>
          <p:cNvPr id="18" name="Text 13"/>
          <p:cNvSpPr txBox="1"/>
          <p:nvPr/>
        </p:nvSpPr>
        <p:spPr>
          <a:xfrm>
            <a:off x="1133856" y="3487522"/>
            <a:ext cx="4724705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Retriever "Collapse" 문제:</a:t>
            </a: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일부 생성 작업에서 검색기가 입력과 무관하게 동일한 문서만 반환하여 BART와 유사하게 동작하는 현상 발생</a:t>
            </a:r>
            <a:endParaRPr lang="en-US" sz="100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8251" y="4009644"/>
            <a:ext cx="152705" cy="152705"/>
          </a:xfrm>
          <a:prstGeom prst="rect">
            <a:avLst/>
          </a:prstGeom>
        </p:spPr>
      </p:pic>
      <p:sp>
        <p:nvSpPr>
          <p:cNvPr id="20" name="Text 14"/>
          <p:cNvSpPr txBox="1"/>
          <p:nvPr/>
        </p:nvSpPr>
        <p:spPr>
          <a:xfrm>
            <a:off x="1133856" y="3971239"/>
            <a:ext cx="4724705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디코딩 연산 비용 증가:</a:t>
            </a: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RAG-Sequence의 경우 문서별 철저한 디코딩(Thorough Decoding)이 필요하여 긴 시퀀스 생성 시 계산량 극대화</a:t>
            </a:r>
            <a:endParaRPr lang="en-US" sz="1000" dirty="0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8251" y="4493362"/>
            <a:ext cx="152705" cy="152705"/>
          </a:xfrm>
          <a:prstGeom prst="rect">
            <a:avLst/>
          </a:prstGeom>
        </p:spPr>
      </p:pic>
      <p:sp>
        <p:nvSpPr>
          <p:cNvPr id="22" name="Text 15"/>
          <p:cNvSpPr txBox="1"/>
          <p:nvPr/>
        </p:nvSpPr>
        <p:spPr>
          <a:xfrm>
            <a:off x="1133856" y="4454957"/>
            <a:ext cx="4724705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동결된 인코더의 트레이드오프:</a:t>
            </a: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학습 비용 절감을 위해 문서 인코더를 고정하여, 태스크에 맞춘 최적의 문서 표현 학습이 불가능함</a:t>
            </a:r>
            <a:endParaRPr lang="en-US" sz="1000" dirty="0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8251" y="4977079"/>
            <a:ext cx="152705" cy="152705"/>
          </a:xfrm>
          <a:prstGeom prst="rect">
            <a:avLst/>
          </a:prstGeom>
        </p:spPr>
      </p:pic>
      <p:sp>
        <p:nvSpPr>
          <p:cNvPr id="24" name="Text 16"/>
          <p:cNvSpPr txBox="1"/>
          <p:nvPr/>
        </p:nvSpPr>
        <p:spPr>
          <a:xfrm>
            <a:off x="1133856" y="4939589"/>
            <a:ext cx="4724705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 감독 부재의 성능 격차:</a:t>
            </a: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강력한 검색 증거 감독(Supervision)을 활용하는 기존 파이프라인 대비 최고 성능에 미치지 못하는 사례 존재</a:t>
            </a:r>
            <a:endParaRPr lang="en-US" sz="1000" dirty="0"/>
          </a:p>
        </p:txBody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8251" y="5461711"/>
            <a:ext cx="152705" cy="152705"/>
          </a:xfrm>
          <a:prstGeom prst="rect">
            <a:avLst/>
          </a:prstGeom>
        </p:spPr>
      </p:pic>
      <p:sp>
        <p:nvSpPr>
          <p:cNvPr id="26" name="Text 17"/>
          <p:cNvSpPr txBox="1"/>
          <p:nvPr/>
        </p:nvSpPr>
        <p:spPr>
          <a:xfrm>
            <a:off x="1133856" y="5423306"/>
            <a:ext cx="4724705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환각 및 편향 완전 제거 불가:</a:t>
            </a: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외부 지식원 자체가 완전무결하지 않아, 생성물의 사실성 오류나 편향성이 여전히 존재할 가능성 내포</a:t>
            </a:r>
            <a:endParaRPr lang="en-US" sz="1000" dirty="0"/>
          </a:p>
        </p:txBody>
      </p:sp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8251" y="5945429"/>
            <a:ext cx="152705" cy="152705"/>
          </a:xfrm>
          <a:prstGeom prst="rect">
            <a:avLst/>
          </a:prstGeom>
        </p:spPr>
      </p:pic>
      <p:sp>
        <p:nvSpPr>
          <p:cNvPr id="28" name="Text 18"/>
          <p:cNvSpPr txBox="1"/>
          <p:nvPr/>
        </p:nvSpPr>
        <p:spPr>
          <a:xfrm>
            <a:off x="1133856" y="5907024"/>
            <a:ext cx="4724705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토큰 주변화(RAG-Token) 노이즈:</a:t>
            </a: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토큰 단위 참조는 유연하지만, 검색 문서(K)가 일정 수준 이상 늘어나면 노이즈가 증가해 성능 저하 유발</a:t>
            </a:r>
            <a:endParaRPr lang="en-US" sz="1000" dirty="0"/>
          </a:p>
        </p:txBody>
      </p:sp>
      <p:sp>
        <p:nvSpPr>
          <p:cNvPr id="29" name="Shape 19"/>
          <p:cNvSpPr/>
          <p:nvPr/>
        </p:nvSpPr>
        <p:spPr>
          <a:xfrm>
            <a:off x="6210605" y="1854403"/>
            <a:ext cx="5544007" cy="4610405"/>
          </a:xfrm>
          <a:prstGeom prst="roundRect">
            <a:avLst>
              <a:gd name="adj" fmla="val 983"/>
            </a:avLst>
          </a:prstGeom>
          <a:solidFill>
            <a:srgbClr val="FFFFFF"/>
          </a:solidFill>
          <a:ln w="12700">
            <a:solidFill>
              <a:srgbClr val="007BFF">
                <a:alpha val="15000"/>
              </a:srgbClr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30" name="Shape 20"/>
          <p:cNvSpPr/>
          <p:nvPr/>
        </p:nvSpPr>
        <p:spPr>
          <a:xfrm>
            <a:off x="6219749" y="1864462"/>
            <a:ext cx="5524805" cy="504749"/>
          </a:xfrm>
          <a:prstGeom prst="roundRect">
            <a:avLst>
              <a:gd name="adj" fmla="val 82034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" name="Text 21"/>
          <p:cNvSpPr txBox="1"/>
          <p:nvPr/>
        </p:nvSpPr>
        <p:spPr>
          <a:xfrm>
            <a:off x="6752844" y="1864462"/>
            <a:ext cx="2438705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미래 연구 과제 (Future Work)</a:t>
            </a:r>
            <a:endParaRPr lang="en-US" sz="1400" dirty="0"/>
          </a:p>
        </p:txBody>
      </p:sp>
      <p:sp>
        <p:nvSpPr>
          <p:cNvPr id="32" name="Shape 22"/>
          <p:cNvSpPr/>
          <p:nvPr/>
        </p:nvSpPr>
        <p:spPr>
          <a:xfrm>
            <a:off x="6219749" y="2367382"/>
            <a:ext cx="5524805" cy="4086454"/>
          </a:xfrm>
          <a:prstGeom prst="roundRect">
            <a:avLst>
              <a:gd name="adj" fmla="val 1252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33" name="Image 8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6409944" y="3136392"/>
            <a:ext cx="133502" cy="152705"/>
          </a:xfrm>
          <a:prstGeom prst="rect">
            <a:avLst/>
          </a:prstGeom>
        </p:spPr>
      </p:pic>
      <p:sp>
        <p:nvSpPr>
          <p:cNvPr id="34" name="Text 23"/>
          <p:cNvSpPr txBox="1"/>
          <p:nvPr/>
        </p:nvSpPr>
        <p:spPr>
          <a:xfrm>
            <a:off x="6638544" y="3098902"/>
            <a:ext cx="50292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공동 사전학습 (Joint Pre-training)</a:t>
            </a:r>
            <a:endParaRPr lang="en-US" sz="1000" dirty="0"/>
          </a:p>
        </p:txBody>
      </p:sp>
      <p:sp>
        <p:nvSpPr>
          <p:cNvPr id="35" name="Text 24"/>
          <p:cNvSpPr txBox="1"/>
          <p:nvPr/>
        </p:nvSpPr>
        <p:spPr>
          <a:xfrm>
            <a:off x="6638544" y="3292754"/>
            <a:ext cx="4991710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검색기와 생성기를 처음부터(from scratch) 함께 사전학습하여 컴포넌트 간의 상호작용 시너지를 극대화하는 아키텍처 및 학습 방법론 탐구</a:t>
            </a:r>
            <a:endParaRPr lang="en-US" sz="1000" dirty="0"/>
          </a:p>
        </p:txBody>
      </p:sp>
      <p:pic>
        <p:nvPicPr>
          <p:cNvPr id="36" name="Image 9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6409944" y="3814877"/>
            <a:ext cx="133502" cy="152705"/>
          </a:xfrm>
          <a:prstGeom prst="rect">
            <a:avLst/>
          </a:prstGeom>
        </p:spPr>
      </p:pic>
      <p:sp>
        <p:nvSpPr>
          <p:cNvPr id="37" name="Text 25"/>
          <p:cNvSpPr txBox="1"/>
          <p:nvPr/>
        </p:nvSpPr>
        <p:spPr>
          <a:xfrm>
            <a:off x="6638544" y="3777386"/>
            <a:ext cx="510601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디코딩 효율화 및 연산 최적화</a:t>
            </a:r>
            <a:endParaRPr lang="en-US" sz="1000" dirty="0"/>
          </a:p>
        </p:txBody>
      </p:sp>
      <p:sp>
        <p:nvSpPr>
          <p:cNvPr id="38" name="Text 26"/>
          <p:cNvSpPr txBox="1"/>
          <p:nvPr/>
        </p:nvSpPr>
        <p:spPr>
          <a:xfrm>
            <a:off x="6638544" y="3971239"/>
            <a:ext cx="4991710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대규모 자원 요구량과 지연(Latency) 문제를 해결하기 위해 보다 효율적인 근사 디코딩 전략 고안 및 실시간 대규모 인덱싱 최적화 연구</a:t>
            </a:r>
            <a:endParaRPr lang="en-US" sz="1000" dirty="0"/>
          </a:p>
        </p:txBody>
      </p:sp>
      <p:pic>
        <p:nvPicPr>
          <p:cNvPr id="39" name="Image 10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6409944" y="4493362"/>
            <a:ext cx="133502" cy="152705"/>
          </a:xfrm>
          <a:prstGeom prst="rect">
            <a:avLst/>
          </a:prstGeom>
        </p:spPr>
      </p:pic>
      <p:sp>
        <p:nvSpPr>
          <p:cNvPr id="40" name="Text 27"/>
          <p:cNvSpPr txBox="1"/>
          <p:nvPr/>
        </p:nvSpPr>
        <p:spPr>
          <a:xfrm>
            <a:off x="6638544" y="4454957"/>
            <a:ext cx="510601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확장된 멀티모달 지식원 통합</a:t>
            </a:r>
            <a:endParaRPr lang="en-US" sz="1000" dirty="0"/>
          </a:p>
        </p:txBody>
      </p:sp>
      <p:sp>
        <p:nvSpPr>
          <p:cNvPr id="41" name="Text 28"/>
          <p:cNvSpPr txBox="1"/>
          <p:nvPr/>
        </p:nvSpPr>
        <p:spPr>
          <a:xfrm>
            <a:off x="6638544" y="4649724"/>
            <a:ext cx="4991710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텍스트 형태의 위키피디아 문서를 넘어, 표 형태 데이터, 지식 그래프(Knowledge Graph), 나아가 이미지 등 다중 양식(Multi-modal)의 비파라메트릭 메모리 도입</a:t>
            </a:r>
            <a:endParaRPr lang="en-US" sz="1000" dirty="0"/>
          </a:p>
        </p:txBody>
      </p:sp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6409944" y="5171846"/>
            <a:ext cx="133502" cy="15270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6638544" y="5133442"/>
            <a:ext cx="510601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메모리 상호작용 메커니즘 규명</a:t>
            </a:r>
            <a:endParaRPr lang="en-US" sz="1000" dirty="0"/>
          </a:p>
        </p:txBody>
      </p:sp>
      <p:sp>
        <p:nvSpPr>
          <p:cNvPr id="44" name="Text 30"/>
          <p:cNvSpPr txBox="1"/>
          <p:nvPr/>
        </p:nvSpPr>
        <p:spPr>
          <a:xfrm>
            <a:off x="6638544" y="5328209"/>
            <a:ext cx="4991710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파라메트릭 메모리 내재 지식과 비파라메트릭 검색 지식이 상충할 때 모델의 해결 방식 등 내부 작동 원리에 대한 해석 가능성(Interpretability) 분석</a:t>
            </a:r>
            <a:endParaRPr lang="en-US" sz="1000" dirty="0"/>
          </a:p>
        </p:txBody>
      </p:sp>
      <p:pic>
        <p:nvPicPr>
          <p:cNvPr id="45" name="Image 12" descr="preencoded.png"/>
          <p:cNvPicPr>
            <a:picLocks noChangeAspect="1"/>
          </p:cNvPicPr>
          <p:nvPr/>
        </p:nvPicPr>
        <p:blipFill>
          <a:blip r:embed="rId5">
            <a:alphaModFix amt="90000"/>
          </a:blip>
          <a:srcRect/>
          <a:stretch/>
        </p:blipFill>
        <p:spPr>
          <a:xfrm>
            <a:off x="619049" y="2000707"/>
            <a:ext cx="228600" cy="228600"/>
          </a:xfrm>
          <a:prstGeom prst="rect">
            <a:avLst/>
          </a:prstGeom>
        </p:spPr>
      </p:pic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6">
            <a:alphaModFix amt="90000"/>
          </a:blip>
          <a:srcRect/>
          <a:stretch/>
        </p:blipFill>
        <p:spPr>
          <a:xfrm>
            <a:off x="6391656" y="2000707"/>
            <a:ext cx="228600" cy="228600"/>
          </a:xfrm>
          <a:prstGeom prst="rect">
            <a:avLst/>
          </a:prstGeom>
        </p:spPr>
      </p:pic>
      <p:sp>
        <p:nvSpPr>
          <p:cNvPr id="47" name="Shape 31"/>
          <p:cNvSpPr/>
          <p:nvPr/>
        </p:nvSpPr>
        <p:spPr>
          <a:xfrm>
            <a:off x="437998" y="6534302"/>
            <a:ext cx="11315700" cy="19202"/>
          </a:xfrm>
          <a:prstGeom prst="rect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8" name="Shape 32"/>
          <p:cNvSpPr/>
          <p:nvPr/>
        </p:nvSpPr>
        <p:spPr>
          <a:xfrm>
            <a:off x="11038637" y="6447435"/>
            <a:ext cx="733349" cy="342900"/>
          </a:xfrm>
          <a:prstGeom prst="roundRect">
            <a:avLst>
              <a:gd name="adj" fmla="val 266667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9" name="Text 33"/>
          <p:cNvSpPr txBox="1"/>
          <p:nvPr/>
        </p:nvSpPr>
        <p:spPr>
          <a:xfrm>
            <a:off x="11191342" y="6504128"/>
            <a:ext cx="5056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16/16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 l="-79" r="-79"/>
          <a:stretch/>
        </p:blipFill>
        <p:spPr>
          <a:xfrm>
            <a:off x="0" y="0"/>
            <a:ext cx="12191695" cy="95098"/>
          </a:xfrm>
          <a:prstGeom prst="rect">
            <a:avLst/>
          </a:prstGeom>
        </p:spPr>
      </p:pic>
      <p:sp>
        <p:nvSpPr>
          <p:cNvPr id="4" name="Text 1"/>
          <p:cNvSpPr txBox="1"/>
          <p:nvPr/>
        </p:nvSpPr>
        <p:spPr>
          <a:xfrm>
            <a:off x="5400446" y="609905"/>
            <a:ext cx="1399946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kern="0" spc="150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목차</a:t>
            </a:r>
            <a:endParaRPr lang="en-US" sz="4200" dirty="0"/>
          </a:p>
        </p:txBody>
      </p:sp>
      <p:sp>
        <p:nvSpPr>
          <p:cNvPr id="5" name="Shape 2"/>
          <p:cNvSpPr/>
          <p:nvPr/>
        </p:nvSpPr>
        <p:spPr>
          <a:xfrm>
            <a:off x="609905" y="1876349"/>
            <a:ext cx="57607" cy="228600"/>
          </a:xfrm>
          <a:prstGeom prst="roundRect">
            <a:avLst>
              <a:gd name="adj" fmla="val 1587307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3"/>
          <p:cNvSpPr txBox="1"/>
          <p:nvPr/>
        </p:nvSpPr>
        <p:spPr>
          <a:xfrm>
            <a:off x="780898" y="1848002"/>
            <a:ext cx="1260958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배경 및 이론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609905" y="2286000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 dirty="0"/>
          </a:p>
        </p:txBody>
      </p:sp>
      <p:sp>
        <p:nvSpPr>
          <p:cNvPr id="8" name="Text 5"/>
          <p:cNvSpPr txBox="1"/>
          <p:nvPr/>
        </p:nvSpPr>
        <p:spPr>
          <a:xfrm>
            <a:off x="780897" y="2432304"/>
            <a:ext cx="1635731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1. </a:t>
            </a:r>
            <a:r>
              <a:rPr lang="ko-KR" alt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이전 </a:t>
            </a:r>
            <a:r>
              <a:rPr lang="en-US" altLang="ko-KR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LLM</a:t>
            </a:r>
            <a:r>
              <a:rPr lang="ko-KR" alt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모델의 한계</a:t>
            </a:r>
            <a:endParaRPr lang="en-US" sz="12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575304" y="2419502"/>
            <a:ext cx="267005" cy="267005"/>
          </a:xfrm>
          <a:prstGeom prst="rect">
            <a:avLst/>
          </a:prstGeom>
        </p:spPr>
      </p:pic>
      <p:sp>
        <p:nvSpPr>
          <p:cNvPr id="10" name="Text 6"/>
          <p:cNvSpPr txBox="1"/>
          <p:nvPr/>
        </p:nvSpPr>
        <p:spPr>
          <a:xfrm>
            <a:off x="3668573" y="2455164"/>
            <a:ext cx="162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609905" y="2933395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Text 8"/>
          <p:cNvSpPr txBox="1"/>
          <p:nvPr/>
        </p:nvSpPr>
        <p:spPr>
          <a:xfrm>
            <a:off x="780898" y="3080614"/>
            <a:ext cx="1282903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2. RAG </a:t>
            </a:r>
            <a:r>
              <a:rPr lang="en-US" sz="1200" kern="0" spc="-37" dirty="0" err="1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아키텍처</a:t>
            </a:r>
            <a:endParaRPr lang="en-US" sz="1200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575304" y="3066898"/>
            <a:ext cx="267005" cy="267005"/>
          </a:xfrm>
          <a:prstGeom prst="rect">
            <a:avLst/>
          </a:prstGeom>
        </p:spPr>
      </p:pic>
      <p:sp>
        <p:nvSpPr>
          <p:cNvPr id="14" name="Text 9"/>
          <p:cNvSpPr txBox="1"/>
          <p:nvPr/>
        </p:nvSpPr>
        <p:spPr>
          <a:xfrm>
            <a:off x="3668573" y="3103474"/>
            <a:ext cx="162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609905" y="3914546"/>
            <a:ext cx="57607" cy="228600"/>
          </a:xfrm>
          <a:prstGeom prst="roundRect">
            <a:avLst>
              <a:gd name="adj" fmla="val 1587307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1"/>
          <p:cNvSpPr txBox="1"/>
          <p:nvPr/>
        </p:nvSpPr>
        <p:spPr>
          <a:xfrm>
            <a:off x="780898" y="3886200"/>
            <a:ext cx="93543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 기술</a:t>
            </a:r>
            <a:endParaRPr lang="en-US" sz="1500" dirty="0"/>
          </a:p>
        </p:txBody>
      </p:sp>
      <p:sp>
        <p:nvSpPr>
          <p:cNvPr id="17" name="Shape 12"/>
          <p:cNvSpPr/>
          <p:nvPr/>
        </p:nvSpPr>
        <p:spPr>
          <a:xfrm>
            <a:off x="609905" y="4324198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3"/>
          <p:cNvSpPr txBox="1"/>
          <p:nvPr/>
        </p:nvSpPr>
        <p:spPr>
          <a:xfrm>
            <a:off x="780898" y="4470502"/>
            <a:ext cx="952805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3. DPR </a:t>
            </a:r>
            <a:r>
              <a:rPr lang="ko-KR" alt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모델</a:t>
            </a:r>
            <a:endParaRPr lang="en-US" sz="120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575304" y="4457700"/>
            <a:ext cx="267005" cy="267005"/>
          </a:xfrm>
          <a:prstGeom prst="rect">
            <a:avLst/>
          </a:prstGeom>
        </p:spPr>
      </p:pic>
      <p:sp>
        <p:nvSpPr>
          <p:cNvPr id="20" name="Text 14"/>
          <p:cNvSpPr txBox="1"/>
          <p:nvPr/>
        </p:nvSpPr>
        <p:spPr>
          <a:xfrm>
            <a:off x="3668573" y="4494276"/>
            <a:ext cx="162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</a:t>
            </a:r>
            <a:endParaRPr lang="en-US" sz="1000" dirty="0"/>
          </a:p>
        </p:txBody>
      </p:sp>
      <p:sp>
        <p:nvSpPr>
          <p:cNvPr id="21" name="Shape 15"/>
          <p:cNvSpPr/>
          <p:nvPr/>
        </p:nvSpPr>
        <p:spPr>
          <a:xfrm>
            <a:off x="609905" y="4972507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2" name="Text 16"/>
          <p:cNvSpPr txBox="1"/>
          <p:nvPr/>
        </p:nvSpPr>
        <p:spPr>
          <a:xfrm>
            <a:off x="780898" y="5118811"/>
            <a:ext cx="1422806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4. FAISS - HNSW</a:t>
            </a:r>
            <a:endParaRPr lang="en-US" sz="1200" dirty="0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575304" y="5105095"/>
            <a:ext cx="267005" cy="267005"/>
          </a:xfrm>
          <a:prstGeom prst="rect">
            <a:avLst/>
          </a:prstGeom>
        </p:spPr>
      </p:pic>
      <p:sp>
        <p:nvSpPr>
          <p:cNvPr id="24" name="Text 17"/>
          <p:cNvSpPr txBox="1"/>
          <p:nvPr/>
        </p:nvSpPr>
        <p:spPr>
          <a:xfrm>
            <a:off x="3668573" y="5141671"/>
            <a:ext cx="162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</a:t>
            </a:r>
            <a:endParaRPr lang="en-US" sz="1000" dirty="0"/>
          </a:p>
        </p:txBody>
      </p:sp>
      <p:sp>
        <p:nvSpPr>
          <p:cNvPr id="25" name="Shape 18"/>
          <p:cNvSpPr/>
          <p:nvPr/>
        </p:nvSpPr>
        <p:spPr>
          <a:xfrm>
            <a:off x="609905" y="5619902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6" name="Text 19"/>
          <p:cNvSpPr txBox="1"/>
          <p:nvPr/>
        </p:nvSpPr>
        <p:spPr>
          <a:xfrm>
            <a:off x="780898" y="5766206"/>
            <a:ext cx="846516" cy="2231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5. BART </a:t>
            </a:r>
            <a:r>
              <a:rPr lang="ko-KR" alt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모델</a:t>
            </a:r>
            <a:endParaRPr lang="en-US" sz="1200" dirty="0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575304" y="5753405"/>
            <a:ext cx="267005" cy="267005"/>
          </a:xfrm>
          <a:prstGeom prst="rect">
            <a:avLst/>
          </a:prstGeom>
        </p:spPr>
      </p:pic>
      <p:sp>
        <p:nvSpPr>
          <p:cNvPr id="28" name="Text 20"/>
          <p:cNvSpPr txBox="1"/>
          <p:nvPr/>
        </p:nvSpPr>
        <p:spPr>
          <a:xfrm>
            <a:off x="3668573" y="5789066"/>
            <a:ext cx="162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</a:t>
            </a:r>
            <a:endParaRPr lang="en-US" sz="1000" dirty="0"/>
          </a:p>
        </p:txBody>
      </p:sp>
      <p:sp>
        <p:nvSpPr>
          <p:cNvPr id="29" name="Shape 21"/>
          <p:cNvSpPr/>
          <p:nvPr/>
        </p:nvSpPr>
        <p:spPr>
          <a:xfrm>
            <a:off x="4394606" y="1876349"/>
            <a:ext cx="57607" cy="228600"/>
          </a:xfrm>
          <a:prstGeom prst="roundRect">
            <a:avLst>
              <a:gd name="adj" fmla="val 1587307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2"/>
          <p:cNvSpPr txBox="1"/>
          <p:nvPr/>
        </p:nvSpPr>
        <p:spPr>
          <a:xfrm>
            <a:off x="4565598" y="1848002"/>
            <a:ext cx="1646515" cy="3227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 err="1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학습</a:t>
            </a:r>
            <a:r>
              <a:rPr lang="en-US" sz="15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ko-KR" altLang="en-US" sz="15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구조 </a:t>
            </a:r>
            <a:r>
              <a:rPr lang="en-US" sz="15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및 </a:t>
            </a:r>
            <a:r>
              <a:rPr lang="en-US" sz="1500" b="1" dirty="0" err="1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데이</a:t>
            </a:r>
            <a:r>
              <a:rPr lang="ko-KR" altLang="en-US" sz="15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터</a:t>
            </a:r>
            <a:endParaRPr lang="en-US" sz="1500" dirty="0"/>
          </a:p>
        </p:txBody>
      </p:sp>
      <p:sp>
        <p:nvSpPr>
          <p:cNvPr id="31" name="Shape 23"/>
          <p:cNvSpPr/>
          <p:nvPr/>
        </p:nvSpPr>
        <p:spPr>
          <a:xfrm>
            <a:off x="4394606" y="2286000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32" name="Text 24"/>
          <p:cNvSpPr txBox="1"/>
          <p:nvPr/>
        </p:nvSpPr>
        <p:spPr>
          <a:xfrm>
            <a:off x="4565599" y="2432304"/>
            <a:ext cx="3049524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6. Latent Variable &amp; Marginalization</a:t>
            </a:r>
            <a:endParaRPr lang="en-US" sz="1200" dirty="0"/>
          </a:p>
        </p:txBody>
      </p:sp>
      <p:pic>
        <p:nvPicPr>
          <p:cNvPr id="33" name="Image 6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360006" y="2419502"/>
            <a:ext cx="267005" cy="267005"/>
          </a:xfrm>
          <a:prstGeom prst="rect">
            <a:avLst/>
          </a:prstGeom>
        </p:spPr>
      </p:pic>
      <p:sp>
        <p:nvSpPr>
          <p:cNvPr id="34" name="Text 25"/>
          <p:cNvSpPr txBox="1"/>
          <p:nvPr/>
        </p:nvSpPr>
        <p:spPr>
          <a:xfrm>
            <a:off x="7453274" y="2455164"/>
            <a:ext cx="162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6</a:t>
            </a:r>
            <a:endParaRPr lang="en-US" sz="1000" dirty="0"/>
          </a:p>
        </p:txBody>
      </p:sp>
      <p:sp>
        <p:nvSpPr>
          <p:cNvPr id="35" name="Shape 26"/>
          <p:cNvSpPr/>
          <p:nvPr/>
        </p:nvSpPr>
        <p:spPr>
          <a:xfrm>
            <a:off x="4394606" y="2933395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36" name="Text 27"/>
          <p:cNvSpPr txBox="1"/>
          <p:nvPr/>
        </p:nvSpPr>
        <p:spPr>
          <a:xfrm>
            <a:off x="4565599" y="3080614"/>
            <a:ext cx="174559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7. RAG-Seq vs Token</a:t>
            </a:r>
            <a:endParaRPr lang="en-US" sz="1200" dirty="0"/>
          </a:p>
        </p:txBody>
      </p:sp>
      <p:pic>
        <p:nvPicPr>
          <p:cNvPr id="37" name="Image 7" descr="preencoded.png"/>
          <p:cNvPicPr>
            <a:picLocks noChangeAspect="1"/>
          </p:cNvPicPr>
          <p:nvPr/>
        </p:nvPicPr>
        <p:blipFill>
          <a:blip r:embed="rId5"/>
          <a:srcRect l="-319" r="-319"/>
          <a:stretch/>
        </p:blipFill>
        <p:spPr>
          <a:xfrm>
            <a:off x="6675120" y="3080614"/>
            <a:ext cx="40234" cy="239573"/>
          </a:xfrm>
          <a:prstGeom prst="rect">
            <a:avLst/>
          </a:prstGeom>
        </p:spPr>
      </p:pic>
      <p:pic>
        <p:nvPicPr>
          <p:cNvPr id="38" name="Image 8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359091" y="3066898"/>
            <a:ext cx="267005" cy="267005"/>
          </a:xfrm>
          <a:prstGeom prst="rect">
            <a:avLst/>
          </a:prstGeom>
        </p:spPr>
      </p:pic>
      <p:sp>
        <p:nvSpPr>
          <p:cNvPr id="39" name="Text 28"/>
          <p:cNvSpPr txBox="1"/>
          <p:nvPr/>
        </p:nvSpPr>
        <p:spPr>
          <a:xfrm>
            <a:off x="7453274" y="3103474"/>
            <a:ext cx="162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7</a:t>
            </a:r>
            <a:endParaRPr lang="en-US" sz="1000" dirty="0"/>
          </a:p>
        </p:txBody>
      </p:sp>
      <p:sp>
        <p:nvSpPr>
          <p:cNvPr id="40" name="Shape 29"/>
          <p:cNvSpPr/>
          <p:nvPr/>
        </p:nvSpPr>
        <p:spPr>
          <a:xfrm>
            <a:off x="4394606" y="3581705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41" name="Text 30"/>
          <p:cNvSpPr txBox="1"/>
          <p:nvPr/>
        </p:nvSpPr>
        <p:spPr>
          <a:xfrm>
            <a:off x="4565599" y="3728009"/>
            <a:ext cx="1179576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9. 데이터셋 QA</a:t>
            </a:r>
            <a:endParaRPr lang="en-US" sz="1200" dirty="0"/>
          </a:p>
        </p:txBody>
      </p:sp>
      <p:pic>
        <p:nvPicPr>
          <p:cNvPr id="42" name="Image 9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360006" y="3715207"/>
            <a:ext cx="267005" cy="267005"/>
          </a:xfrm>
          <a:prstGeom prst="rect">
            <a:avLst/>
          </a:prstGeom>
        </p:spPr>
      </p:pic>
      <p:sp>
        <p:nvSpPr>
          <p:cNvPr id="43" name="Text 31"/>
          <p:cNvSpPr txBox="1"/>
          <p:nvPr/>
        </p:nvSpPr>
        <p:spPr>
          <a:xfrm>
            <a:off x="7453274" y="3750869"/>
            <a:ext cx="162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8</a:t>
            </a:r>
            <a:endParaRPr lang="en-US" sz="1000" dirty="0"/>
          </a:p>
        </p:txBody>
      </p:sp>
      <p:sp>
        <p:nvSpPr>
          <p:cNvPr id="44" name="Shape 32"/>
          <p:cNvSpPr/>
          <p:nvPr/>
        </p:nvSpPr>
        <p:spPr>
          <a:xfrm>
            <a:off x="4394606" y="4229100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45" name="Text 33"/>
          <p:cNvSpPr txBox="1"/>
          <p:nvPr/>
        </p:nvSpPr>
        <p:spPr>
          <a:xfrm>
            <a:off x="4565599" y="4375404"/>
            <a:ext cx="1700784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10. 데이터셋 Gen/Cls</a:t>
            </a:r>
            <a:endParaRPr lang="en-US" sz="1200" dirty="0"/>
          </a:p>
        </p:txBody>
      </p:sp>
      <p:pic>
        <p:nvPicPr>
          <p:cNvPr id="46" name="Image 10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360006" y="4362602"/>
            <a:ext cx="267005" cy="267005"/>
          </a:xfrm>
          <a:prstGeom prst="rect">
            <a:avLst/>
          </a:prstGeom>
        </p:spPr>
      </p:pic>
      <p:sp>
        <p:nvSpPr>
          <p:cNvPr id="47" name="Text 34"/>
          <p:cNvSpPr txBox="1"/>
          <p:nvPr/>
        </p:nvSpPr>
        <p:spPr>
          <a:xfrm>
            <a:off x="7453274" y="4398264"/>
            <a:ext cx="162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9</a:t>
            </a:r>
            <a:endParaRPr lang="en-US" sz="1000" dirty="0"/>
          </a:p>
        </p:txBody>
      </p:sp>
      <p:sp>
        <p:nvSpPr>
          <p:cNvPr id="48" name="Shape 35"/>
          <p:cNvSpPr/>
          <p:nvPr/>
        </p:nvSpPr>
        <p:spPr>
          <a:xfrm>
            <a:off x="8178394" y="1876349"/>
            <a:ext cx="57607" cy="228600"/>
          </a:xfrm>
          <a:prstGeom prst="roundRect">
            <a:avLst>
              <a:gd name="adj" fmla="val 1587307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9" name="Text 36"/>
          <p:cNvSpPr txBox="1"/>
          <p:nvPr/>
        </p:nvSpPr>
        <p:spPr>
          <a:xfrm>
            <a:off x="8350301" y="1848002"/>
            <a:ext cx="93543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실험 결과</a:t>
            </a:r>
            <a:endParaRPr lang="en-US" sz="1500" dirty="0"/>
          </a:p>
        </p:txBody>
      </p:sp>
      <p:sp>
        <p:nvSpPr>
          <p:cNvPr id="50" name="Shape 37"/>
          <p:cNvSpPr/>
          <p:nvPr/>
        </p:nvSpPr>
        <p:spPr>
          <a:xfrm>
            <a:off x="8178394" y="2286000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1" name="Text 38"/>
          <p:cNvSpPr txBox="1"/>
          <p:nvPr/>
        </p:nvSpPr>
        <p:spPr>
          <a:xfrm>
            <a:off x="8350301" y="2432304"/>
            <a:ext cx="963778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11. 결과-QA</a:t>
            </a:r>
            <a:endParaRPr lang="en-US" sz="1200" dirty="0"/>
          </a:p>
        </p:txBody>
      </p:sp>
      <p:pic>
        <p:nvPicPr>
          <p:cNvPr id="52" name="Image 1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144707" y="2419502"/>
            <a:ext cx="267005" cy="267005"/>
          </a:xfrm>
          <a:prstGeom prst="rect">
            <a:avLst/>
          </a:prstGeom>
        </p:spPr>
      </p:pic>
      <p:sp>
        <p:nvSpPr>
          <p:cNvPr id="53" name="Text 39"/>
          <p:cNvSpPr txBox="1"/>
          <p:nvPr/>
        </p:nvSpPr>
        <p:spPr>
          <a:xfrm>
            <a:off x="11198657" y="2455164"/>
            <a:ext cx="23865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10</a:t>
            </a:r>
            <a:endParaRPr lang="en-US" sz="1000" dirty="0"/>
          </a:p>
        </p:txBody>
      </p:sp>
      <p:sp>
        <p:nvSpPr>
          <p:cNvPr id="54" name="Shape 40"/>
          <p:cNvSpPr/>
          <p:nvPr/>
        </p:nvSpPr>
        <p:spPr>
          <a:xfrm>
            <a:off x="8178394" y="2933395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5" name="Text 41"/>
          <p:cNvSpPr txBox="1"/>
          <p:nvPr/>
        </p:nvSpPr>
        <p:spPr>
          <a:xfrm>
            <a:off x="8350301" y="3080614"/>
            <a:ext cx="1054303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12. 결과-Gen</a:t>
            </a:r>
            <a:endParaRPr lang="en-US" sz="1200" dirty="0"/>
          </a:p>
        </p:txBody>
      </p:sp>
      <p:pic>
        <p:nvPicPr>
          <p:cNvPr id="56" name="Image 1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144707" y="3066898"/>
            <a:ext cx="267005" cy="267005"/>
          </a:xfrm>
          <a:prstGeom prst="rect">
            <a:avLst/>
          </a:prstGeom>
        </p:spPr>
      </p:pic>
      <p:sp>
        <p:nvSpPr>
          <p:cNvPr id="57" name="Text 42"/>
          <p:cNvSpPr txBox="1"/>
          <p:nvPr/>
        </p:nvSpPr>
        <p:spPr>
          <a:xfrm>
            <a:off x="11198657" y="3103474"/>
            <a:ext cx="23865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12</a:t>
            </a:r>
            <a:endParaRPr lang="en-US" sz="1000" dirty="0"/>
          </a:p>
        </p:txBody>
      </p:sp>
      <p:sp>
        <p:nvSpPr>
          <p:cNvPr id="58" name="Shape 43"/>
          <p:cNvSpPr/>
          <p:nvPr/>
        </p:nvSpPr>
        <p:spPr>
          <a:xfrm>
            <a:off x="8178394" y="3581705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9" name="Text 44"/>
          <p:cNvSpPr txBox="1"/>
          <p:nvPr/>
        </p:nvSpPr>
        <p:spPr>
          <a:xfrm>
            <a:off x="8350301" y="3728009"/>
            <a:ext cx="963778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13. 결과-Cls</a:t>
            </a:r>
            <a:endParaRPr lang="en-US" sz="1200" dirty="0"/>
          </a:p>
        </p:txBody>
      </p:sp>
      <p:pic>
        <p:nvPicPr>
          <p:cNvPr id="60" name="Image 1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144707" y="3715207"/>
            <a:ext cx="267005" cy="267005"/>
          </a:xfrm>
          <a:prstGeom prst="rect">
            <a:avLst/>
          </a:prstGeom>
        </p:spPr>
      </p:pic>
      <p:sp>
        <p:nvSpPr>
          <p:cNvPr id="61" name="Text 45"/>
          <p:cNvSpPr txBox="1"/>
          <p:nvPr/>
        </p:nvSpPr>
        <p:spPr>
          <a:xfrm>
            <a:off x="11198657" y="3750869"/>
            <a:ext cx="23865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13</a:t>
            </a:r>
            <a:endParaRPr lang="en-US" sz="1000" dirty="0"/>
          </a:p>
        </p:txBody>
      </p:sp>
      <p:sp>
        <p:nvSpPr>
          <p:cNvPr id="62" name="Shape 46"/>
          <p:cNvSpPr/>
          <p:nvPr/>
        </p:nvSpPr>
        <p:spPr>
          <a:xfrm>
            <a:off x="8178394" y="4562856"/>
            <a:ext cx="57607" cy="228600"/>
          </a:xfrm>
          <a:prstGeom prst="roundRect">
            <a:avLst>
              <a:gd name="adj" fmla="val 1587307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3" name="Text 47"/>
          <p:cNvSpPr txBox="1"/>
          <p:nvPr/>
        </p:nvSpPr>
        <p:spPr>
          <a:xfrm>
            <a:off x="8350301" y="4533595"/>
            <a:ext cx="1260958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 err="1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결론</a:t>
            </a:r>
            <a:endParaRPr lang="en-US" sz="1500" dirty="0"/>
          </a:p>
        </p:txBody>
      </p:sp>
      <p:sp>
        <p:nvSpPr>
          <p:cNvPr id="64" name="Shape 48"/>
          <p:cNvSpPr/>
          <p:nvPr/>
        </p:nvSpPr>
        <p:spPr>
          <a:xfrm>
            <a:off x="8178394" y="4972507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5" name="Text 49"/>
          <p:cNvSpPr txBox="1"/>
          <p:nvPr/>
        </p:nvSpPr>
        <p:spPr>
          <a:xfrm>
            <a:off x="8350301" y="5118811"/>
            <a:ext cx="986638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14. 주요기여</a:t>
            </a:r>
            <a:endParaRPr lang="en-US" sz="1200" dirty="0"/>
          </a:p>
        </p:txBody>
      </p:sp>
      <p:pic>
        <p:nvPicPr>
          <p:cNvPr id="66" name="Image 1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144707" y="5105095"/>
            <a:ext cx="267005" cy="267005"/>
          </a:xfrm>
          <a:prstGeom prst="rect">
            <a:avLst/>
          </a:prstGeom>
        </p:spPr>
      </p:pic>
      <p:sp>
        <p:nvSpPr>
          <p:cNvPr id="67" name="Text 50"/>
          <p:cNvSpPr txBox="1"/>
          <p:nvPr/>
        </p:nvSpPr>
        <p:spPr>
          <a:xfrm>
            <a:off x="11198657" y="5141671"/>
            <a:ext cx="23865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14</a:t>
            </a:r>
            <a:endParaRPr lang="en-US" sz="1000" dirty="0"/>
          </a:p>
        </p:txBody>
      </p:sp>
      <p:sp>
        <p:nvSpPr>
          <p:cNvPr id="68" name="Shape 51"/>
          <p:cNvSpPr/>
          <p:nvPr/>
        </p:nvSpPr>
        <p:spPr>
          <a:xfrm>
            <a:off x="8178394" y="5619902"/>
            <a:ext cx="3409798" cy="533095"/>
          </a:xfrm>
          <a:prstGeom prst="roundRect">
            <a:avLst>
              <a:gd name="adj" fmla="val 49008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7BFF">
                <a:alpha val="1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69" name="Text 52"/>
          <p:cNvSpPr txBox="1"/>
          <p:nvPr/>
        </p:nvSpPr>
        <p:spPr>
          <a:xfrm>
            <a:off x="8350301" y="5766206"/>
            <a:ext cx="1915668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15. 한계 &amp; Future work</a:t>
            </a:r>
            <a:endParaRPr lang="en-US" sz="1200" dirty="0"/>
          </a:p>
        </p:txBody>
      </p:sp>
      <p:pic>
        <p:nvPicPr>
          <p:cNvPr id="70" name="Image 15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143793" y="5753405"/>
            <a:ext cx="267005" cy="267005"/>
          </a:xfrm>
          <a:prstGeom prst="rect">
            <a:avLst/>
          </a:prstGeom>
        </p:spPr>
      </p:pic>
      <p:sp>
        <p:nvSpPr>
          <p:cNvPr id="71" name="Text 53"/>
          <p:cNvSpPr txBox="1"/>
          <p:nvPr/>
        </p:nvSpPr>
        <p:spPr>
          <a:xfrm>
            <a:off x="11198657" y="5789066"/>
            <a:ext cx="23865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15</a:t>
            </a:r>
            <a:endParaRPr lang="en-US" sz="1000" dirty="0"/>
          </a:p>
        </p:txBody>
      </p:sp>
      <p:sp>
        <p:nvSpPr>
          <p:cNvPr id="72" name="Text 54"/>
          <p:cNvSpPr txBox="1"/>
          <p:nvPr/>
        </p:nvSpPr>
        <p:spPr>
          <a:xfrm>
            <a:off x="11498580" y="6450178"/>
            <a:ext cx="3913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37C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2/16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7257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7905902" y="-1429207"/>
            <a:ext cx="5715000" cy="5715000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609905" y="495605"/>
            <a:ext cx="11278210" cy="5431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연구 배경 및 모델의 기여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609905" y="1184148"/>
            <a:ext cx="10972800" cy="819302"/>
          </a:xfrm>
          <a:prstGeom prst="roundRect">
            <a:avLst>
              <a:gd name="adj" fmla="val 20764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609905" y="1184148"/>
            <a:ext cx="47549" cy="819302"/>
          </a:xfrm>
          <a:prstGeom prst="roundRect">
            <a:avLst>
              <a:gd name="adj" fmla="val 357780"/>
            </a:avLst>
          </a:prstGeom>
          <a:solidFill>
            <a:srgbClr val="007BFF"/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 txBox="1"/>
          <p:nvPr/>
        </p:nvSpPr>
        <p:spPr>
          <a:xfrm>
            <a:off x="609905" y="1184148"/>
            <a:ext cx="11049610" cy="8193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228600" tIns="152400" rIns="228600" bIns="15240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기존의 대형 언어 모델(LLM)은 방대한 지식을 파라미터에 저장하지만, </a:t>
            </a: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파라메트릭 메모리에만 의존</a:t>
            </a: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할 경우 명확한 한계를 보입니다. </a:t>
            </a:r>
            <a:b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</a:b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본 논문은 이러한 한계를 극복하기 위해 제안된 </a:t>
            </a:r>
            <a:r>
              <a:rPr lang="en-US" sz="12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 모델의 3가지 핵심 기여</a:t>
            </a: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제시합니다. 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09905" y="2264054"/>
            <a:ext cx="4895698" cy="1181405"/>
          </a:xfrm>
          <a:prstGeom prst="roundRect">
            <a:avLst>
              <a:gd name="adj" fmla="val 9987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609905" y="2264054"/>
            <a:ext cx="47549" cy="1181405"/>
          </a:xfrm>
          <a:prstGeom prst="roundRect">
            <a:avLst>
              <a:gd name="adj" fmla="val 248138"/>
            </a:avLst>
          </a:prstGeom>
          <a:solidFill>
            <a:srgbClr val="9CA3AF"/>
          </a:solidFill>
          <a:ln w="12700">
            <a:solidFill>
              <a:srgbClr val="9CA3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rcRect t="-817" b="-817"/>
          <a:stretch/>
        </p:blipFill>
        <p:spPr>
          <a:xfrm>
            <a:off x="5757977" y="2713025"/>
            <a:ext cx="237744" cy="276149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609905" y="3589934"/>
            <a:ext cx="4895698" cy="1181405"/>
          </a:xfrm>
          <a:prstGeom prst="roundRect">
            <a:avLst>
              <a:gd name="adj" fmla="val 9987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609905" y="3589934"/>
            <a:ext cx="47549" cy="1181405"/>
          </a:xfrm>
          <a:prstGeom prst="roundRect">
            <a:avLst>
              <a:gd name="adj" fmla="val 248138"/>
            </a:avLst>
          </a:prstGeom>
          <a:solidFill>
            <a:srgbClr val="9CA3AF"/>
          </a:solidFill>
          <a:ln w="12700">
            <a:solidFill>
              <a:srgbClr val="9CA3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3"/>
          <a:srcRect t="-817" b="-817"/>
          <a:stretch/>
        </p:blipFill>
        <p:spPr>
          <a:xfrm>
            <a:off x="5757977" y="4038905"/>
            <a:ext cx="237744" cy="276149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609905" y="4915814"/>
            <a:ext cx="4895698" cy="1181405"/>
          </a:xfrm>
          <a:prstGeom prst="roundRect">
            <a:avLst>
              <a:gd name="adj" fmla="val 9987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2"/>
          <p:cNvSpPr/>
          <p:nvPr/>
        </p:nvSpPr>
        <p:spPr>
          <a:xfrm>
            <a:off x="609905" y="4915814"/>
            <a:ext cx="47549" cy="1181405"/>
          </a:xfrm>
          <a:prstGeom prst="roundRect">
            <a:avLst>
              <a:gd name="adj" fmla="val 248138"/>
            </a:avLst>
          </a:prstGeom>
          <a:solidFill>
            <a:srgbClr val="9CA3AF"/>
          </a:solidFill>
          <a:ln w="12700">
            <a:solidFill>
              <a:srgbClr val="9CA3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rcRect t="-817" b="-817"/>
          <a:stretch/>
        </p:blipFill>
        <p:spPr>
          <a:xfrm>
            <a:off x="5757977" y="5364785"/>
            <a:ext cx="237744" cy="276149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609905" y="6124651"/>
            <a:ext cx="10972800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4"/>
          <p:cNvSpPr txBox="1"/>
          <p:nvPr/>
        </p:nvSpPr>
        <p:spPr>
          <a:xfrm>
            <a:off x="11294669" y="6286500"/>
            <a:ext cx="3721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3/16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6258154" y="2264054"/>
            <a:ext cx="5324551" cy="1181405"/>
          </a:xfrm>
          <a:prstGeom prst="roundRect">
            <a:avLst>
              <a:gd name="adj" fmla="val 9987"/>
            </a:avLst>
          </a:prstGeom>
          <a:solidFill>
            <a:srgbClr val="F4F9FF"/>
          </a:solidFill>
          <a:ln w="12700">
            <a:solidFill>
              <a:srgbClr val="BFDBFE"/>
            </a:solidFill>
            <a:prstDash val="solid"/>
          </a:ln>
          <a:effectLst>
            <a:outerShdw blurRad="63500" dist="38100" dir="16200000" algn="bl" rotWithShape="0">
              <a:srgbClr val="007BFF">
                <a:alpha val="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1" name="Shape 16"/>
          <p:cNvSpPr/>
          <p:nvPr/>
        </p:nvSpPr>
        <p:spPr>
          <a:xfrm>
            <a:off x="6258154" y="2264054"/>
            <a:ext cx="47549" cy="1181405"/>
          </a:xfrm>
          <a:prstGeom prst="roundRect">
            <a:avLst>
              <a:gd name="adj" fmla="val 248138"/>
            </a:avLst>
          </a:prstGeom>
          <a:solidFill>
            <a:srgbClr val="007BFF"/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" name="Shape 17"/>
          <p:cNvSpPr/>
          <p:nvPr/>
        </p:nvSpPr>
        <p:spPr>
          <a:xfrm>
            <a:off x="6258154" y="3589934"/>
            <a:ext cx="5324551" cy="1181405"/>
          </a:xfrm>
          <a:prstGeom prst="roundRect">
            <a:avLst>
              <a:gd name="adj" fmla="val 9987"/>
            </a:avLst>
          </a:prstGeom>
          <a:solidFill>
            <a:srgbClr val="F4F9FF"/>
          </a:solidFill>
          <a:ln w="12700">
            <a:solidFill>
              <a:srgbClr val="BFDBFE"/>
            </a:solidFill>
            <a:prstDash val="solid"/>
          </a:ln>
          <a:effectLst>
            <a:outerShdw blurRad="63500" dist="38100" dir="16200000" algn="bl" rotWithShape="0">
              <a:srgbClr val="007BFF">
                <a:alpha val="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18"/>
          <p:cNvSpPr/>
          <p:nvPr/>
        </p:nvSpPr>
        <p:spPr>
          <a:xfrm>
            <a:off x="6258154" y="3589934"/>
            <a:ext cx="47549" cy="1181405"/>
          </a:xfrm>
          <a:prstGeom prst="roundRect">
            <a:avLst>
              <a:gd name="adj" fmla="val 248138"/>
            </a:avLst>
          </a:prstGeom>
          <a:solidFill>
            <a:srgbClr val="007BFF"/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4" name="Shape 19"/>
          <p:cNvSpPr/>
          <p:nvPr/>
        </p:nvSpPr>
        <p:spPr>
          <a:xfrm>
            <a:off x="6258154" y="4915814"/>
            <a:ext cx="5324551" cy="1181405"/>
          </a:xfrm>
          <a:prstGeom prst="roundRect">
            <a:avLst>
              <a:gd name="adj" fmla="val 9987"/>
            </a:avLst>
          </a:prstGeom>
          <a:solidFill>
            <a:srgbClr val="F4F9FF"/>
          </a:solidFill>
          <a:ln w="12700">
            <a:solidFill>
              <a:srgbClr val="BFDBFE"/>
            </a:solidFill>
            <a:prstDash val="solid"/>
          </a:ln>
          <a:effectLst>
            <a:outerShdw blurRad="63500" dist="38100" dir="16200000" algn="bl" rotWithShape="0">
              <a:srgbClr val="007BFF">
                <a:alpha val="5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5" name="Shape 20"/>
          <p:cNvSpPr/>
          <p:nvPr/>
        </p:nvSpPr>
        <p:spPr>
          <a:xfrm>
            <a:off x="6258154" y="4915814"/>
            <a:ext cx="47549" cy="1181405"/>
          </a:xfrm>
          <a:prstGeom prst="roundRect">
            <a:avLst>
              <a:gd name="adj" fmla="val 248138"/>
            </a:avLst>
          </a:prstGeom>
          <a:solidFill>
            <a:srgbClr val="007BFF"/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1"/>
          <p:cNvSpPr txBox="1"/>
          <p:nvPr/>
        </p:nvSpPr>
        <p:spPr>
          <a:xfrm>
            <a:off x="1133856" y="2464308"/>
            <a:ext cx="432419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지식 업데이트 어려움</a:t>
            </a:r>
            <a:endParaRPr lang="en-US" sz="1300" dirty="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86054" y="2514600"/>
            <a:ext cx="171907" cy="171907"/>
          </a:xfrm>
          <a:prstGeom prst="rect">
            <a:avLst/>
          </a:prstGeom>
        </p:spPr>
      </p:pic>
      <p:sp>
        <p:nvSpPr>
          <p:cNvPr id="28" name="Text 22"/>
          <p:cNvSpPr txBox="1"/>
          <p:nvPr/>
        </p:nvSpPr>
        <p:spPr>
          <a:xfrm>
            <a:off x="886054" y="2803550"/>
            <a:ext cx="44577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ko-KR" altLang="en-US" sz="1100" dirty="0">
                <a:solidFill>
                  <a:srgbClr val="4B556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시간의 </a:t>
            </a:r>
            <a:r>
              <a:rPr lang="en-US" sz="1100" dirty="0" err="1">
                <a:solidFill>
                  <a:srgbClr val="4B556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변화에</a:t>
            </a:r>
            <a:r>
              <a:rPr lang="en-US" sz="1100" dirty="0">
                <a:solidFill>
                  <a:srgbClr val="4B556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따라 모델을 매번 재학습해야 하므로 막대한 비용과 시간이 소모됩니다.</a:t>
            </a:r>
            <a:endParaRPr lang="en-US" sz="1100" dirty="0"/>
          </a:p>
        </p:txBody>
      </p:sp>
      <p:sp>
        <p:nvSpPr>
          <p:cNvPr id="29" name="Text 23"/>
          <p:cNvSpPr txBox="1"/>
          <p:nvPr/>
        </p:nvSpPr>
        <p:spPr>
          <a:xfrm>
            <a:off x="6782105" y="2573122"/>
            <a:ext cx="467715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지식 핫스왑 (Hot-Swapping)</a:t>
            </a:r>
            <a:endParaRPr lang="en-US" sz="1300" dirty="0"/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534302" y="2623414"/>
            <a:ext cx="171907" cy="171907"/>
          </a:xfrm>
          <a:prstGeom prst="rect">
            <a:avLst/>
          </a:prstGeom>
        </p:spPr>
      </p:pic>
      <p:sp>
        <p:nvSpPr>
          <p:cNvPr id="31" name="Text 24"/>
          <p:cNvSpPr txBox="1"/>
          <p:nvPr/>
        </p:nvSpPr>
        <p:spPr>
          <a:xfrm>
            <a:off x="6534302" y="2912364"/>
            <a:ext cx="50008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재학습 없이 인덱스 교체</a:t>
            </a:r>
            <a:r>
              <a:rPr lang="en-US" sz="11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만으로 실시간 지식 업데이트가 가능합니다.</a:t>
            </a:r>
            <a:endParaRPr lang="en-US" sz="1100" dirty="0"/>
          </a:p>
        </p:txBody>
      </p:sp>
      <p:sp>
        <p:nvSpPr>
          <p:cNvPr id="32" name="Text 25"/>
          <p:cNvSpPr txBox="1"/>
          <p:nvPr/>
        </p:nvSpPr>
        <p:spPr>
          <a:xfrm>
            <a:off x="1133856" y="3790188"/>
            <a:ext cx="432419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근거 제시 부족</a:t>
            </a:r>
            <a:endParaRPr lang="en-US" sz="1300" dirty="0"/>
          </a:p>
        </p:txBody>
      </p:sp>
      <p:pic>
        <p:nvPicPr>
          <p:cNvPr id="33" name="Image 5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86054" y="3840480"/>
            <a:ext cx="171907" cy="171907"/>
          </a:xfrm>
          <a:prstGeom prst="rect">
            <a:avLst/>
          </a:prstGeom>
        </p:spPr>
      </p:pic>
      <p:sp>
        <p:nvSpPr>
          <p:cNvPr id="34" name="Text 26"/>
          <p:cNvSpPr txBox="1"/>
          <p:nvPr/>
        </p:nvSpPr>
        <p:spPr>
          <a:xfrm>
            <a:off x="886054" y="4129430"/>
            <a:ext cx="44577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B556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모델이 답변을 도출한 출처나 근거 문헌을 명확하게 역추적하거나 파악하기 어렵습니다.</a:t>
            </a:r>
            <a:endParaRPr lang="en-US" sz="1100" dirty="0"/>
          </a:p>
        </p:txBody>
      </p:sp>
      <p:sp>
        <p:nvSpPr>
          <p:cNvPr id="35" name="Text 27"/>
          <p:cNvSpPr txBox="1"/>
          <p:nvPr/>
        </p:nvSpPr>
        <p:spPr>
          <a:xfrm>
            <a:off x="6810451" y="3790188"/>
            <a:ext cx="4724705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 err="1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하이브리드</a:t>
            </a:r>
            <a:r>
              <a:rPr lang="en-US" sz="1300" b="1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300" b="1" dirty="0" err="1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아키텍</a:t>
            </a:r>
            <a:r>
              <a:rPr lang="ko-KR" altLang="en-US" sz="1300" b="1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처</a:t>
            </a:r>
            <a:endParaRPr lang="en-US" sz="1300" dirty="0"/>
          </a:p>
        </p:txBody>
      </p:sp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7"/>
          <a:srcRect l="-1773" r="-1773"/>
          <a:stretch/>
        </p:blipFill>
        <p:spPr>
          <a:xfrm>
            <a:off x="6534302" y="3840480"/>
            <a:ext cx="200254" cy="171907"/>
          </a:xfrm>
          <a:prstGeom prst="rect">
            <a:avLst/>
          </a:prstGeom>
        </p:spPr>
      </p:pic>
      <p:sp>
        <p:nvSpPr>
          <p:cNvPr id="37" name="Text 28"/>
          <p:cNvSpPr txBox="1"/>
          <p:nvPr/>
        </p:nvSpPr>
        <p:spPr>
          <a:xfrm>
            <a:off x="6534302" y="4129430"/>
            <a:ext cx="488655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br>
              <a:rPr lang="en-US" sz="11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</a:br>
            <a:r>
              <a:rPr lang="ko-KR" altLang="en-US" sz="1100" b="1" dirty="0" err="1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비파라미터</a:t>
            </a:r>
            <a:r>
              <a:rPr lang="ko-KR" altLang="en-US" sz="11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메모리와 파라미터 메모리의 결합</a:t>
            </a:r>
            <a:r>
              <a:rPr lang="ko-KR" altLang="en-US" sz="11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으로</a:t>
            </a:r>
            <a:r>
              <a:rPr lang="en-US" altLang="ko-KR" sz="11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, </a:t>
            </a:r>
            <a:r>
              <a:rPr lang="en-US" sz="1100" b="1" dirty="0" err="1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검색된</a:t>
            </a:r>
            <a:r>
              <a:rPr lang="en-US" sz="11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문서를 명시적으로 제시</a:t>
            </a:r>
            <a:r>
              <a:rPr lang="en-US" sz="11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하여 생성 결과에 대한 명확한 근거 추적이 가능합니다.</a:t>
            </a:r>
            <a:endParaRPr lang="en-US" sz="1100" dirty="0"/>
          </a:p>
        </p:txBody>
      </p:sp>
      <p:sp>
        <p:nvSpPr>
          <p:cNvPr id="38" name="Text 29"/>
          <p:cNvSpPr txBox="1"/>
          <p:nvPr/>
        </p:nvSpPr>
        <p:spPr>
          <a:xfrm>
            <a:off x="1133856" y="5116068"/>
            <a:ext cx="42483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환각 (Hallucination)</a:t>
            </a:r>
            <a:endParaRPr lang="en-US" sz="1300" dirty="0"/>
          </a:p>
        </p:txBody>
      </p:sp>
      <p:pic>
        <p:nvPicPr>
          <p:cNvPr id="39" name="Image 7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6054" y="5166360"/>
            <a:ext cx="171907" cy="171907"/>
          </a:xfrm>
          <a:prstGeom prst="rect">
            <a:avLst/>
          </a:prstGeom>
        </p:spPr>
      </p:pic>
      <p:sp>
        <p:nvSpPr>
          <p:cNvPr id="40" name="Text 30"/>
          <p:cNvSpPr txBox="1"/>
          <p:nvPr/>
        </p:nvSpPr>
        <p:spPr>
          <a:xfrm>
            <a:off x="886054" y="5455310"/>
            <a:ext cx="44577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B556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자신이 모르는 정보에 대해서도 사실이 아닌 내용을 마치 사실인 것처럼 확신하여 생성합니다.</a:t>
            </a:r>
            <a:endParaRPr lang="en-US" sz="1100" dirty="0"/>
          </a:p>
        </p:txBody>
      </p:sp>
      <p:sp>
        <p:nvSpPr>
          <p:cNvPr id="41" name="Text 31"/>
          <p:cNvSpPr txBox="1"/>
          <p:nvPr/>
        </p:nvSpPr>
        <p:spPr>
          <a:xfrm>
            <a:off x="6782105" y="5116068"/>
            <a:ext cx="475305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ko-KR" altLang="en-US" sz="1300" b="1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지식 기반 생성 능력 강화</a:t>
            </a:r>
            <a:endParaRPr lang="en-US" sz="1300" dirty="0"/>
          </a:p>
        </p:txBody>
      </p:sp>
      <p:pic>
        <p:nvPicPr>
          <p:cNvPr id="42" name="Image 8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534302" y="5166360"/>
            <a:ext cx="171907" cy="171907"/>
          </a:xfrm>
          <a:prstGeom prst="rect">
            <a:avLst/>
          </a:prstGeom>
        </p:spPr>
      </p:pic>
      <p:sp>
        <p:nvSpPr>
          <p:cNvPr id="43" name="Text 32"/>
          <p:cNvSpPr txBox="1"/>
          <p:nvPr/>
        </p:nvSpPr>
        <p:spPr>
          <a:xfrm>
            <a:off x="6534302" y="5455310"/>
            <a:ext cx="488655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외부 지식 기반으로 </a:t>
            </a:r>
            <a:r>
              <a:rPr lang="en-US" sz="11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사실에 근거한 정확하고 신뢰성 있는 텍스트 생성</a:t>
            </a:r>
            <a:r>
              <a:rPr lang="en-US" sz="11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을 수행합니다.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2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 t="-1" b="-1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609630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2"/>
          <p:cNvSpPr txBox="1"/>
          <p:nvPr/>
        </p:nvSpPr>
        <p:spPr>
          <a:xfrm>
            <a:off x="457200" y="457200"/>
            <a:ext cx="483991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kern="0" spc="-90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 아키텍쳐 개요</a:t>
            </a:r>
            <a:endParaRPr lang="en-US" sz="36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2991002" y="1943100"/>
            <a:ext cx="114300" cy="152705"/>
          </a:xfrm>
          <a:prstGeom prst="rect">
            <a:avLst/>
          </a:prstGeom>
        </p:spPr>
      </p:pic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2991002" y="2971800"/>
            <a:ext cx="114300" cy="152705"/>
          </a:xfrm>
          <a:prstGeom prst="rect">
            <a:avLst/>
          </a:prstGeom>
        </p:spPr>
      </p:pic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5"/>
          <a:srcRect l="-54" r="-54"/>
          <a:stretch/>
        </p:blipFill>
        <p:spPr>
          <a:xfrm>
            <a:off x="1924812" y="4019702"/>
            <a:ext cx="972007" cy="228600"/>
          </a:xfrm>
          <a:prstGeom prst="rect">
            <a:avLst/>
          </a:prstGeom>
        </p:spPr>
      </p:pic>
      <p:sp>
        <p:nvSpPr>
          <p:cNvPr id="9" name="Text 3"/>
          <p:cNvSpPr txBox="1"/>
          <p:nvPr/>
        </p:nvSpPr>
        <p:spPr>
          <a:xfrm>
            <a:off x="1924812" y="4019702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563E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  RAG-Sequence</a:t>
            </a:r>
            <a:endParaRPr lang="en-US" sz="900" dirty="0"/>
          </a:p>
        </p:txBody>
      </p:sp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2991002" y="4058107"/>
            <a:ext cx="114300" cy="152705"/>
          </a:xfrm>
          <a:prstGeom prst="rect">
            <a:avLst/>
          </a:prstGeom>
        </p:spPr>
      </p:pic>
      <p:pic>
        <p:nvPicPr>
          <p:cNvPr id="11" name="Image 5" descr="preencoded.png"/>
          <p:cNvPicPr>
            <a:picLocks noChangeAspect="1"/>
          </p:cNvPicPr>
          <p:nvPr/>
        </p:nvPicPr>
        <p:blipFill>
          <a:blip r:embed="rId6"/>
          <a:srcRect l="-630" r="-630"/>
          <a:stretch/>
        </p:blipFill>
        <p:spPr>
          <a:xfrm>
            <a:off x="3200400" y="4019702"/>
            <a:ext cx="771754" cy="228600"/>
          </a:xfrm>
          <a:prstGeom prst="rect">
            <a:avLst/>
          </a:prstGeom>
        </p:spPr>
      </p:pic>
      <p:sp>
        <p:nvSpPr>
          <p:cNvPr id="12" name="Text 4"/>
          <p:cNvSpPr txBox="1"/>
          <p:nvPr/>
        </p:nvSpPr>
        <p:spPr>
          <a:xfrm>
            <a:off x="3200400" y="4019702"/>
            <a:ext cx="8293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563E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  RAG-Token</a:t>
            </a:r>
            <a:endParaRPr lang="en-US" sz="900" dirty="0"/>
          </a:p>
        </p:txBody>
      </p:sp>
      <p:pic>
        <p:nvPicPr>
          <p:cNvPr id="13" name="Image 6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2991002" y="5438851"/>
            <a:ext cx="114300" cy="152705"/>
          </a:xfrm>
          <a:prstGeom prst="rect">
            <a:avLst/>
          </a:prstGeom>
        </p:spPr>
      </p:pic>
      <p:sp>
        <p:nvSpPr>
          <p:cNvPr id="14" name="Shape 5"/>
          <p:cNvSpPr/>
          <p:nvPr/>
        </p:nvSpPr>
        <p:spPr>
          <a:xfrm>
            <a:off x="6096305" y="0"/>
            <a:ext cx="6096305" cy="6858000"/>
          </a:xfrm>
          <a:prstGeom prst="rect">
            <a:avLst/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6" name="Image 7" descr="preencoded.png"/>
          <p:cNvPicPr>
            <a:picLocks noChangeAspect="1"/>
          </p:cNvPicPr>
          <p:nvPr/>
        </p:nvPicPr>
        <p:blipFill>
          <a:blip r:embed="rId7"/>
          <a:srcRect t="-15" b="-15"/>
          <a:stretch/>
        </p:blipFill>
        <p:spPr>
          <a:xfrm>
            <a:off x="1828800" y="1143000"/>
            <a:ext cx="2438705" cy="724205"/>
          </a:xfrm>
          <a:prstGeom prst="rect">
            <a:avLst/>
          </a:prstGeom>
        </p:spPr>
      </p:pic>
      <p:sp>
        <p:nvSpPr>
          <p:cNvPr id="17" name="Text 7"/>
          <p:cNvSpPr txBox="1"/>
          <p:nvPr/>
        </p:nvSpPr>
        <p:spPr>
          <a:xfrm>
            <a:off x="1908353" y="1266444"/>
            <a:ext cx="227868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45" dirty="0">
                <a:solidFill>
                  <a:srgbClr val="6B72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Input Sequence</a:t>
            </a:r>
            <a:endParaRPr lang="en-US" sz="900" dirty="0"/>
          </a:p>
        </p:txBody>
      </p:sp>
      <p:sp>
        <p:nvSpPr>
          <p:cNvPr id="18" name="Text 8"/>
          <p:cNvSpPr txBox="1"/>
          <p:nvPr/>
        </p:nvSpPr>
        <p:spPr>
          <a:xfrm>
            <a:off x="1908353" y="1457554"/>
            <a:ext cx="2278685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입력 쿼리 (</a:t>
            </a:r>
            <a:r>
              <a:rPr lang="en-US" sz="1300" b="1" i="1" dirty="0">
                <a:solidFill>
                  <a:srgbClr val="1F2937"/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x</a:t>
            </a:r>
            <a:r>
              <a:rPr lang="en-US" sz="13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</a:t>
            </a:r>
            <a:endParaRPr lang="en-US" sz="1300" dirty="0"/>
          </a:p>
        </p:txBody>
      </p:sp>
      <p:pic>
        <p:nvPicPr>
          <p:cNvPr id="19" name="Image 8" descr="preencoded.png"/>
          <p:cNvPicPr>
            <a:picLocks noChangeAspect="1"/>
          </p:cNvPicPr>
          <p:nvPr/>
        </p:nvPicPr>
        <p:blipFill>
          <a:blip r:embed="rId8"/>
          <a:srcRect t="-15" b="-15"/>
          <a:stretch/>
        </p:blipFill>
        <p:spPr>
          <a:xfrm>
            <a:off x="847649" y="2171700"/>
            <a:ext cx="2438705" cy="724205"/>
          </a:xfrm>
          <a:prstGeom prst="rect">
            <a:avLst/>
          </a:prstGeom>
        </p:spPr>
      </p:pic>
      <p:sp>
        <p:nvSpPr>
          <p:cNvPr id="20" name="Text 9"/>
          <p:cNvSpPr txBox="1"/>
          <p:nvPr/>
        </p:nvSpPr>
        <p:spPr>
          <a:xfrm>
            <a:off x="937260" y="2305202"/>
            <a:ext cx="225856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4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Retriever</a:t>
            </a:r>
            <a:endParaRPr lang="en-US" sz="900" dirty="0"/>
          </a:p>
        </p:txBody>
      </p:sp>
      <p:sp>
        <p:nvSpPr>
          <p:cNvPr id="21" name="Text 10"/>
          <p:cNvSpPr txBox="1"/>
          <p:nvPr/>
        </p:nvSpPr>
        <p:spPr>
          <a:xfrm>
            <a:off x="937260" y="2495398"/>
            <a:ext cx="225856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DPR</a:t>
            </a:r>
            <a:endParaRPr lang="en-US" sz="1300" dirty="0"/>
          </a:p>
        </p:txBody>
      </p:sp>
      <p:pic>
        <p:nvPicPr>
          <p:cNvPr id="22" name="Image 9" descr="preencoded.png"/>
          <p:cNvPicPr>
            <a:picLocks noChangeAspect="1"/>
          </p:cNvPicPr>
          <p:nvPr/>
        </p:nvPicPr>
        <p:blipFill>
          <a:blip r:embed="rId9"/>
          <a:srcRect t="-43" b="-43"/>
          <a:stretch/>
        </p:blipFill>
        <p:spPr>
          <a:xfrm>
            <a:off x="3438144" y="2457907"/>
            <a:ext cx="133502" cy="152705"/>
          </a:xfrm>
          <a:prstGeom prst="rect">
            <a:avLst/>
          </a:prstGeom>
        </p:spPr>
      </p:pic>
      <p:pic>
        <p:nvPicPr>
          <p:cNvPr id="23" name="Image 10" descr="preencoded.png"/>
          <p:cNvPicPr>
            <a:picLocks noChangeAspect="1"/>
          </p:cNvPicPr>
          <p:nvPr/>
        </p:nvPicPr>
        <p:blipFill>
          <a:blip r:embed="rId10"/>
          <a:srcRect l="-24" r="-24"/>
          <a:stretch/>
        </p:blipFill>
        <p:spPr>
          <a:xfrm>
            <a:off x="3724351" y="2257654"/>
            <a:ext cx="1524305" cy="552298"/>
          </a:xfrm>
          <a:prstGeom prst="rect">
            <a:avLst/>
          </a:prstGeom>
        </p:spPr>
      </p:pic>
      <p:sp>
        <p:nvSpPr>
          <p:cNvPr id="24" name="Text 11"/>
          <p:cNvSpPr txBox="1"/>
          <p:nvPr/>
        </p:nvSpPr>
        <p:spPr>
          <a:xfrm>
            <a:off x="3755441" y="2343607"/>
            <a:ext cx="146121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위키피디아 인덱스</a:t>
            </a:r>
            <a:endParaRPr lang="en-US" sz="1000" dirty="0"/>
          </a:p>
        </p:txBody>
      </p:sp>
      <p:sp>
        <p:nvSpPr>
          <p:cNvPr id="25" name="Text 12"/>
          <p:cNvSpPr txBox="1"/>
          <p:nvPr/>
        </p:nvSpPr>
        <p:spPr>
          <a:xfrm>
            <a:off x="3771900" y="2572207"/>
            <a:ext cx="1429207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FAISS</a:t>
            </a:r>
            <a:endParaRPr lang="en-US" sz="900" dirty="0"/>
          </a:p>
        </p:txBody>
      </p:sp>
      <p:pic>
        <p:nvPicPr>
          <p:cNvPr id="26" name="Image 11" descr="preencoded.png"/>
          <p:cNvPicPr>
            <a:picLocks noChangeAspect="1"/>
          </p:cNvPicPr>
          <p:nvPr/>
        </p:nvPicPr>
        <p:blipFill>
          <a:blip r:embed="rId11"/>
          <a:srcRect t="-5" b="-5"/>
          <a:stretch/>
        </p:blipFill>
        <p:spPr>
          <a:xfrm>
            <a:off x="1828800" y="3200400"/>
            <a:ext cx="2438705" cy="705002"/>
          </a:xfrm>
          <a:prstGeom prst="rect">
            <a:avLst/>
          </a:prstGeom>
        </p:spPr>
      </p:pic>
      <p:sp>
        <p:nvSpPr>
          <p:cNvPr id="27" name="Text 13"/>
          <p:cNvSpPr txBox="1"/>
          <p:nvPr/>
        </p:nvSpPr>
        <p:spPr>
          <a:xfrm>
            <a:off x="1918411" y="3333902"/>
            <a:ext cx="225856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4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Top-K Documents</a:t>
            </a:r>
            <a:endParaRPr lang="en-US" sz="900" dirty="0"/>
          </a:p>
        </p:txBody>
      </p:sp>
      <p:sp>
        <p:nvSpPr>
          <p:cNvPr id="28" name="Text 14"/>
          <p:cNvSpPr txBox="1"/>
          <p:nvPr/>
        </p:nvSpPr>
        <p:spPr>
          <a:xfrm>
            <a:off x="1918411" y="3524098"/>
            <a:ext cx="2258568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상위 K개 검색 문서 (</a:t>
            </a:r>
            <a:r>
              <a:rPr lang="en-US" sz="1200" b="1" i="1" dirty="0">
                <a:solidFill>
                  <a:srgbClr val="1F2937"/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z</a:t>
            </a:r>
            <a:r>
              <a:rPr lang="en-US" sz="12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</a:t>
            </a:r>
            <a:endParaRPr lang="en-US" sz="1200" dirty="0"/>
          </a:p>
        </p:txBody>
      </p:sp>
      <p:pic>
        <p:nvPicPr>
          <p:cNvPr id="29" name="Image 12" descr="preencoded.png"/>
          <p:cNvPicPr>
            <a:picLocks noChangeAspect="1"/>
          </p:cNvPicPr>
          <p:nvPr/>
        </p:nvPicPr>
        <p:blipFill>
          <a:blip r:embed="rId12"/>
          <a:srcRect l="-392" r="-392"/>
          <a:stretch/>
        </p:blipFill>
        <p:spPr>
          <a:xfrm>
            <a:off x="4133088" y="3429000"/>
            <a:ext cx="1037844" cy="247802"/>
          </a:xfrm>
          <a:prstGeom prst="rect">
            <a:avLst/>
          </a:prstGeom>
        </p:spPr>
      </p:pic>
      <p:sp>
        <p:nvSpPr>
          <p:cNvPr id="30" name="Text 15"/>
          <p:cNvSpPr txBox="1"/>
          <p:nvPr/>
        </p:nvSpPr>
        <p:spPr>
          <a:xfrm>
            <a:off x="4104742" y="3429000"/>
            <a:ext cx="1095451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Latent Variable</a:t>
            </a:r>
            <a:endParaRPr lang="en-US" sz="900" dirty="0"/>
          </a:p>
        </p:txBody>
      </p:sp>
      <p:pic>
        <p:nvPicPr>
          <p:cNvPr id="31" name="Image 13" descr="preencoded.png"/>
          <p:cNvPicPr>
            <a:picLocks noChangeAspect="1"/>
          </p:cNvPicPr>
          <p:nvPr/>
        </p:nvPicPr>
        <p:blipFill>
          <a:blip r:embed="rId13"/>
          <a:srcRect t="-5" b="-5"/>
          <a:stretch/>
        </p:blipFill>
        <p:spPr>
          <a:xfrm>
            <a:off x="1828800" y="4362602"/>
            <a:ext cx="2438705" cy="1000354"/>
          </a:xfrm>
          <a:prstGeom prst="rect">
            <a:avLst/>
          </a:prstGeom>
        </p:spPr>
      </p:pic>
      <p:sp>
        <p:nvSpPr>
          <p:cNvPr id="32" name="Text 16"/>
          <p:cNvSpPr txBox="1"/>
          <p:nvPr/>
        </p:nvSpPr>
        <p:spPr>
          <a:xfrm>
            <a:off x="1918411" y="4496105"/>
            <a:ext cx="225856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4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Generator</a:t>
            </a:r>
            <a:endParaRPr lang="en-US" sz="900" dirty="0"/>
          </a:p>
        </p:txBody>
      </p:sp>
      <p:sp>
        <p:nvSpPr>
          <p:cNvPr id="33" name="Text 17"/>
          <p:cNvSpPr txBox="1"/>
          <p:nvPr/>
        </p:nvSpPr>
        <p:spPr>
          <a:xfrm>
            <a:off x="1918411" y="4686300"/>
            <a:ext cx="225856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BART</a:t>
            </a:r>
            <a:endParaRPr lang="en-US" sz="1300" dirty="0"/>
          </a:p>
        </p:txBody>
      </p:sp>
      <p:sp>
        <p:nvSpPr>
          <p:cNvPr id="34" name="Shape 18"/>
          <p:cNvSpPr/>
          <p:nvPr/>
        </p:nvSpPr>
        <p:spPr>
          <a:xfrm>
            <a:off x="2482596" y="5038344"/>
            <a:ext cx="1133856" cy="190195"/>
          </a:xfrm>
          <a:prstGeom prst="roundRect">
            <a:avLst>
              <a:gd name="adj" fmla="val 192308"/>
            </a:avLst>
          </a:prstGeom>
          <a:solidFill>
            <a:srgbClr val="F3F4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5" name="Text 19"/>
          <p:cNvSpPr txBox="1"/>
          <p:nvPr/>
        </p:nvSpPr>
        <p:spPr>
          <a:xfrm>
            <a:off x="2374697" y="5038344"/>
            <a:ext cx="1349654" cy="1911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76200" tIns="25400" rIns="76200" bIns="2540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B7280"/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Conditioned on [x, z]</a:t>
            </a:r>
            <a:endParaRPr lang="en-US" sz="900" dirty="0"/>
          </a:p>
        </p:txBody>
      </p:sp>
      <p:pic>
        <p:nvPicPr>
          <p:cNvPr id="36" name="Image 14" descr="preencoded.png"/>
          <p:cNvPicPr>
            <a:picLocks noChangeAspect="1"/>
          </p:cNvPicPr>
          <p:nvPr/>
        </p:nvPicPr>
        <p:blipFill>
          <a:blip r:embed="rId7"/>
          <a:srcRect t="-15" b="-15"/>
          <a:stretch/>
        </p:blipFill>
        <p:spPr>
          <a:xfrm>
            <a:off x="1828800" y="5667451"/>
            <a:ext cx="2438705" cy="724205"/>
          </a:xfrm>
          <a:prstGeom prst="rect">
            <a:avLst/>
          </a:prstGeom>
        </p:spPr>
      </p:pic>
      <p:sp>
        <p:nvSpPr>
          <p:cNvPr id="37" name="Text 20"/>
          <p:cNvSpPr txBox="1"/>
          <p:nvPr/>
        </p:nvSpPr>
        <p:spPr>
          <a:xfrm>
            <a:off x="1908353" y="5790895"/>
            <a:ext cx="227868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45" dirty="0">
                <a:solidFill>
                  <a:srgbClr val="6B72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Output Sequence</a:t>
            </a:r>
            <a:endParaRPr lang="en-US" sz="900" dirty="0"/>
          </a:p>
        </p:txBody>
      </p:sp>
      <p:sp>
        <p:nvSpPr>
          <p:cNvPr id="38" name="Text 21"/>
          <p:cNvSpPr txBox="1"/>
          <p:nvPr/>
        </p:nvSpPr>
        <p:spPr>
          <a:xfrm>
            <a:off x="1908353" y="5982005"/>
            <a:ext cx="2278685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최종 생성 텍스트 (</a:t>
            </a:r>
            <a:r>
              <a:rPr lang="en-US" sz="1300" b="1" i="1" dirty="0">
                <a:solidFill>
                  <a:srgbClr val="1F2937"/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y</a:t>
            </a:r>
            <a:r>
              <a:rPr lang="en-US" sz="13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</a:t>
            </a:r>
            <a:endParaRPr lang="en-US" sz="1300" dirty="0"/>
          </a:p>
        </p:txBody>
      </p:sp>
      <p:sp>
        <p:nvSpPr>
          <p:cNvPr id="39" name="Text 22"/>
          <p:cNvSpPr txBox="1"/>
          <p:nvPr/>
        </p:nvSpPr>
        <p:spPr>
          <a:xfrm>
            <a:off x="6553505" y="1353312"/>
            <a:ext cx="529620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kern="0" spc="-56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주변화(Marginalization) 모델 변형</a:t>
            </a:r>
            <a:endParaRPr lang="en-US" sz="2200" dirty="0"/>
          </a:p>
        </p:txBody>
      </p:sp>
      <p:sp>
        <p:nvSpPr>
          <p:cNvPr id="40" name="Text 23"/>
          <p:cNvSpPr txBox="1"/>
          <p:nvPr/>
        </p:nvSpPr>
        <p:spPr>
          <a:xfrm>
            <a:off x="6553505" y="1810512"/>
            <a:ext cx="6098134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>
                    <a:alpha val="9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잠재 변수 </a:t>
            </a:r>
            <a:r>
              <a:rPr lang="en-US" sz="1200" b="1" i="1" dirty="0">
                <a:solidFill>
                  <a:srgbClr val="FFFFFF">
                    <a:alpha val="90000"/>
                  </a:srgbClr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z</a:t>
            </a:r>
            <a:r>
              <a:rPr lang="en-US" sz="1200" dirty="0">
                <a:solidFill>
                  <a:srgbClr val="FFFFFF">
                    <a:alpha val="9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(검색된 문서)를 처리하는 방식에 따라 두 가지 접근법으로 나뉩니다.</a:t>
            </a:r>
            <a:endParaRPr lang="en-US" sz="1200" dirty="0"/>
          </a:p>
        </p:txBody>
      </p:sp>
      <p:sp>
        <p:nvSpPr>
          <p:cNvPr id="41" name="Text 24"/>
          <p:cNvSpPr txBox="1"/>
          <p:nvPr/>
        </p:nvSpPr>
        <p:spPr>
          <a:xfrm>
            <a:off x="6553505" y="2896819"/>
            <a:ext cx="602498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>
                    <a:alpha val="9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동일한 검색 문서(</a:t>
            </a:r>
            <a:r>
              <a:rPr lang="en-US" sz="1200" b="1" i="1" dirty="0">
                <a:solidFill>
                  <a:srgbClr val="FFFFFF">
                    <a:alpha val="95000"/>
                  </a:srgbClr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z</a:t>
            </a:r>
            <a:r>
              <a:rPr lang="en-US" sz="1200" b="1" dirty="0">
                <a:solidFill>
                  <a:srgbClr val="FFFFFF">
                    <a:alpha val="9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</a:t>
            </a:r>
            <a:r>
              <a:rPr lang="en-US" sz="1200" dirty="0">
                <a:solidFill>
                  <a:srgbClr val="FFFFFF">
                    <a:alpha val="9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기반으로 전체 출력 시퀀스(</a:t>
            </a:r>
            <a:r>
              <a:rPr lang="en-US" sz="1200" i="1" dirty="0">
                <a:solidFill>
                  <a:srgbClr val="FFFFFF">
                    <a:alpha val="95000"/>
                  </a:srgbClr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y</a:t>
            </a:r>
            <a:r>
              <a:rPr lang="en-US" sz="1200" dirty="0">
                <a:solidFill>
                  <a:srgbClr val="FFFFFF">
                    <a:alpha val="9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)를 한 번에 생성합니다. </a:t>
            </a:r>
            <a:endParaRPr lang="en-US" sz="1200" dirty="0"/>
          </a:p>
        </p:txBody>
      </p:sp>
      <p:sp>
        <p:nvSpPr>
          <p:cNvPr id="42" name="Text 25"/>
          <p:cNvSpPr txBox="1"/>
          <p:nvPr/>
        </p:nvSpPr>
        <p:spPr>
          <a:xfrm>
            <a:off x="6553505" y="3239719"/>
            <a:ext cx="5257800" cy="657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>
                    <a:alpha val="8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각 문서별로 전체 시퀀스에 대한 확률을 독립적으로 계산한 후, 마지막에 상위 K개의 문서 확률을 합산하여(Marginalize) 최종 예측을 수행합니다. 특정 문서를 깊게 참조해야 하는 작업에 유리합니다.</a:t>
            </a:r>
            <a:endParaRPr lang="en-US" sz="1000" dirty="0"/>
          </a:p>
        </p:txBody>
      </p:sp>
      <p:pic>
        <p:nvPicPr>
          <p:cNvPr id="43" name="Image 15" descr="preencoded.png"/>
          <p:cNvPicPr>
            <a:picLocks noChangeAspect="1"/>
          </p:cNvPicPr>
          <p:nvPr/>
        </p:nvPicPr>
        <p:blipFill>
          <a:blip r:embed="rId14"/>
          <a:srcRect l="-77" r="-77"/>
          <a:stretch/>
        </p:blipFill>
        <p:spPr>
          <a:xfrm>
            <a:off x="6509174" y="2374808"/>
            <a:ext cx="1266000" cy="418795"/>
          </a:xfrm>
          <a:prstGeom prst="rect">
            <a:avLst/>
          </a:prstGeom>
        </p:spPr>
      </p:pic>
      <p:sp>
        <p:nvSpPr>
          <p:cNvPr id="44" name="Text 26"/>
          <p:cNvSpPr txBox="1"/>
          <p:nvPr/>
        </p:nvSpPr>
        <p:spPr>
          <a:xfrm>
            <a:off x="6554751" y="2384062"/>
            <a:ext cx="118764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RAG-Sequence</a:t>
            </a:r>
            <a:endParaRPr lang="en-US" sz="1300" dirty="0"/>
          </a:p>
        </p:txBody>
      </p:sp>
      <p:sp>
        <p:nvSpPr>
          <p:cNvPr id="45" name="Text 27"/>
          <p:cNvSpPr txBox="1"/>
          <p:nvPr/>
        </p:nvSpPr>
        <p:spPr>
          <a:xfrm>
            <a:off x="6553505" y="4728362"/>
            <a:ext cx="644560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9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각 출력 토큰(</a:t>
            </a:r>
            <a:r>
              <a:rPr lang="en-US" sz="1200" i="1" dirty="0">
                <a:solidFill>
                  <a:srgbClr val="FFFFFF">
                    <a:alpha val="95000"/>
                  </a:srgbClr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y</a:t>
            </a:r>
            <a:r>
              <a:rPr lang="en-US" sz="900" i="1" dirty="0">
                <a:solidFill>
                  <a:srgbClr val="FFFFFF">
                    <a:alpha val="95000"/>
                  </a:srgbClr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i</a:t>
            </a:r>
            <a:r>
              <a:rPr lang="en-US" sz="1200" dirty="0">
                <a:solidFill>
                  <a:srgbClr val="FFFFFF">
                    <a:alpha val="9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)을 생성할 때마다 </a:t>
            </a:r>
            <a:r>
              <a:rPr lang="en-US" sz="1200" b="1" dirty="0">
                <a:solidFill>
                  <a:srgbClr val="FFFFFF">
                    <a:alpha val="9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서로 다른 검색 문서(</a:t>
            </a:r>
            <a:r>
              <a:rPr lang="en-US" sz="1200" b="1" i="1" dirty="0">
                <a:solidFill>
                  <a:srgbClr val="FFFFFF">
                    <a:alpha val="95000"/>
                  </a:srgbClr>
                </a:solidFill>
                <a:latin typeface="ui-serif" pitchFamily="34" charset="0"/>
                <a:ea typeface="ui-serif" pitchFamily="34" charset="-122"/>
                <a:cs typeface="ui-serif" pitchFamily="34" charset="-120"/>
              </a:rPr>
              <a:t>z</a:t>
            </a:r>
            <a:r>
              <a:rPr lang="en-US" sz="1200" b="1" dirty="0">
                <a:solidFill>
                  <a:srgbClr val="FFFFFF">
                    <a:alpha val="9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</a:t>
            </a:r>
            <a:r>
              <a:rPr lang="en-US" sz="1200" dirty="0">
                <a:solidFill>
                  <a:srgbClr val="FFFFFF">
                    <a:alpha val="95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참조할 수 있습니다. </a:t>
            </a:r>
            <a:endParaRPr lang="en-US" sz="1200" dirty="0"/>
          </a:p>
        </p:txBody>
      </p:sp>
      <p:sp>
        <p:nvSpPr>
          <p:cNvPr id="46" name="Text 28"/>
          <p:cNvSpPr txBox="1"/>
          <p:nvPr/>
        </p:nvSpPr>
        <p:spPr>
          <a:xfrm>
            <a:off x="6553505" y="5071262"/>
            <a:ext cx="5257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>
                    <a:alpha val="8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매 토큰 생성 시점마다 문서들의 확률 분포를 혼합하여 다음 토큰을 예측합니다. 여러 문서에 흩어져 있는 단서와 정보를 종합하여 하나의 답변을 구성해야 할 때 효과적입니다.</a:t>
            </a:r>
            <a:endParaRPr lang="en-US" sz="1000" dirty="0"/>
          </a:p>
        </p:txBody>
      </p:sp>
      <p:pic>
        <p:nvPicPr>
          <p:cNvPr id="47" name="Image 16" descr="preencoded.png"/>
          <p:cNvPicPr>
            <a:picLocks noChangeAspect="1"/>
          </p:cNvPicPr>
          <p:nvPr/>
        </p:nvPicPr>
        <p:blipFill>
          <a:blip r:embed="rId15"/>
          <a:srcRect l="-36" r="-36"/>
          <a:stretch/>
        </p:blipFill>
        <p:spPr>
          <a:xfrm>
            <a:off x="6514712" y="4205437"/>
            <a:ext cx="952280" cy="418795"/>
          </a:xfrm>
          <a:prstGeom prst="rect">
            <a:avLst/>
          </a:prstGeom>
        </p:spPr>
      </p:pic>
      <p:sp>
        <p:nvSpPr>
          <p:cNvPr id="48" name="Text 29"/>
          <p:cNvSpPr txBox="1"/>
          <p:nvPr/>
        </p:nvSpPr>
        <p:spPr>
          <a:xfrm>
            <a:off x="6553505" y="4212640"/>
            <a:ext cx="91348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RAG-Token</a:t>
            </a:r>
            <a:endParaRPr lang="en-US" sz="1300" dirty="0"/>
          </a:p>
        </p:txBody>
      </p:sp>
      <p:sp>
        <p:nvSpPr>
          <p:cNvPr id="49" name="Text 30"/>
          <p:cNvSpPr txBox="1"/>
          <p:nvPr/>
        </p:nvSpPr>
        <p:spPr>
          <a:xfrm>
            <a:off x="11516868" y="6362395"/>
            <a:ext cx="44805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>
                    <a:alpha val="9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4/16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533095" y="436169"/>
            <a:ext cx="74679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DPR </a:t>
            </a:r>
            <a:r>
              <a:rPr lang="en-US" sz="2100" b="1" kern="0" spc="-75" dirty="0">
                <a:solidFill>
                  <a:srgbClr val="66666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(Dense Passage Retriever)</a:t>
            </a:r>
            <a:endParaRPr lang="en-US" sz="3300" dirty="0"/>
          </a:p>
        </p:txBody>
      </p:sp>
      <p:sp>
        <p:nvSpPr>
          <p:cNvPr id="6" name="Text 4"/>
          <p:cNvSpPr txBox="1"/>
          <p:nvPr/>
        </p:nvSpPr>
        <p:spPr>
          <a:xfrm>
            <a:off x="533095" y="985723"/>
            <a:ext cx="54864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상세 구조</a:t>
            </a:r>
            <a:endParaRPr lang="en-US" sz="3300" dirty="0"/>
          </a:p>
        </p:txBody>
      </p:sp>
      <p:sp>
        <p:nvSpPr>
          <p:cNvPr id="7" name="Text 5"/>
          <p:cNvSpPr txBox="1"/>
          <p:nvPr/>
        </p:nvSpPr>
        <p:spPr>
          <a:xfrm>
            <a:off x="533095" y="1650492"/>
            <a:ext cx="52578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 모델에서 비파라메트릭 메모리(외부 지식) 접근을 담당하는 신경망 기반의 고성능 문서 </a:t>
            </a:r>
            <a:r>
              <a:rPr lang="en-US" sz="1200" dirty="0" err="1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모</a:t>
            </a:r>
            <a:r>
              <a:rPr lang="ko-KR" alt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델</a:t>
            </a:r>
            <a:r>
              <a:rPr lang="en-US" sz="1200" dirty="0" err="1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입니다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.</a:t>
            </a:r>
            <a:endParaRPr lang="en-US" sz="12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 l="-11" r="-11"/>
          <a:stretch/>
        </p:blipFill>
        <p:spPr>
          <a:xfrm>
            <a:off x="533095" y="2336292"/>
            <a:ext cx="5181905" cy="1261872"/>
          </a:xfrm>
          <a:prstGeom prst="rect">
            <a:avLst/>
          </a:prstGeom>
        </p:spPr>
      </p:pic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 t="-842" b="-842"/>
          <a:stretch/>
        </p:blipFill>
        <p:spPr>
          <a:xfrm>
            <a:off x="733349" y="2478938"/>
            <a:ext cx="190195" cy="171907"/>
          </a:xfrm>
          <a:prstGeom prst="rect">
            <a:avLst/>
          </a:prstGeom>
        </p:spPr>
      </p:pic>
      <p:sp>
        <p:nvSpPr>
          <p:cNvPr id="10" name="Text 6"/>
          <p:cNvSpPr txBox="1"/>
          <p:nvPr/>
        </p:nvSpPr>
        <p:spPr>
          <a:xfrm>
            <a:off x="1000354" y="2450592"/>
            <a:ext cx="17007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37C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Bi-Encoder 아키텍처</a:t>
            </a:r>
            <a:endParaRPr lang="en-US" sz="1200" dirty="0"/>
          </a:p>
        </p:txBody>
      </p:sp>
      <p:sp>
        <p:nvSpPr>
          <p:cNvPr id="11" name="Text 7"/>
          <p:cNvSpPr txBox="1"/>
          <p:nvPr/>
        </p:nvSpPr>
        <p:spPr>
          <a:xfrm>
            <a:off x="733349" y="2735885"/>
            <a:ext cx="49057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000" dirty="0" err="1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질의</a:t>
            </a:r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(Query)와 문서(Document)를 각각 독립적인 BERT 모델로 인코딩하여 밀집 벡터(Dense Vector)로 변환합니다.</a:t>
            </a:r>
            <a:endParaRPr lang="en-US" sz="100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rcRect l="-20" r="-20"/>
          <a:stretch/>
        </p:blipFill>
        <p:spPr>
          <a:xfrm>
            <a:off x="533095" y="3712464"/>
            <a:ext cx="5181905" cy="1164031"/>
          </a:xfrm>
          <a:prstGeom prst="rect">
            <a:avLst/>
          </a:prstGeom>
        </p:spPr>
      </p:pic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773" r="-1773"/>
          <a:stretch/>
        </p:blipFill>
        <p:spPr>
          <a:xfrm>
            <a:off x="733349" y="3855110"/>
            <a:ext cx="133502" cy="171907"/>
          </a:xfrm>
          <a:prstGeom prst="rect">
            <a:avLst/>
          </a:prstGeom>
        </p:spPr>
      </p:pic>
      <p:sp>
        <p:nvSpPr>
          <p:cNvPr id="14" name="Text 8"/>
          <p:cNvSpPr txBox="1"/>
          <p:nvPr/>
        </p:nvSpPr>
        <p:spPr>
          <a:xfrm>
            <a:off x="942746" y="3826764"/>
            <a:ext cx="19842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37C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유사도 계산 및 MIPS 검색</a:t>
            </a:r>
            <a:endParaRPr lang="en-US" sz="1200" dirty="0"/>
          </a:p>
        </p:txBody>
      </p:sp>
      <p:sp>
        <p:nvSpPr>
          <p:cNvPr id="15" name="Text 9"/>
          <p:cNvSpPr txBox="1"/>
          <p:nvPr/>
        </p:nvSpPr>
        <p:spPr>
          <a:xfrm>
            <a:off x="733349" y="4112057"/>
            <a:ext cx="4905756" cy="657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- </a:t>
            </a:r>
            <a:r>
              <a:rPr lang="en-US" sz="1000" dirty="0" err="1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질의</a:t>
            </a:r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벡터와 문서 벡터 간의 내적(Inner Product)으로 </a:t>
            </a:r>
            <a:r>
              <a:rPr lang="en-US" sz="1000" dirty="0" err="1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유사도</a:t>
            </a:r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altLang="ko-KR" sz="9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d(z)</a:t>
            </a:r>
            <a:r>
              <a:rPr lang="en-US" altLang="ko-KR" sz="700" b="1" dirty="0" err="1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T</a:t>
            </a:r>
            <a:r>
              <a:rPr lang="en-US" altLang="ko-KR" sz="900" b="1" dirty="0" err="1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·</a:t>
            </a:r>
            <a:r>
              <a:rPr lang="en-US" sz="900" b="1" dirty="0" err="1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q</a:t>
            </a:r>
            <a:r>
              <a:rPr lang="en-US" sz="9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(x)</a:t>
            </a:r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</a:t>
            </a:r>
            <a:r>
              <a:rPr lang="en-US" sz="1000" dirty="0" err="1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계산합니다</a:t>
            </a:r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.</a:t>
            </a:r>
            <a:b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</a:br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- </a:t>
            </a:r>
            <a:r>
              <a:rPr lang="ko-KR" altLang="en-US" sz="1000" dirty="0"/>
              <a:t>계산된 유사도를 기반으로 </a:t>
            </a:r>
            <a:r>
              <a:rPr lang="en-US" altLang="ko-KR" sz="1000" b="1" dirty="0"/>
              <a:t>MIPS(Maximum Inner Product Search)</a:t>
            </a:r>
            <a:r>
              <a:rPr lang="ko-KR" altLang="en-US" sz="1000" dirty="0"/>
              <a:t>를 적용해 가장 관련성이 높은 상위 </a:t>
            </a:r>
            <a:r>
              <a:rPr lang="en-US" altLang="ko-KR" sz="1000" dirty="0"/>
              <a:t>K</a:t>
            </a:r>
            <a:r>
              <a:rPr lang="ko-KR" altLang="en-US" sz="1000" dirty="0"/>
              <a:t>개의 문서를 선택합니다</a:t>
            </a:r>
            <a:r>
              <a:rPr lang="en-US" altLang="ko-KR" sz="1000" dirty="0"/>
              <a:t>. (MIPS </a:t>
            </a:r>
            <a:r>
              <a:rPr lang="ko-KR" altLang="en-US" sz="1000" dirty="0"/>
              <a:t>검색을 빠르게 수행하기 위해 </a:t>
            </a:r>
            <a:r>
              <a:rPr lang="en-US" altLang="ko-KR" sz="1000" b="1" dirty="0"/>
              <a:t>FAISS </a:t>
            </a:r>
            <a:r>
              <a:rPr lang="ko-KR" altLang="en-US" sz="1000" b="1" dirty="0"/>
              <a:t>라이브러리</a:t>
            </a:r>
            <a:r>
              <a:rPr lang="ko-KR" altLang="en-US" sz="1000" dirty="0"/>
              <a:t>를 사용하여 벡터 인덱스를 구축합니다</a:t>
            </a:r>
            <a:r>
              <a:rPr lang="en-US" altLang="ko-KR" sz="1000" dirty="0"/>
              <a:t>.)</a:t>
            </a:r>
            <a:endParaRPr lang="en-US" sz="100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5"/>
          <a:srcRect l="-20" r="-20"/>
          <a:stretch/>
        </p:blipFill>
        <p:spPr>
          <a:xfrm>
            <a:off x="533095" y="4990795"/>
            <a:ext cx="5181905" cy="1164031"/>
          </a:xfrm>
          <a:prstGeom prst="rect">
            <a:avLst/>
          </a:prstGeom>
        </p:spPr>
      </p:pic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7"/>
          <a:srcRect l="-760" r="-760"/>
          <a:stretch/>
        </p:blipFill>
        <p:spPr>
          <a:xfrm>
            <a:off x="733349" y="5134356"/>
            <a:ext cx="152705" cy="171907"/>
          </a:xfrm>
          <a:prstGeom prst="rect">
            <a:avLst/>
          </a:prstGeom>
        </p:spPr>
      </p:pic>
      <p:sp>
        <p:nvSpPr>
          <p:cNvPr id="18" name="Text 10"/>
          <p:cNvSpPr txBox="1"/>
          <p:nvPr/>
        </p:nvSpPr>
        <p:spPr>
          <a:xfrm>
            <a:off x="961949" y="5105095"/>
            <a:ext cx="191841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37C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사전학습 및 문서 인덱스</a:t>
            </a:r>
            <a:endParaRPr lang="en-US" sz="1200" dirty="0"/>
          </a:p>
        </p:txBody>
      </p:sp>
      <p:sp>
        <p:nvSpPr>
          <p:cNvPr id="19" name="Text 11"/>
          <p:cNvSpPr txBox="1"/>
          <p:nvPr/>
        </p:nvSpPr>
        <p:spPr>
          <a:xfrm>
            <a:off x="733349" y="5391302"/>
            <a:ext cx="4905756" cy="657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NQ 및 TriviaQA 데이터셋으로 검색기를 사전학습했습니다. 지식 베이스인 위키피디아(2018/12)는 100단어 청크(Chunk) 단위로 분할하여 총 </a:t>
            </a:r>
            <a:r>
              <a:rPr lang="en-US" sz="1000" b="1" dirty="0">
                <a:solidFill>
                  <a:srgbClr val="037C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2,100만 개(21M)</a:t>
            </a:r>
            <a:r>
              <a:rPr lang="en-US" sz="10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의 벡터 인덱스로 구축되었습니다. </a:t>
            </a:r>
            <a:endParaRPr lang="en-US" sz="1000" dirty="0"/>
          </a:p>
        </p:txBody>
      </p:sp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8"/>
          <a:srcRect l="-57" r="-57"/>
          <a:stretch/>
        </p:blipFill>
        <p:spPr>
          <a:xfrm>
            <a:off x="733349" y="3274466"/>
            <a:ext cx="2295144" cy="209398"/>
          </a:xfrm>
          <a:prstGeom prst="rect">
            <a:avLst/>
          </a:prstGeom>
        </p:spPr>
      </p:pic>
      <p:sp>
        <p:nvSpPr>
          <p:cNvPr id="21" name="Text 12"/>
          <p:cNvSpPr txBox="1"/>
          <p:nvPr/>
        </p:nvSpPr>
        <p:spPr>
          <a:xfrm>
            <a:off x="733349" y="3274466"/>
            <a:ext cx="23719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 d(z) = BERT</a:t>
            </a:r>
            <a:r>
              <a:rPr lang="en-US" sz="8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d</a:t>
            </a:r>
            <a:r>
              <a:rPr lang="en-US" sz="9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(z), q(x) = BERT</a:t>
            </a:r>
            <a:r>
              <a:rPr lang="en-US" sz="8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q</a:t>
            </a:r>
            <a:r>
              <a:rPr lang="en-US" sz="9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(x) </a:t>
            </a:r>
            <a:endParaRPr lang="en-US" sz="900" dirty="0"/>
          </a:p>
        </p:txBody>
      </p:sp>
      <p:sp>
        <p:nvSpPr>
          <p:cNvPr id="22" name="Shape 13"/>
          <p:cNvSpPr/>
          <p:nvPr/>
        </p:nvSpPr>
        <p:spPr>
          <a:xfrm>
            <a:off x="6324905" y="857707"/>
            <a:ext cx="5333695" cy="4990795"/>
          </a:xfrm>
          <a:prstGeom prst="roundRect">
            <a:avLst>
              <a:gd name="adj" fmla="val 1119"/>
            </a:avLst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23" name="Image 7" descr="preencoded.png"/>
          <p:cNvPicPr>
            <a:picLocks noChangeAspect="1"/>
          </p:cNvPicPr>
          <p:nvPr/>
        </p:nvPicPr>
        <p:blipFill>
          <a:blip r:embed="rId9"/>
          <a:srcRect l="-33" r="-33"/>
          <a:stretch/>
        </p:blipFill>
        <p:spPr>
          <a:xfrm>
            <a:off x="6524244" y="1019556"/>
            <a:ext cx="171907" cy="152705"/>
          </a:xfrm>
          <a:prstGeom prst="rect">
            <a:avLst/>
          </a:prstGeom>
        </p:spPr>
      </p:pic>
      <p:sp>
        <p:nvSpPr>
          <p:cNvPr id="24" name="Text 14"/>
          <p:cNvSpPr txBox="1"/>
          <p:nvPr/>
        </p:nvSpPr>
        <p:spPr>
          <a:xfrm>
            <a:off x="6772046" y="1019556"/>
            <a:ext cx="1543507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90" dirty="0">
                <a:solidFill>
                  <a:srgbClr val="6B72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Bi-Encoder Process</a:t>
            </a:r>
            <a:endParaRPr lang="en-US" sz="900" dirty="0"/>
          </a:p>
        </p:txBody>
      </p:sp>
      <p:sp>
        <p:nvSpPr>
          <p:cNvPr id="25" name="Shape 15"/>
          <p:cNvSpPr/>
          <p:nvPr/>
        </p:nvSpPr>
        <p:spPr>
          <a:xfrm>
            <a:off x="7564831" y="1800454"/>
            <a:ext cx="19202" cy="304495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6" name="Shape 16"/>
          <p:cNvSpPr/>
          <p:nvPr/>
        </p:nvSpPr>
        <p:spPr>
          <a:xfrm>
            <a:off x="7564831" y="2657246"/>
            <a:ext cx="19202" cy="304495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7" name="Shape 17"/>
          <p:cNvSpPr/>
          <p:nvPr/>
        </p:nvSpPr>
        <p:spPr>
          <a:xfrm>
            <a:off x="10398557" y="1800454"/>
            <a:ext cx="19202" cy="304495"/>
          </a:xfrm>
          <a:prstGeom prst="rect">
            <a:avLst/>
          </a:prstGeom>
          <a:solidFill>
            <a:srgbClr val="9CA3AF"/>
          </a:solidFill>
          <a:ln w="12700">
            <a:solidFill>
              <a:srgbClr val="9CA3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8" name="Shape 18"/>
          <p:cNvSpPr/>
          <p:nvPr/>
        </p:nvSpPr>
        <p:spPr>
          <a:xfrm>
            <a:off x="10398557" y="2657246"/>
            <a:ext cx="19202" cy="304495"/>
          </a:xfrm>
          <a:prstGeom prst="rect">
            <a:avLst/>
          </a:prstGeom>
          <a:solidFill>
            <a:srgbClr val="9CA3AF"/>
          </a:solidFill>
          <a:ln w="12700">
            <a:solidFill>
              <a:srgbClr val="9CA3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Shape 19"/>
          <p:cNvSpPr/>
          <p:nvPr/>
        </p:nvSpPr>
        <p:spPr>
          <a:xfrm>
            <a:off x="8982151" y="3952951"/>
            <a:ext cx="19202" cy="1920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" name="Shape 20"/>
          <p:cNvSpPr/>
          <p:nvPr/>
        </p:nvSpPr>
        <p:spPr>
          <a:xfrm>
            <a:off x="8982151" y="3666744"/>
            <a:ext cx="19202" cy="304495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" name="Shape 21"/>
          <p:cNvSpPr/>
          <p:nvPr/>
        </p:nvSpPr>
        <p:spPr>
          <a:xfrm>
            <a:off x="8982151" y="3952951"/>
            <a:ext cx="19202" cy="19202"/>
          </a:xfrm>
          <a:prstGeom prst="rect">
            <a:avLst/>
          </a:prstGeom>
          <a:solidFill>
            <a:srgbClr val="9CA3AF"/>
          </a:solidFill>
          <a:ln w="12700">
            <a:solidFill>
              <a:srgbClr val="9CA3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2" name="Shape 22"/>
          <p:cNvSpPr/>
          <p:nvPr/>
        </p:nvSpPr>
        <p:spPr>
          <a:xfrm>
            <a:off x="8982151" y="3666744"/>
            <a:ext cx="19202" cy="304495"/>
          </a:xfrm>
          <a:prstGeom prst="rect">
            <a:avLst/>
          </a:prstGeom>
          <a:solidFill>
            <a:srgbClr val="9CA3AF"/>
          </a:solidFill>
          <a:ln w="12700">
            <a:solidFill>
              <a:srgbClr val="9CA3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33" name="Image 8" descr="preencoded.png"/>
          <p:cNvPicPr>
            <a:picLocks noChangeAspect="1"/>
          </p:cNvPicPr>
          <p:nvPr/>
        </p:nvPicPr>
        <p:blipFill>
          <a:blip r:embed="rId10"/>
          <a:srcRect t="-47" b="-47"/>
          <a:stretch/>
        </p:blipFill>
        <p:spPr>
          <a:xfrm>
            <a:off x="6562649" y="1399946"/>
            <a:ext cx="2024482" cy="400507"/>
          </a:xfrm>
          <a:prstGeom prst="rect">
            <a:avLst/>
          </a:prstGeom>
        </p:spPr>
      </p:pic>
      <p:sp>
        <p:nvSpPr>
          <p:cNvPr id="34" name="Text 23"/>
          <p:cNvSpPr txBox="1"/>
          <p:nvPr/>
        </p:nvSpPr>
        <p:spPr>
          <a:xfrm>
            <a:off x="6532474" y="1505102"/>
            <a:ext cx="209031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Input Query (x)</a:t>
            </a:r>
            <a:endParaRPr lang="en-US" sz="1000" dirty="0"/>
          </a:p>
        </p:txBody>
      </p:sp>
      <p:pic>
        <p:nvPicPr>
          <p:cNvPr id="35" name="Image 9" descr="preencoded.png"/>
          <p:cNvPicPr>
            <a:picLocks noChangeAspect="1"/>
          </p:cNvPicPr>
          <p:nvPr/>
        </p:nvPicPr>
        <p:blipFill>
          <a:blip r:embed="rId11"/>
          <a:srcRect l="-24" r="-24"/>
          <a:stretch/>
        </p:blipFill>
        <p:spPr>
          <a:xfrm>
            <a:off x="6562649" y="2104949"/>
            <a:ext cx="2024482" cy="552298"/>
          </a:xfrm>
          <a:prstGeom prst="rect">
            <a:avLst/>
          </a:prstGeom>
        </p:spPr>
      </p:pic>
      <p:sp>
        <p:nvSpPr>
          <p:cNvPr id="36" name="Text 24"/>
          <p:cNvSpPr txBox="1"/>
          <p:nvPr/>
        </p:nvSpPr>
        <p:spPr>
          <a:xfrm>
            <a:off x="6522415" y="2200046"/>
            <a:ext cx="21104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Query Encoder</a:t>
            </a:r>
            <a:endParaRPr lang="en-US" sz="1000" dirty="0"/>
          </a:p>
        </p:txBody>
      </p:sp>
      <p:sp>
        <p:nvSpPr>
          <p:cNvPr id="37" name="Text 25"/>
          <p:cNvSpPr txBox="1"/>
          <p:nvPr/>
        </p:nvSpPr>
        <p:spPr>
          <a:xfrm>
            <a:off x="6522415" y="2409444"/>
            <a:ext cx="211043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DBEAFE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BERT</a:t>
            </a:r>
            <a:r>
              <a:rPr lang="en-US" sz="800" dirty="0">
                <a:solidFill>
                  <a:srgbClr val="DBEAFE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q</a:t>
            </a:r>
            <a:endParaRPr lang="en-US" sz="900" dirty="0"/>
          </a:p>
        </p:txBody>
      </p:sp>
      <p:pic>
        <p:nvPicPr>
          <p:cNvPr id="38" name="Image 10" descr="preencoded.png"/>
          <p:cNvPicPr>
            <a:picLocks noChangeAspect="1"/>
          </p:cNvPicPr>
          <p:nvPr/>
        </p:nvPicPr>
        <p:blipFill>
          <a:blip r:embed="rId12"/>
          <a:srcRect t="-26" b="-26"/>
          <a:stretch/>
        </p:blipFill>
        <p:spPr>
          <a:xfrm>
            <a:off x="6562649" y="2962656"/>
            <a:ext cx="2024482" cy="629107"/>
          </a:xfrm>
          <a:prstGeom prst="rect">
            <a:avLst/>
          </a:prstGeom>
        </p:spPr>
      </p:pic>
      <p:sp>
        <p:nvSpPr>
          <p:cNvPr id="39" name="Text 26"/>
          <p:cNvSpPr txBox="1"/>
          <p:nvPr/>
        </p:nvSpPr>
        <p:spPr>
          <a:xfrm>
            <a:off x="6541618" y="3076956"/>
            <a:ext cx="20711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q(x)</a:t>
            </a:r>
            <a:endParaRPr lang="en-US" sz="1200" dirty="0"/>
          </a:p>
        </p:txBody>
      </p:sp>
      <p:sp>
        <p:nvSpPr>
          <p:cNvPr id="40" name="Text 27"/>
          <p:cNvSpPr txBox="1"/>
          <p:nvPr/>
        </p:nvSpPr>
        <p:spPr>
          <a:xfrm>
            <a:off x="6541618" y="3323844"/>
            <a:ext cx="2071116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Dense Vector (d-dim)</a:t>
            </a:r>
            <a:endParaRPr lang="en-US" sz="900" dirty="0"/>
          </a:p>
        </p:txBody>
      </p:sp>
      <p:pic>
        <p:nvPicPr>
          <p:cNvPr id="41" name="Image 11" descr="preencoded.png"/>
          <p:cNvPicPr>
            <a:picLocks noChangeAspect="1"/>
          </p:cNvPicPr>
          <p:nvPr/>
        </p:nvPicPr>
        <p:blipFill>
          <a:blip r:embed="rId10"/>
          <a:srcRect t="-47" b="-47"/>
          <a:stretch/>
        </p:blipFill>
        <p:spPr>
          <a:xfrm>
            <a:off x="9396374" y="1399946"/>
            <a:ext cx="2024482" cy="400507"/>
          </a:xfrm>
          <a:prstGeom prst="rect">
            <a:avLst/>
          </a:prstGeom>
        </p:spPr>
      </p:pic>
      <p:sp>
        <p:nvSpPr>
          <p:cNvPr id="42" name="Text 28"/>
          <p:cNvSpPr txBox="1"/>
          <p:nvPr/>
        </p:nvSpPr>
        <p:spPr>
          <a:xfrm>
            <a:off x="9365285" y="1505102"/>
            <a:ext cx="209031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Document Chunk (z)</a:t>
            </a:r>
            <a:endParaRPr lang="en-US" sz="1000" dirty="0"/>
          </a:p>
        </p:txBody>
      </p:sp>
      <p:pic>
        <p:nvPicPr>
          <p:cNvPr id="43" name="Image 12" descr="preencoded.png"/>
          <p:cNvPicPr>
            <a:picLocks noChangeAspect="1"/>
          </p:cNvPicPr>
          <p:nvPr/>
        </p:nvPicPr>
        <p:blipFill>
          <a:blip r:embed="rId13"/>
          <a:srcRect l="-24" r="-24"/>
          <a:stretch/>
        </p:blipFill>
        <p:spPr>
          <a:xfrm>
            <a:off x="9396374" y="2104949"/>
            <a:ext cx="2024482" cy="552298"/>
          </a:xfrm>
          <a:prstGeom prst="rect">
            <a:avLst/>
          </a:prstGeom>
        </p:spPr>
      </p:pic>
      <p:sp>
        <p:nvSpPr>
          <p:cNvPr id="44" name="Text 29"/>
          <p:cNvSpPr txBox="1"/>
          <p:nvPr/>
        </p:nvSpPr>
        <p:spPr>
          <a:xfrm>
            <a:off x="9356141" y="2200046"/>
            <a:ext cx="21104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Doc Encoder</a:t>
            </a:r>
            <a:endParaRPr lang="en-US" sz="1000" dirty="0"/>
          </a:p>
        </p:txBody>
      </p:sp>
      <p:sp>
        <p:nvSpPr>
          <p:cNvPr id="45" name="Text 30"/>
          <p:cNvSpPr txBox="1"/>
          <p:nvPr/>
        </p:nvSpPr>
        <p:spPr>
          <a:xfrm>
            <a:off x="9356141" y="2409444"/>
            <a:ext cx="211043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D1D5DB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BERT</a:t>
            </a:r>
            <a:r>
              <a:rPr lang="en-US" sz="800" dirty="0">
                <a:solidFill>
                  <a:srgbClr val="D1D5DB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d</a:t>
            </a:r>
            <a:endParaRPr lang="en-US" sz="900" dirty="0"/>
          </a:p>
        </p:txBody>
      </p:sp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14"/>
          <a:srcRect t="-26" b="-26"/>
          <a:stretch/>
        </p:blipFill>
        <p:spPr>
          <a:xfrm>
            <a:off x="9396374" y="2962656"/>
            <a:ext cx="2024482" cy="629107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9375343" y="3076956"/>
            <a:ext cx="20711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74151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d(z)</a:t>
            </a:r>
            <a:endParaRPr lang="en-US" sz="1200" dirty="0"/>
          </a:p>
        </p:txBody>
      </p:sp>
      <p:sp>
        <p:nvSpPr>
          <p:cNvPr id="48" name="Text 32"/>
          <p:cNvSpPr txBox="1"/>
          <p:nvPr/>
        </p:nvSpPr>
        <p:spPr>
          <a:xfrm>
            <a:off x="9375343" y="3323844"/>
            <a:ext cx="2071116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Dense Vector (d-dim)</a:t>
            </a:r>
            <a:endParaRPr lang="en-US" sz="900" dirty="0"/>
          </a:p>
        </p:txBody>
      </p:sp>
      <p:pic>
        <p:nvPicPr>
          <p:cNvPr id="49" name="Image 14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8801100" y="3781044"/>
            <a:ext cx="381305" cy="381305"/>
          </a:xfrm>
          <a:prstGeom prst="rect">
            <a:avLst/>
          </a:prstGeom>
        </p:spPr>
      </p:pic>
      <p:pic>
        <p:nvPicPr>
          <p:cNvPr id="50" name="Image 15" descr="preencoded.png"/>
          <p:cNvPicPr>
            <a:picLocks noChangeAspect="1"/>
          </p:cNvPicPr>
          <p:nvPr/>
        </p:nvPicPr>
        <p:blipFill>
          <a:blip r:embed="rId16"/>
          <a:srcRect l="-1773" r="-1773"/>
          <a:stretch/>
        </p:blipFill>
        <p:spPr>
          <a:xfrm>
            <a:off x="8924544" y="3886200"/>
            <a:ext cx="133502" cy="171907"/>
          </a:xfrm>
          <a:prstGeom prst="rect">
            <a:avLst/>
          </a:prstGeom>
        </p:spPr>
      </p:pic>
      <p:pic>
        <p:nvPicPr>
          <p:cNvPr id="51" name="Image 16" descr="preencoded.png"/>
          <p:cNvPicPr>
            <a:picLocks noChangeAspect="1"/>
          </p:cNvPicPr>
          <p:nvPr/>
        </p:nvPicPr>
        <p:blipFill>
          <a:blip r:embed="rId17"/>
          <a:srcRect l="-116" r="-116"/>
          <a:stretch/>
        </p:blipFill>
        <p:spPr>
          <a:xfrm>
            <a:off x="8140903" y="4238244"/>
            <a:ext cx="1705356" cy="247802"/>
          </a:xfrm>
          <a:prstGeom prst="rect">
            <a:avLst/>
          </a:prstGeom>
        </p:spPr>
      </p:pic>
      <p:sp>
        <p:nvSpPr>
          <p:cNvPr id="52" name="Text 33"/>
          <p:cNvSpPr txBox="1"/>
          <p:nvPr/>
        </p:nvSpPr>
        <p:spPr>
          <a:xfrm>
            <a:off x="8140903" y="4238244"/>
            <a:ext cx="1773936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Inner Product (Similarity)</a:t>
            </a:r>
            <a:endParaRPr lang="en-US" sz="900" dirty="0"/>
          </a:p>
        </p:txBody>
      </p:sp>
      <p:sp>
        <p:nvSpPr>
          <p:cNvPr id="53" name="Text 34"/>
          <p:cNvSpPr txBox="1"/>
          <p:nvPr/>
        </p:nvSpPr>
        <p:spPr>
          <a:xfrm>
            <a:off x="8452256" y="4594915"/>
            <a:ext cx="107807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 d(z)</a:t>
            </a:r>
            <a:r>
              <a:rPr lang="en-US" sz="8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T</a:t>
            </a:r>
            <a:r>
              <a:rPr lang="en-US" sz="10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 · q(x) </a:t>
            </a:r>
            <a:endParaRPr lang="en-US" sz="1000" dirty="0"/>
          </a:p>
        </p:txBody>
      </p:sp>
      <p:sp>
        <p:nvSpPr>
          <p:cNvPr id="54" name="Shape 35"/>
          <p:cNvSpPr/>
          <p:nvPr/>
        </p:nvSpPr>
        <p:spPr>
          <a:xfrm>
            <a:off x="8982151" y="4753051"/>
            <a:ext cx="19202" cy="190195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55" name="Image 17" descr="preencoded.png"/>
          <p:cNvPicPr>
            <a:picLocks noChangeAspect="1"/>
          </p:cNvPicPr>
          <p:nvPr/>
        </p:nvPicPr>
        <p:blipFill>
          <a:blip r:embed="rId18"/>
          <a:srcRect t="-41" b="-41"/>
          <a:stretch/>
        </p:blipFill>
        <p:spPr>
          <a:xfrm>
            <a:off x="7169810" y="4981651"/>
            <a:ext cx="3642970" cy="629107"/>
          </a:xfrm>
          <a:prstGeom prst="rect">
            <a:avLst/>
          </a:prstGeom>
        </p:spPr>
      </p:pic>
      <p:sp>
        <p:nvSpPr>
          <p:cNvPr id="56" name="Shape 36"/>
          <p:cNvSpPr/>
          <p:nvPr/>
        </p:nvSpPr>
        <p:spPr>
          <a:xfrm>
            <a:off x="7169810" y="4981651"/>
            <a:ext cx="3648456" cy="629107"/>
          </a:xfrm>
          <a:prstGeom prst="roundRect">
            <a:avLst>
              <a:gd name="adj" fmla="val 52854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57" name="Image 18" descr="preencoded.png"/>
          <p:cNvPicPr>
            <a:picLocks noChangeAspect="1"/>
          </p:cNvPicPr>
          <p:nvPr/>
        </p:nvPicPr>
        <p:blipFill>
          <a:blip r:embed="rId19">
            <a:alphaModFix amt="10000"/>
          </a:blip>
          <a:srcRect/>
          <a:stretch/>
        </p:blipFill>
        <p:spPr>
          <a:xfrm>
            <a:off x="8820302" y="5124298"/>
            <a:ext cx="342900" cy="342900"/>
          </a:xfrm>
          <a:prstGeom prst="rect">
            <a:avLst/>
          </a:prstGeom>
        </p:spPr>
      </p:pic>
      <p:sp>
        <p:nvSpPr>
          <p:cNvPr id="58" name="Text 37"/>
          <p:cNvSpPr txBox="1"/>
          <p:nvPr/>
        </p:nvSpPr>
        <p:spPr>
          <a:xfrm>
            <a:off x="7113118" y="5095951"/>
            <a:ext cx="37627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30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MIPS Search</a:t>
            </a:r>
            <a:endParaRPr lang="en-US" sz="1200" dirty="0"/>
          </a:p>
        </p:txBody>
      </p:sp>
      <p:sp>
        <p:nvSpPr>
          <p:cNvPr id="59" name="Text 38"/>
          <p:cNvSpPr txBox="1"/>
          <p:nvPr/>
        </p:nvSpPr>
        <p:spPr>
          <a:xfrm>
            <a:off x="7113118" y="5343754"/>
            <a:ext cx="3762756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DBEAF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Retrieve Top-K Documents</a:t>
            </a:r>
            <a:endParaRPr lang="en-US" sz="900" dirty="0"/>
          </a:p>
        </p:txBody>
      </p:sp>
      <p:sp>
        <p:nvSpPr>
          <p:cNvPr id="60" name="Text 39"/>
          <p:cNvSpPr txBox="1"/>
          <p:nvPr/>
        </p:nvSpPr>
        <p:spPr>
          <a:xfrm>
            <a:off x="11372393" y="6377940"/>
            <a:ext cx="44805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5/16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381305" y="381305"/>
            <a:ext cx="11544300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kern="0" spc="-37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FAISS - HNSW: </a:t>
            </a:r>
            <a:r>
              <a:rPr lang="en-US" sz="2100" b="1" kern="0" spc="-37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대규모 고차원 벡터 검색 최적화</a:t>
            </a:r>
            <a:endParaRPr lang="en-US" sz="2100" dirty="0"/>
          </a:p>
        </p:txBody>
      </p:sp>
      <p:sp>
        <p:nvSpPr>
          <p:cNvPr id="6" name="Text 4"/>
          <p:cNvSpPr txBox="1"/>
          <p:nvPr/>
        </p:nvSpPr>
        <p:spPr>
          <a:xfrm>
            <a:off x="381305" y="737921"/>
            <a:ext cx="116211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 모델에서 수천만 개의 문서 청크 중 가장 관련성 높은 문서를 실시간으로 검색하기 위한 핵심 인프라와 알고리즘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81305" y="1526134"/>
            <a:ext cx="5562295" cy="1920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 l="-57" r="-57"/>
          <a:stretch/>
        </p:blipFill>
        <p:spPr>
          <a:xfrm>
            <a:off x="381305" y="1202436"/>
            <a:ext cx="200254" cy="228600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694944" y="1183234"/>
            <a:ext cx="3600907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FAISS (Facebook AI Similarity Search)</a:t>
            </a:r>
            <a:endParaRPr lang="en-US" sz="15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rcRect l="-6" r="-6"/>
          <a:stretch/>
        </p:blipFill>
        <p:spPr>
          <a:xfrm>
            <a:off x="381305" y="1659636"/>
            <a:ext cx="5562295" cy="1065276"/>
          </a:xfrm>
          <a:prstGeom prst="rect">
            <a:avLst/>
          </a:prstGeom>
        </p:spPr>
      </p:pic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62356" y="1805940"/>
            <a:ext cx="152705" cy="152705"/>
          </a:xfrm>
          <a:prstGeom prst="rect">
            <a:avLst/>
          </a:prstGeom>
        </p:spPr>
      </p:pic>
      <p:sp>
        <p:nvSpPr>
          <p:cNvPr id="12" name="Text 7"/>
          <p:cNvSpPr txBox="1"/>
          <p:nvPr/>
        </p:nvSpPr>
        <p:spPr>
          <a:xfrm>
            <a:off x="790956" y="1773936"/>
            <a:ext cx="1456639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1. 라이브러리 개요</a:t>
            </a:r>
            <a:endParaRPr lang="en-US" sz="1100" dirty="0"/>
          </a:p>
        </p:txBody>
      </p:sp>
      <p:sp>
        <p:nvSpPr>
          <p:cNvPr id="13" name="Text 8"/>
          <p:cNvSpPr txBox="1"/>
          <p:nvPr/>
        </p:nvSpPr>
        <p:spPr>
          <a:xfrm>
            <a:off x="562356" y="2048256"/>
            <a:ext cx="5324551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Meta에서 개발한 고차원 벡터의 유사도 검색 및 클러스터링을 위한 오픈소스 라이브러리입니다. RAM에 모두 담기 힘든 방대한 데이터셋의 효율적인 처리를 목적으로 설계되어 대규모 RAG 시스템의 필수 인프라로 활용됩니다.</a:t>
            </a:r>
            <a:endParaRPr lang="en-US" sz="9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rcRect t="-7" b="-7"/>
          <a:stretch/>
        </p:blipFill>
        <p:spPr>
          <a:xfrm>
            <a:off x="381305" y="2820010"/>
            <a:ext cx="5562295" cy="2786177"/>
          </a:xfrm>
          <a:prstGeom prst="rect">
            <a:avLst/>
          </a:prstGeom>
        </p:spPr>
      </p:pic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rcRect l="-33" r="-33"/>
          <a:stretch/>
        </p:blipFill>
        <p:spPr>
          <a:xfrm>
            <a:off x="562356" y="2967228"/>
            <a:ext cx="171907" cy="152705"/>
          </a:xfrm>
          <a:prstGeom prst="rect">
            <a:avLst/>
          </a:prstGeom>
        </p:spPr>
      </p:pic>
      <p:sp>
        <p:nvSpPr>
          <p:cNvPr id="16" name="Text 9"/>
          <p:cNvSpPr txBox="1"/>
          <p:nvPr/>
        </p:nvSpPr>
        <p:spPr>
          <a:xfrm>
            <a:off x="809244" y="2934310"/>
            <a:ext cx="1858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2. 인덱스 아키텍처 지원</a:t>
            </a:r>
            <a:endParaRPr lang="en-US" sz="1100" dirty="0"/>
          </a:p>
        </p:txBody>
      </p:sp>
      <p:sp>
        <p:nvSpPr>
          <p:cNvPr id="17" name="Text 10"/>
          <p:cNvSpPr txBox="1"/>
          <p:nvPr/>
        </p:nvSpPr>
        <p:spPr>
          <a:xfrm>
            <a:off x="562356" y="3208630"/>
            <a:ext cx="55741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FAISS는 요구사항(메모리, 속도, 정확도)에 맞춰 다양한 형태의 인덱스 구조를 제공합니다.</a:t>
            </a:r>
            <a:endParaRPr lang="en-US" sz="900" dirty="0"/>
          </a:p>
        </p:txBody>
      </p:sp>
      <p:sp>
        <p:nvSpPr>
          <p:cNvPr id="18" name="Shape 11"/>
          <p:cNvSpPr/>
          <p:nvPr/>
        </p:nvSpPr>
        <p:spPr>
          <a:xfrm>
            <a:off x="562356" y="3434486"/>
            <a:ext cx="2590495" cy="990295"/>
          </a:xfrm>
          <a:prstGeom prst="roundRect">
            <a:avLst>
              <a:gd name="adj" fmla="val 10654"/>
            </a:avLst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2"/>
          <p:cNvSpPr txBox="1"/>
          <p:nvPr/>
        </p:nvSpPr>
        <p:spPr>
          <a:xfrm>
            <a:off x="856793" y="3520440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Flat(완전 탐색)</a:t>
            </a:r>
            <a:endParaRPr lang="en-US" sz="1200" dirty="0"/>
          </a:p>
        </p:txBody>
      </p:sp>
      <p:sp>
        <p:nvSpPr>
          <p:cNvPr id="20" name="Text 13"/>
          <p:cNvSpPr txBox="1"/>
          <p:nvPr/>
        </p:nvSpPr>
        <p:spPr>
          <a:xfrm>
            <a:off x="647395" y="3768242"/>
            <a:ext cx="2496312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완전 탐색 방식으로 100% 정확도를 보장하지만 대규모 데이터에서 속도가 저하됩니다.</a:t>
            </a:r>
            <a:endParaRPr lang="en-US" sz="1200" dirty="0"/>
          </a:p>
        </p:txBody>
      </p:sp>
      <p:sp>
        <p:nvSpPr>
          <p:cNvPr id="21" name="Shape 14"/>
          <p:cNvSpPr/>
          <p:nvPr/>
        </p:nvSpPr>
        <p:spPr>
          <a:xfrm>
            <a:off x="3224174" y="3434486"/>
            <a:ext cx="2590495" cy="990295"/>
          </a:xfrm>
          <a:prstGeom prst="roundRect">
            <a:avLst>
              <a:gd name="adj" fmla="val 10654"/>
            </a:avLst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" name="Text 15"/>
          <p:cNvSpPr txBox="1"/>
          <p:nvPr/>
        </p:nvSpPr>
        <p:spPr>
          <a:xfrm>
            <a:off x="3538728" y="3520440"/>
            <a:ext cx="228782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IVF(클러스터 기반)</a:t>
            </a:r>
            <a:endParaRPr lang="en-US" sz="1200" dirty="0"/>
          </a:p>
        </p:txBody>
      </p:sp>
      <p:sp>
        <p:nvSpPr>
          <p:cNvPr id="23" name="Text 16"/>
          <p:cNvSpPr txBox="1"/>
          <p:nvPr/>
        </p:nvSpPr>
        <p:spPr>
          <a:xfrm>
            <a:off x="3310128" y="3768242"/>
            <a:ext cx="2496312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클러스터(Voronoi Cell)를 구성하여 검색 공간을 좁히고 탐색 속도를 높입니다.</a:t>
            </a:r>
            <a:endParaRPr lang="en-US" sz="1200" dirty="0"/>
          </a:p>
        </p:txBody>
      </p:sp>
      <p:sp>
        <p:nvSpPr>
          <p:cNvPr id="24" name="Shape 17"/>
          <p:cNvSpPr/>
          <p:nvPr/>
        </p:nvSpPr>
        <p:spPr>
          <a:xfrm>
            <a:off x="562356" y="4501591"/>
            <a:ext cx="2590495" cy="990295"/>
          </a:xfrm>
          <a:prstGeom prst="roundRect">
            <a:avLst>
              <a:gd name="adj" fmla="val 10654"/>
            </a:avLst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18"/>
          <p:cNvSpPr txBox="1"/>
          <p:nvPr/>
        </p:nvSpPr>
        <p:spPr>
          <a:xfrm>
            <a:off x="856793" y="4586630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PQ(압축)</a:t>
            </a:r>
            <a:endParaRPr lang="en-US" sz="1200" dirty="0"/>
          </a:p>
        </p:txBody>
      </p:sp>
      <p:sp>
        <p:nvSpPr>
          <p:cNvPr id="26" name="Text 19"/>
          <p:cNvSpPr txBox="1"/>
          <p:nvPr/>
        </p:nvSpPr>
        <p:spPr>
          <a:xfrm>
            <a:off x="647395" y="4834433"/>
            <a:ext cx="2496312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벡터를 작은 서브 공간으로 분할 후 양자화(압축)하여 메모리 사용량을 대폭 절감합니다.</a:t>
            </a:r>
            <a:endParaRPr lang="en-US" sz="1200" dirty="0"/>
          </a:p>
        </p:txBody>
      </p:sp>
      <p:sp>
        <p:nvSpPr>
          <p:cNvPr id="27" name="Shape 20"/>
          <p:cNvSpPr/>
          <p:nvPr/>
        </p:nvSpPr>
        <p:spPr>
          <a:xfrm>
            <a:off x="3224174" y="4501591"/>
            <a:ext cx="2590495" cy="990295"/>
          </a:xfrm>
          <a:prstGeom prst="roundRect">
            <a:avLst>
              <a:gd name="adj" fmla="val 10654"/>
            </a:avLst>
          </a:prstGeom>
          <a:solidFill>
            <a:srgbClr val="B9E2C0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8" name="Text 21"/>
          <p:cNvSpPr txBox="1"/>
          <p:nvPr/>
        </p:nvSpPr>
        <p:spPr>
          <a:xfrm>
            <a:off x="3538728" y="4586630"/>
            <a:ext cx="228782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HNSW(그래프 기반 탐색)</a:t>
            </a:r>
            <a:endParaRPr lang="en-US" sz="1200" dirty="0"/>
          </a:p>
        </p:txBody>
      </p:sp>
      <p:sp>
        <p:nvSpPr>
          <p:cNvPr id="29" name="Text 22"/>
          <p:cNvSpPr txBox="1"/>
          <p:nvPr/>
        </p:nvSpPr>
        <p:spPr>
          <a:xfrm>
            <a:off x="3310128" y="4834433"/>
            <a:ext cx="2496312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그래프 기반의 근사 최근접 이웃(ANN) 탐색으로 가장 빠르고 효율적인 검색을 지원합니다.</a:t>
            </a:r>
            <a:endParaRPr lang="en-US" sz="1200" dirty="0"/>
          </a:p>
        </p:txBody>
      </p:sp>
      <p:pic>
        <p:nvPicPr>
          <p:cNvPr id="30" name="Image 5" descr="preencoded.png"/>
          <p:cNvPicPr>
            <a:picLocks noChangeAspect="1"/>
          </p:cNvPicPr>
          <p:nvPr/>
        </p:nvPicPr>
        <p:blipFill>
          <a:blip r:embed="rId8"/>
          <a:srcRect l="-4" r="-4"/>
          <a:stretch/>
        </p:blipFill>
        <p:spPr>
          <a:xfrm>
            <a:off x="381305" y="5701284"/>
            <a:ext cx="5562295" cy="877824"/>
          </a:xfrm>
          <a:prstGeom prst="rect">
            <a:avLst/>
          </a:prstGeom>
        </p:spPr>
      </p:pic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9"/>
          <a:srcRect t="-43" b="-43"/>
          <a:stretch/>
        </p:blipFill>
        <p:spPr>
          <a:xfrm>
            <a:off x="562356" y="5848502"/>
            <a:ext cx="133502" cy="152705"/>
          </a:xfrm>
          <a:prstGeom prst="rect">
            <a:avLst/>
          </a:prstGeom>
        </p:spPr>
      </p:pic>
      <p:sp>
        <p:nvSpPr>
          <p:cNvPr id="32" name="Text 23"/>
          <p:cNvSpPr txBox="1"/>
          <p:nvPr/>
        </p:nvSpPr>
        <p:spPr>
          <a:xfrm>
            <a:off x="771754" y="5815584"/>
            <a:ext cx="154167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3. 고성능 처리 (장점)</a:t>
            </a:r>
            <a:endParaRPr lang="en-US" sz="1100" dirty="0"/>
          </a:p>
        </p:txBody>
      </p:sp>
      <p:sp>
        <p:nvSpPr>
          <p:cNvPr id="33" name="Text 24"/>
          <p:cNvSpPr txBox="1"/>
          <p:nvPr/>
        </p:nvSpPr>
        <p:spPr>
          <a:xfrm>
            <a:off x="562356" y="6089904"/>
            <a:ext cx="5324551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BLAS 라이브러리와 CUDA를 적극 활용하여 다중 스레드 연산 및 GPU 기반 병렬 처리를 지원합니다. 수백만 개의 벡터에 대한 배치(Batch) 질의를 단일 CPU 대비 수십 배 빠른 속도로 처리할 수 있습니다.</a:t>
            </a:r>
            <a:endParaRPr lang="en-US" sz="900" dirty="0"/>
          </a:p>
        </p:txBody>
      </p:sp>
      <p:sp>
        <p:nvSpPr>
          <p:cNvPr id="34" name="Shape 25"/>
          <p:cNvSpPr/>
          <p:nvPr/>
        </p:nvSpPr>
        <p:spPr>
          <a:xfrm>
            <a:off x="6248095" y="1526134"/>
            <a:ext cx="5562295" cy="1920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35" name="Image 7" descr="preencoded.png"/>
          <p:cNvPicPr>
            <a:picLocks noChangeAspect="1"/>
          </p:cNvPicPr>
          <p:nvPr/>
        </p:nvPicPr>
        <p:blipFill>
          <a:blip r:embed="rId10"/>
          <a:srcRect t="-45" b="-45"/>
          <a:stretch/>
        </p:blipFill>
        <p:spPr>
          <a:xfrm>
            <a:off x="6248095" y="1202436"/>
            <a:ext cx="256946" cy="228600"/>
          </a:xfrm>
          <a:prstGeom prst="rect">
            <a:avLst/>
          </a:prstGeom>
        </p:spPr>
      </p:pic>
      <p:sp>
        <p:nvSpPr>
          <p:cNvPr id="36" name="Text 26"/>
          <p:cNvSpPr txBox="1"/>
          <p:nvPr/>
        </p:nvSpPr>
        <p:spPr>
          <a:xfrm>
            <a:off x="6620256" y="1183234"/>
            <a:ext cx="4181551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HNSW (Hierarchical Navigable Small World)</a:t>
            </a:r>
            <a:endParaRPr lang="en-US" sz="1500" dirty="0"/>
          </a:p>
        </p:txBody>
      </p:sp>
      <p:pic>
        <p:nvPicPr>
          <p:cNvPr id="37" name="Image 8" descr="preencoded.png"/>
          <p:cNvPicPr>
            <a:picLocks noChangeAspect="1"/>
          </p:cNvPicPr>
          <p:nvPr/>
        </p:nvPicPr>
        <p:blipFill>
          <a:blip r:embed="rId11"/>
          <a:srcRect l="-6" r="-6"/>
          <a:stretch/>
        </p:blipFill>
        <p:spPr>
          <a:xfrm>
            <a:off x="6248095" y="1659636"/>
            <a:ext cx="5562295" cy="1065276"/>
          </a:xfrm>
          <a:prstGeom prst="rect">
            <a:avLst/>
          </a:prstGeom>
        </p:spPr>
      </p:pic>
      <p:pic>
        <p:nvPicPr>
          <p:cNvPr id="38" name="Image 9" descr="preencoded.png"/>
          <p:cNvPicPr>
            <a:picLocks noChangeAspect="1"/>
          </p:cNvPicPr>
          <p:nvPr/>
        </p:nvPicPr>
        <p:blipFill>
          <a:blip r:embed="rId12"/>
          <a:srcRect l="-33" r="-33"/>
          <a:stretch/>
        </p:blipFill>
        <p:spPr>
          <a:xfrm>
            <a:off x="6429146" y="1805940"/>
            <a:ext cx="171907" cy="152705"/>
          </a:xfrm>
          <a:prstGeom prst="rect">
            <a:avLst/>
          </a:prstGeom>
        </p:spPr>
      </p:pic>
      <p:sp>
        <p:nvSpPr>
          <p:cNvPr id="39" name="Text 27"/>
          <p:cNvSpPr txBox="1"/>
          <p:nvPr/>
        </p:nvSpPr>
        <p:spPr>
          <a:xfrm>
            <a:off x="6676949" y="1773936"/>
            <a:ext cx="142097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계층적 그래프 구조</a:t>
            </a:r>
            <a:endParaRPr lang="en-US" sz="1100" dirty="0"/>
          </a:p>
        </p:txBody>
      </p:sp>
      <p:sp>
        <p:nvSpPr>
          <p:cNvPr id="40" name="Text 28"/>
          <p:cNvSpPr txBox="1"/>
          <p:nvPr/>
        </p:nvSpPr>
        <p:spPr>
          <a:xfrm>
            <a:off x="6429146" y="2048256"/>
            <a:ext cx="5324551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스킵 리스트(Skip List)와 유사하게 노드들을 여러 레이어로 구성합니다. 최상위 레이어는 적은 수의 노드(희소, Sparse)로 긴 거리를 도약하고, 하위 레이어로 갈수록 촘촘한(밀집, Dense) 노드망을 형성합니다.</a:t>
            </a:r>
            <a:endParaRPr lang="en-US" sz="900" dirty="0"/>
          </a:p>
        </p:txBody>
      </p:sp>
      <p:pic>
        <p:nvPicPr>
          <p:cNvPr id="41" name="Image 10" descr="preencoded.png"/>
          <p:cNvPicPr>
            <a:picLocks noChangeAspect="1"/>
          </p:cNvPicPr>
          <p:nvPr/>
        </p:nvPicPr>
        <p:blipFill>
          <a:blip r:embed="rId11"/>
          <a:srcRect l="-6" r="-6"/>
          <a:stretch/>
        </p:blipFill>
        <p:spPr>
          <a:xfrm>
            <a:off x="6248095" y="2820010"/>
            <a:ext cx="5562295" cy="1065276"/>
          </a:xfrm>
          <a:prstGeom prst="rect">
            <a:avLst/>
          </a:prstGeom>
        </p:spPr>
      </p:pic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6429146" y="2967228"/>
            <a:ext cx="152705" cy="15270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6657746" y="2934310"/>
            <a:ext cx="234635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하향식 탐색 (Greedy Routing)</a:t>
            </a:r>
            <a:endParaRPr lang="en-US" sz="1100" dirty="0"/>
          </a:p>
        </p:txBody>
      </p:sp>
      <p:sp>
        <p:nvSpPr>
          <p:cNvPr id="44" name="Text 30"/>
          <p:cNvSpPr txBox="1"/>
          <p:nvPr/>
        </p:nvSpPr>
        <p:spPr>
          <a:xfrm>
            <a:off x="6429146" y="3208630"/>
            <a:ext cx="5324551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질의 벡터가 주어지면 최상위 레이어의 임의 노드에서 시작하여 현재 레이어에서 가장 가까운 노드를 탐색(Greedy)합니다. 더 이상 가까운 노드가 없으면 바로 아래 레이어로 내려가는 과정을 바닥 레이어까지 반복합니다.</a:t>
            </a:r>
            <a:endParaRPr lang="en-US" sz="900" dirty="0"/>
          </a:p>
        </p:txBody>
      </p:sp>
      <p:pic>
        <p:nvPicPr>
          <p:cNvPr id="45" name="Image 12" descr="preencoded.png"/>
          <p:cNvPicPr>
            <a:picLocks noChangeAspect="1"/>
          </p:cNvPicPr>
          <p:nvPr/>
        </p:nvPicPr>
        <p:blipFill>
          <a:blip r:embed="rId11"/>
          <a:srcRect l="-6" r="-6"/>
          <a:stretch/>
        </p:blipFill>
        <p:spPr>
          <a:xfrm>
            <a:off x="6248095" y="3981298"/>
            <a:ext cx="5562295" cy="1065276"/>
          </a:xfrm>
          <a:prstGeom prst="rect">
            <a:avLst/>
          </a:prstGeom>
        </p:spPr>
      </p:pic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429146" y="4127602"/>
            <a:ext cx="152705" cy="152705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6657746" y="4095598"/>
            <a:ext cx="19613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 시간 복잡도 O(log N)</a:t>
            </a:r>
            <a:endParaRPr lang="en-US" sz="1100" dirty="0"/>
          </a:p>
        </p:txBody>
      </p:sp>
      <p:sp>
        <p:nvSpPr>
          <p:cNvPr id="48" name="Text 32"/>
          <p:cNvSpPr txBox="1"/>
          <p:nvPr/>
        </p:nvSpPr>
        <p:spPr>
          <a:xfrm>
            <a:off x="6429146" y="4369918"/>
            <a:ext cx="5324551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완전 탐색(Exhaustive Search) 시 O(N)의 시간이 소요되지만, HNSW를 통한 근사 최근접 이웃(ANN) 탐색은 O(log N)의 시간 복잡도를 가집니다. 데이터 수가 증가해도 검색 시간이 기하급수적으로 늘어나지 않습니다.</a:t>
            </a:r>
            <a:endParaRPr lang="en-US" sz="900" dirty="0"/>
          </a:p>
        </p:txBody>
      </p:sp>
      <p:pic>
        <p:nvPicPr>
          <p:cNvPr id="49" name="Image 14" descr="preencoded.png"/>
          <p:cNvPicPr>
            <a:picLocks noChangeAspect="1"/>
          </p:cNvPicPr>
          <p:nvPr/>
        </p:nvPicPr>
        <p:blipFill>
          <a:blip r:embed="rId11"/>
          <a:srcRect l="-6" r="-6"/>
          <a:stretch/>
        </p:blipFill>
        <p:spPr>
          <a:xfrm>
            <a:off x="6248095" y="5141671"/>
            <a:ext cx="5562295" cy="1065276"/>
          </a:xfrm>
          <a:prstGeom prst="rect">
            <a:avLst/>
          </a:prstGeom>
        </p:spPr>
      </p:pic>
      <p:pic>
        <p:nvPicPr>
          <p:cNvPr id="50" name="Image 15" descr="preencoded.png"/>
          <p:cNvPicPr>
            <a:picLocks noChangeAspect="1"/>
          </p:cNvPicPr>
          <p:nvPr/>
        </p:nvPicPr>
        <p:blipFill>
          <a:blip r:embed="rId15"/>
          <a:srcRect t="-43" b="-43"/>
          <a:stretch/>
        </p:blipFill>
        <p:spPr>
          <a:xfrm>
            <a:off x="6429146" y="5287975"/>
            <a:ext cx="133502" cy="152705"/>
          </a:xfrm>
          <a:prstGeom prst="rect">
            <a:avLst/>
          </a:prstGeom>
        </p:spPr>
      </p:pic>
      <p:sp>
        <p:nvSpPr>
          <p:cNvPr id="51" name="Text 33"/>
          <p:cNvSpPr txBox="1"/>
          <p:nvPr/>
        </p:nvSpPr>
        <p:spPr>
          <a:xfrm>
            <a:off x="6638544" y="5255971"/>
            <a:ext cx="197693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실시간 성능과 정확도 교환</a:t>
            </a:r>
            <a:endParaRPr lang="en-US" sz="1100" dirty="0"/>
          </a:p>
        </p:txBody>
      </p:sp>
      <p:sp>
        <p:nvSpPr>
          <p:cNvPr id="52" name="Text 34"/>
          <p:cNvSpPr txBox="1"/>
          <p:nvPr/>
        </p:nvSpPr>
        <p:spPr>
          <a:xfrm>
            <a:off x="6429146" y="5530291"/>
            <a:ext cx="5324551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555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100%의 정확도를 완벽히 보장하지는 않지만(Approximate), 실무적으로 매우 높은 재현율(Recall)을 유지하면서도 검색 속도를 밀리초(ms) 단위로 단축시킵니다. 이는 RAG 기반 챗봇의 응답 지연(Latency) 문제를 해결합니다.</a:t>
            </a:r>
            <a:endParaRPr lang="en-US" sz="900" dirty="0"/>
          </a:p>
        </p:txBody>
      </p:sp>
      <p:pic>
        <p:nvPicPr>
          <p:cNvPr id="53" name="Image 16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647395" y="3567989"/>
            <a:ext cx="152705" cy="152705"/>
          </a:xfrm>
          <a:prstGeom prst="rect">
            <a:avLst/>
          </a:prstGeom>
        </p:spPr>
      </p:pic>
      <p:pic>
        <p:nvPicPr>
          <p:cNvPr id="54" name="Image 17" descr="preencoded.png"/>
          <p:cNvPicPr>
            <a:picLocks noChangeAspect="1"/>
          </p:cNvPicPr>
          <p:nvPr/>
        </p:nvPicPr>
        <p:blipFill>
          <a:blip r:embed="rId17"/>
          <a:srcRect l="-33" r="-33"/>
          <a:stretch/>
        </p:blipFill>
        <p:spPr>
          <a:xfrm>
            <a:off x="3310128" y="3567989"/>
            <a:ext cx="171907" cy="152705"/>
          </a:xfrm>
          <a:prstGeom prst="rect">
            <a:avLst/>
          </a:prstGeom>
        </p:spPr>
      </p:pic>
      <p:pic>
        <p:nvPicPr>
          <p:cNvPr id="55" name="Image 18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647395" y="4635094"/>
            <a:ext cx="152705" cy="152705"/>
          </a:xfrm>
          <a:prstGeom prst="rect">
            <a:avLst/>
          </a:prstGeom>
        </p:spPr>
      </p:pic>
      <p:pic>
        <p:nvPicPr>
          <p:cNvPr id="56" name="Image 19" descr="preencoded.png"/>
          <p:cNvPicPr>
            <a:picLocks noChangeAspect="1"/>
          </p:cNvPicPr>
          <p:nvPr/>
        </p:nvPicPr>
        <p:blipFill>
          <a:blip r:embed="rId19"/>
          <a:srcRect l="-33" r="-33"/>
          <a:stretch/>
        </p:blipFill>
        <p:spPr>
          <a:xfrm>
            <a:off x="3310128" y="4635094"/>
            <a:ext cx="171907" cy="152705"/>
          </a:xfrm>
          <a:prstGeom prst="rect">
            <a:avLst/>
          </a:prstGeom>
        </p:spPr>
      </p:pic>
      <p:sp>
        <p:nvSpPr>
          <p:cNvPr id="57" name="Text 35"/>
          <p:cNvSpPr txBox="1"/>
          <p:nvPr/>
        </p:nvSpPr>
        <p:spPr>
          <a:xfrm>
            <a:off x="11009376" y="6266383"/>
            <a:ext cx="44805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6/16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457200" y="304495"/>
            <a:ext cx="113925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500" b="1" kern="0" spc="-37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BART:</a:t>
            </a:r>
            <a:r>
              <a:rPr lang="en-US" sz="2200" b="1" kern="0" spc="-37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Generator 아키텍처</a:t>
            </a:r>
            <a:endParaRPr lang="en-US" sz="2600" dirty="0"/>
          </a:p>
        </p:txBody>
      </p:sp>
      <p:sp>
        <p:nvSpPr>
          <p:cNvPr id="6" name="Text 4"/>
          <p:cNvSpPr txBox="1"/>
          <p:nvPr/>
        </p:nvSpPr>
        <p:spPr>
          <a:xfrm>
            <a:off x="457200" y="750722"/>
            <a:ext cx="114684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RAG는 생성기로 표준 Seq2Seq 기반의 BART 모델을 채택하여, </a:t>
            </a:r>
            <a:r>
              <a:rPr lang="ko-KR" alt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입력 쿼리</a:t>
            </a:r>
            <a:r>
              <a:rPr lang="en-US" altLang="ko-KR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(x)</a:t>
            </a:r>
            <a:r>
              <a:rPr lang="ko-KR" alt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altLang="ko-KR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+</a:t>
            </a:r>
            <a:r>
              <a:rPr lang="ko-KR" alt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검색된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ko-KR" alt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문서</a:t>
            </a:r>
            <a:r>
              <a:rPr lang="en-US" altLang="ko-KR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(z)</a:t>
            </a:r>
            <a:r>
              <a:rPr lang="ko-KR" alt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입력을 받아 답변을 생성합니다</a:t>
            </a:r>
            <a:r>
              <a:rPr lang="en-US" altLang="ko-KR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.</a:t>
            </a:r>
            <a:endParaRPr lang="en-US" sz="12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l="-7" r="-7"/>
          <a:stretch/>
        </p:blipFill>
        <p:spPr>
          <a:xfrm>
            <a:off x="457200" y="1131113"/>
            <a:ext cx="5775350" cy="1009498"/>
          </a:xfrm>
          <a:prstGeom prst="rect">
            <a:avLst/>
          </a:prstGeom>
        </p:spPr>
      </p:pic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19049" y="1283818"/>
            <a:ext cx="152705" cy="152705"/>
          </a:xfrm>
          <a:prstGeom prst="rect">
            <a:avLst/>
          </a:prstGeom>
        </p:spPr>
      </p:pic>
      <p:sp>
        <p:nvSpPr>
          <p:cNvPr id="9" name="Text 5"/>
          <p:cNvSpPr txBox="1"/>
          <p:nvPr/>
        </p:nvSpPr>
        <p:spPr>
          <a:xfrm>
            <a:off x="847649" y="1245413"/>
            <a:ext cx="141183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Seq2Seq 아키텍처</a:t>
            </a:r>
            <a:endParaRPr lang="en-US" sz="1200" dirty="0"/>
          </a:p>
        </p:txBody>
      </p:sp>
      <p:sp>
        <p:nvSpPr>
          <p:cNvPr id="10" name="Text 6"/>
          <p:cNvSpPr txBox="1"/>
          <p:nvPr/>
        </p:nvSpPr>
        <p:spPr>
          <a:xfrm>
            <a:off x="619049" y="1531620"/>
            <a:ext cx="5582412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Transformer 기반의 표준 Sequence-to-Sequence 구조를 채택했습니다. 본 연구에서는 강력한 성능을 위해 </a:t>
            </a: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BART-large (400M 파라미터)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활용합니다. </a:t>
            </a:r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rcRect l="-7" r="-7"/>
          <a:stretch/>
        </p:blipFill>
        <p:spPr>
          <a:xfrm>
            <a:off x="457200" y="3971239"/>
            <a:ext cx="5775350" cy="1009498"/>
          </a:xfrm>
          <a:prstGeom prst="rect">
            <a:avLst/>
          </a:prstGeom>
        </p:spPr>
      </p:pic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19049" y="4123944"/>
            <a:ext cx="152705" cy="152705"/>
          </a:xfrm>
          <a:prstGeom prst="rect">
            <a:avLst/>
          </a:prstGeom>
        </p:spPr>
      </p:pic>
      <p:sp>
        <p:nvSpPr>
          <p:cNvPr id="13" name="Text 7"/>
          <p:cNvSpPr txBox="1"/>
          <p:nvPr/>
        </p:nvSpPr>
        <p:spPr>
          <a:xfrm>
            <a:off x="847649" y="4085539"/>
            <a:ext cx="19385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Bidirectional Encoder</a:t>
            </a:r>
            <a:endParaRPr lang="en-US" sz="1200" dirty="0"/>
          </a:p>
        </p:txBody>
      </p:sp>
      <p:sp>
        <p:nvSpPr>
          <p:cNvPr id="14" name="Text 8"/>
          <p:cNvSpPr txBox="1"/>
          <p:nvPr/>
        </p:nvSpPr>
        <p:spPr>
          <a:xfrm>
            <a:off x="619049" y="4370832"/>
            <a:ext cx="5582412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양방향 Self-Attention 메커니즘을 사용하여 입력된 질의(Query)와 검색된 문서(Document) 간의 전역적인(Global) 맥락과 상호작용을 완벽하게 학습합니다.</a:t>
            </a:r>
            <a:endParaRPr lang="en-US" sz="12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3"/>
          <a:srcRect l="-7" r="-7"/>
          <a:stretch/>
        </p:blipFill>
        <p:spPr>
          <a:xfrm>
            <a:off x="457200" y="5391302"/>
            <a:ext cx="5775350" cy="1009498"/>
          </a:xfrm>
          <a:prstGeom prst="rect">
            <a:avLst/>
          </a:prstGeom>
        </p:spPr>
      </p:pic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6"/>
          <a:srcRect t="-180" b="-180"/>
          <a:stretch/>
        </p:blipFill>
        <p:spPr>
          <a:xfrm>
            <a:off x="619049" y="5543093"/>
            <a:ext cx="95098" cy="152705"/>
          </a:xfrm>
          <a:prstGeom prst="rect">
            <a:avLst/>
          </a:prstGeom>
        </p:spPr>
      </p:pic>
      <p:sp>
        <p:nvSpPr>
          <p:cNvPr id="17" name="Text 9"/>
          <p:cNvSpPr txBox="1"/>
          <p:nvPr/>
        </p:nvSpPr>
        <p:spPr>
          <a:xfrm>
            <a:off x="790956" y="5505602"/>
            <a:ext cx="212049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Autoregressive Decoder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619049" y="5790895"/>
            <a:ext cx="5582412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Masked Self-Attention을 통해 이전까지 생성된 토큰들만을 기반으로 다음 토큰을 순차적으로(단방향) 예측하여 고품질의 응답 시퀀스를 생성합니다.</a:t>
            </a:r>
            <a:endParaRPr lang="en-US" sz="1200" dirty="0"/>
          </a:p>
        </p:txBody>
      </p:sp>
      <p:sp>
        <p:nvSpPr>
          <p:cNvPr id="19" name="Shape 11"/>
          <p:cNvSpPr/>
          <p:nvPr/>
        </p:nvSpPr>
        <p:spPr>
          <a:xfrm>
            <a:off x="6461150" y="1131113"/>
            <a:ext cx="5277002" cy="5429707"/>
          </a:xfrm>
          <a:prstGeom prst="roundRect">
            <a:avLst>
              <a:gd name="adj" fmla="val 751"/>
            </a:avLst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2"/>
          <p:cNvSpPr/>
          <p:nvPr/>
        </p:nvSpPr>
        <p:spPr>
          <a:xfrm>
            <a:off x="6622999" y="1599286"/>
            <a:ext cx="4953305" cy="9144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7"/>
          <a:srcRect t="-180" b="-180"/>
          <a:stretch/>
        </p:blipFill>
        <p:spPr>
          <a:xfrm>
            <a:off x="6622999" y="1331366"/>
            <a:ext cx="190195" cy="152705"/>
          </a:xfrm>
          <a:prstGeom prst="rect">
            <a:avLst/>
          </a:prstGeom>
        </p:spPr>
      </p:pic>
      <p:sp>
        <p:nvSpPr>
          <p:cNvPr id="22" name="Text 13"/>
          <p:cNvSpPr txBox="1"/>
          <p:nvPr/>
        </p:nvSpPr>
        <p:spPr>
          <a:xfrm>
            <a:off x="6890004" y="1293876"/>
            <a:ext cx="152613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 통합 및 학습 전략</a:t>
            </a:r>
            <a:endParaRPr lang="en-US" sz="1200" dirty="0"/>
          </a:p>
        </p:txBody>
      </p:sp>
      <p:sp>
        <p:nvSpPr>
          <p:cNvPr id="23" name="Text 14"/>
          <p:cNvSpPr txBox="1"/>
          <p:nvPr/>
        </p:nvSpPr>
        <p:spPr>
          <a:xfrm>
            <a:off x="6622999" y="1721815"/>
            <a:ext cx="27203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Negative Log-Likelihood 최소화</a:t>
            </a:r>
            <a:endParaRPr lang="en-US" sz="1200" dirty="0"/>
          </a:p>
        </p:txBody>
      </p:sp>
      <p:sp>
        <p:nvSpPr>
          <p:cNvPr id="24" name="Text 15"/>
          <p:cNvSpPr txBox="1"/>
          <p:nvPr/>
        </p:nvSpPr>
        <p:spPr>
          <a:xfrm>
            <a:off x="6622999" y="2008022"/>
            <a:ext cx="50292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검색기와 생성기를 결합한 후, 주어진 질문(x)에 대해 정답 타겟(y)을 생성할 확률을 최대화(NLL 최소화)하는 방향으로</a:t>
            </a: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Joint Training</a:t>
            </a: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을 수행합니다 </a:t>
            </a:r>
            <a:endParaRPr lang="en-US" sz="1200" dirty="0"/>
          </a:p>
        </p:txBody>
      </p:sp>
      <p:sp>
        <p:nvSpPr>
          <p:cNvPr id="25" name="Text 16"/>
          <p:cNvSpPr txBox="1"/>
          <p:nvPr/>
        </p:nvSpPr>
        <p:spPr>
          <a:xfrm>
            <a:off x="6680606" y="2693822"/>
            <a:ext cx="500999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Negative Log-Likelihood (NLL)</a:t>
            </a:r>
            <a:endParaRPr lang="en-US" sz="1200" dirty="0"/>
          </a:p>
        </p:txBody>
      </p:sp>
      <p:pic>
        <p:nvPicPr>
          <p:cNvPr id="26" name="Image 7" descr="preencoded.png"/>
          <p:cNvPicPr>
            <a:picLocks noChangeAspect="1"/>
          </p:cNvPicPr>
          <p:nvPr/>
        </p:nvPicPr>
        <p:blipFill>
          <a:blip r:embed="rId8"/>
          <a:srcRect t="-22" b="-22"/>
          <a:stretch/>
        </p:blipFill>
        <p:spPr>
          <a:xfrm>
            <a:off x="6622999" y="2959913"/>
            <a:ext cx="4949647" cy="362102"/>
          </a:xfrm>
          <a:prstGeom prst="rect">
            <a:avLst/>
          </a:prstGeom>
        </p:spPr>
      </p:pic>
      <p:sp>
        <p:nvSpPr>
          <p:cNvPr id="27" name="Text 17"/>
          <p:cNvSpPr txBox="1"/>
          <p:nvPr/>
        </p:nvSpPr>
        <p:spPr>
          <a:xfrm>
            <a:off x="6575450" y="3026664"/>
            <a:ext cx="50484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 L = -∑</a:t>
            </a:r>
            <a:r>
              <a:rPr lang="en-US" sz="9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j</a:t>
            </a:r>
            <a:r>
              <a:rPr lang="en-US" sz="12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 log p(y</a:t>
            </a:r>
            <a:r>
              <a:rPr lang="en-US" sz="9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j</a:t>
            </a:r>
            <a:r>
              <a:rPr lang="en-US" sz="1200" b="1" dirty="0">
                <a:solidFill>
                  <a:srgbClr val="000000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 | x) </a:t>
            </a:r>
            <a:endParaRPr lang="en-US" sz="1200" dirty="0"/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9"/>
          <a:srcRect l="-11" r="-11"/>
          <a:stretch/>
        </p:blipFill>
        <p:spPr>
          <a:xfrm>
            <a:off x="6622999" y="3398825"/>
            <a:ext cx="4949647" cy="1792224"/>
          </a:xfrm>
          <a:prstGeom prst="rect">
            <a:avLst/>
          </a:prstGeom>
        </p:spPr>
      </p:pic>
      <p:pic>
        <p:nvPicPr>
          <p:cNvPr id="29" name="Image 9" descr="preencoded.png"/>
          <p:cNvPicPr>
            <a:picLocks noChangeAspect="1"/>
          </p:cNvPicPr>
          <p:nvPr/>
        </p:nvPicPr>
        <p:blipFill>
          <a:blip r:embed="rId10"/>
          <a:srcRect t="-16" b="-16"/>
          <a:stretch/>
        </p:blipFill>
        <p:spPr>
          <a:xfrm>
            <a:off x="7669073" y="3685032"/>
            <a:ext cx="2857500" cy="952805"/>
          </a:xfrm>
          <a:prstGeom prst="rect">
            <a:avLst/>
          </a:prstGeom>
        </p:spPr>
      </p:pic>
      <p:sp>
        <p:nvSpPr>
          <p:cNvPr id="30" name="Text 18"/>
          <p:cNvSpPr txBox="1"/>
          <p:nvPr/>
        </p:nvSpPr>
        <p:spPr>
          <a:xfrm>
            <a:off x="6613855" y="4675327"/>
            <a:ext cx="49725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확률(p)이 낮을수록 NLL 손실은 비약적으로 증가</a:t>
            </a:r>
            <a:endParaRPr lang="en-US" sz="1200" dirty="0"/>
          </a:p>
        </p:txBody>
      </p:sp>
      <p:sp>
        <p:nvSpPr>
          <p:cNvPr id="31" name="Text 19"/>
          <p:cNvSpPr txBox="1"/>
          <p:nvPr/>
        </p:nvSpPr>
        <p:spPr>
          <a:xfrm>
            <a:off x="6813194" y="5305349"/>
            <a:ext cx="48774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파라미터 고정 (Freezing)</a:t>
            </a:r>
            <a:endParaRPr lang="en-US" sz="1200" dirty="0"/>
          </a:p>
        </p:txBody>
      </p:sp>
      <p:pic>
        <p:nvPicPr>
          <p:cNvPr id="32" name="Image 10" descr="preencoded.png"/>
          <p:cNvPicPr>
            <a:picLocks noChangeAspect="1"/>
          </p:cNvPicPr>
          <p:nvPr/>
        </p:nvPicPr>
        <p:blipFill>
          <a:blip r:embed="rId11"/>
          <a:srcRect t="-1" b="-1"/>
          <a:stretch/>
        </p:blipFill>
        <p:spPr>
          <a:xfrm>
            <a:off x="6622999" y="5591556"/>
            <a:ext cx="4949647" cy="800100"/>
          </a:xfrm>
          <a:prstGeom prst="rect">
            <a:avLst/>
          </a:prstGeom>
        </p:spPr>
      </p:pic>
      <p:sp>
        <p:nvSpPr>
          <p:cNvPr id="33" name="Text 20"/>
          <p:cNvSpPr txBox="1"/>
          <p:nvPr/>
        </p:nvSpPr>
        <p:spPr>
          <a:xfrm>
            <a:off x="6728155" y="5715000"/>
            <a:ext cx="198790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Query Enc &amp; Generator</a:t>
            </a:r>
            <a:endParaRPr lang="en-US" sz="1200" dirty="0"/>
          </a:p>
        </p:txBody>
      </p:sp>
      <p:sp>
        <p:nvSpPr>
          <p:cNvPr id="34" name="Shape 21"/>
          <p:cNvSpPr/>
          <p:nvPr/>
        </p:nvSpPr>
        <p:spPr>
          <a:xfrm>
            <a:off x="10491826" y="5695798"/>
            <a:ext cx="981151" cy="267005"/>
          </a:xfrm>
          <a:prstGeom prst="roundRect">
            <a:avLst>
              <a:gd name="adj" fmla="val 97847"/>
            </a:avLst>
          </a:prstGeom>
          <a:solidFill>
            <a:srgbClr val="D1FAE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5" name="Text 22"/>
          <p:cNvSpPr txBox="1"/>
          <p:nvPr/>
        </p:nvSpPr>
        <p:spPr>
          <a:xfrm>
            <a:off x="10491826" y="5695798"/>
            <a:ext cx="1057961" cy="2670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76200" tIns="25400" rIns="76200" bIns="2540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Fine-tuned</a:t>
            </a:r>
            <a:endParaRPr lang="en-US" sz="1200" dirty="0"/>
          </a:p>
        </p:txBody>
      </p:sp>
      <p:sp>
        <p:nvSpPr>
          <p:cNvPr id="36" name="Text 23"/>
          <p:cNvSpPr txBox="1"/>
          <p:nvPr/>
        </p:nvSpPr>
        <p:spPr>
          <a:xfrm>
            <a:off x="6728155" y="6038698"/>
            <a:ext cx="15197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Document Encoder</a:t>
            </a:r>
            <a:endParaRPr lang="en-US" sz="1200" dirty="0"/>
          </a:p>
        </p:txBody>
      </p:sp>
      <p:sp>
        <p:nvSpPr>
          <p:cNvPr id="37" name="Shape 24"/>
          <p:cNvSpPr/>
          <p:nvPr/>
        </p:nvSpPr>
        <p:spPr>
          <a:xfrm>
            <a:off x="10812780" y="6019495"/>
            <a:ext cx="657454" cy="267005"/>
          </a:xfrm>
          <a:prstGeom prst="roundRect">
            <a:avLst>
              <a:gd name="adj" fmla="val 97847"/>
            </a:avLst>
          </a:prstGeom>
          <a:solidFill>
            <a:srgbClr val="FEE2E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8" name="Text 25"/>
          <p:cNvSpPr txBox="1"/>
          <p:nvPr/>
        </p:nvSpPr>
        <p:spPr>
          <a:xfrm>
            <a:off x="10812780" y="6019495"/>
            <a:ext cx="734263" cy="2670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76200" tIns="25400" rIns="76200" bIns="2540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B91C1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Frozen</a:t>
            </a:r>
            <a:endParaRPr lang="en-US" sz="1200" dirty="0"/>
          </a:p>
        </p:txBody>
      </p:sp>
      <p:pic>
        <p:nvPicPr>
          <p:cNvPr id="39" name="Image 11" descr="preencoded.png"/>
          <p:cNvPicPr>
            <a:picLocks noChangeAspect="1"/>
          </p:cNvPicPr>
          <p:nvPr/>
        </p:nvPicPr>
        <p:blipFill>
          <a:blip r:embed="rId12"/>
          <a:srcRect t="-43" b="-43"/>
          <a:stretch/>
        </p:blipFill>
        <p:spPr>
          <a:xfrm>
            <a:off x="6622999" y="5352898"/>
            <a:ext cx="133502" cy="152705"/>
          </a:xfrm>
          <a:prstGeom prst="rect">
            <a:avLst/>
          </a:prstGeom>
        </p:spPr>
      </p:pic>
      <p:pic>
        <p:nvPicPr>
          <p:cNvPr id="40" name="Image 12" descr="preencoded.png"/>
          <p:cNvPicPr>
            <a:picLocks noChangeAspect="1"/>
          </p:cNvPicPr>
          <p:nvPr/>
        </p:nvPicPr>
        <p:blipFill>
          <a:blip r:embed="rId3"/>
          <a:srcRect l="-7" r="-7"/>
          <a:stretch/>
        </p:blipFill>
        <p:spPr>
          <a:xfrm>
            <a:off x="439826" y="2551176"/>
            <a:ext cx="5775350" cy="1009498"/>
          </a:xfrm>
          <a:prstGeom prst="rect">
            <a:avLst/>
          </a:prstGeom>
        </p:spPr>
      </p:pic>
      <p:pic>
        <p:nvPicPr>
          <p:cNvPr id="41" name="Image 13" descr="preencoded.png"/>
          <p:cNvPicPr>
            <a:picLocks noChangeAspect="1"/>
          </p:cNvPicPr>
          <p:nvPr/>
        </p:nvPicPr>
        <p:blipFill>
          <a:blip r:embed="rId13"/>
          <a:srcRect l="-33" r="-33"/>
          <a:stretch/>
        </p:blipFill>
        <p:spPr>
          <a:xfrm>
            <a:off x="601675" y="2703881"/>
            <a:ext cx="171907" cy="152705"/>
          </a:xfrm>
          <a:prstGeom prst="rect">
            <a:avLst/>
          </a:prstGeom>
        </p:spPr>
      </p:pic>
      <p:sp>
        <p:nvSpPr>
          <p:cNvPr id="42" name="Text 26"/>
          <p:cNvSpPr txBox="1"/>
          <p:nvPr/>
        </p:nvSpPr>
        <p:spPr>
          <a:xfrm>
            <a:off x="849478" y="2665476"/>
            <a:ext cx="20180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Denoising Pre-training</a:t>
            </a:r>
            <a:endParaRPr lang="en-US" sz="1200" dirty="0"/>
          </a:p>
        </p:txBody>
      </p:sp>
      <p:sp>
        <p:nvSpPr>
          <p:cNvPr id="43" name="Text 27"/>
          <p:cNvSpPr txBox="1"/>
          <p:nvPr/>
        </p:nvSpPr>
        <p:spPr>
          <a:xfrm>
            <a:off x="601675" y="2951683"/>
            <a:ext cx="5582412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텍스트에 의도적인 노이즈(Masking, Deletion 등)를 주입하고 원본을 복원하는 Denoising Objective로 사전학습되어, 언어에 대한 깊은 이해도를 갖추고 있습니다.</a:t>
            </a:r>
            <a:endParaRPr lang="en-US" sz="1200" dirty="0"/>
          </a:p>
        </p:txBody>
      </p:sp>
      <p:sp>
        <p:nvSpPr>
          <p:cNvPr id="44" name="Text 28"/>
          <p:cNvSpPr txBox="1"/>
          <p:nvPr/>
        </p:nvSpPr>
        <p:spPr>
          <a:xfrm>
            <a:off x="11131906" y="6410858"/>
            <a:ext cx="44805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7/16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609905" y="304495"/>
            <a:ext cx="6875374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Latent Variable </a:t>
            </a:r>
            <a:r>
              <a:rPr lang="en-US" sz="2700" b="1" i="1" kern="0" spc="-75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z</a:t>
            </a:r>
            <a:r>
              <a:rPr lang="en-US" sz="27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의</a:t>
            </a:r>
            <a:endParaRPr lang="en-US" sz="2700" dirty="0"/>
          </a:p>
          <a:p>
            <a:pPr marL="0" indent="0" algn="l">
              <a:buNone/>
            </a:pPr>
            <a:r>
              <a:rPr lang="en-US" sz="27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개념과 역할 </a:t>
            </a:r>
            <a:endParaRPr lang="en-US" sz="27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5" r="-5"/>
          <a:stretch/>
        </p:blipFill>
        <p:spPr>
          <a:xfrm>
            <a:off x="609905" y="1307592"/>
            <a:ext cx="6743700" cy="2085746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1095451" y="1460297"/>
            <a:ext cx="614385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잠재 변수 (Latent Variable)란? </a:t>
            </a:r>
            <a:endParaRPr lang="en-US" sz="13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 l="-1773" r="-1773"/>
          <a:stretch/>
        </p:blipFill>
        <p:spPr>
          <a:xfrm>
            <a:off x="886054" y="1507846"/>
            <a:ext cx="133502" cy="171907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886054" y="2508199"/>
            <a:ext cx="6238951" cy="9144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Text 6"/>
          <p:cNvSpPr txBox="1"/>
          <p:nvPr/>
        </p:nvSpPr>
        <p:spPr>
          <a:xfrm>
            <a:off x="886054" y="1803197"/>
            <a:ext cx="6315761" cy="63002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200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훈련 데이터셋에서 직접적으로 관측(Observe)되거나 정답 레이블(Supervision)로 명시적으로 주어지지 않지만, 모델이 최종 출력(Target)을 생성하기 위해 내부적으로 추론하고 활용해야 하는 숨겨진 매개 변수입니다.</a:t>
            </a:r>
            <a:endParaRPr lang="en-US" sz="1200" dirty="0"/>
          </a:p>
        </p:txBody>
      </p:sp>
      <p:sp>
        <p:nvSpPr>
          <p:cNvPr id="11" name="Text 7"/>
          <p:cNvSpPr txBox="1"/>
          <p:nvPr/>
        </p:nvSpPr>
        <p:spPr>
          <a:xfrm>
            <a:off x="886054" y="2594153"/>
            <a:ext cx="6315761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2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RAG 모델에서 질의(</a:t>
            </a:r>
            <a:r>
              <a:rPr lang="en-US" sz="1200" i="1" dirty="0">
                <a:solidFill>
                  <a:srgbClr val="374151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x</a:t>
            </a:r>
            <a:r>
              <a:rPr lang="en-US" sz="12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)에 대한 답변을 생성할 때, </a:t>
            </a:r>
            <a:r>
              <a:rPr lang="en-US" sz="12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"어떤 위키피디아 문서가 정답 도출에 필요한가?"</a:t>
            </a:r>
            <a:r>
              <a:rPr lang="en-US" sz="12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에 대한 정보는 학습 데이터에 없습니다. 따라서 검색된 문서 집합 </a:t>
            </a:r>
            <a:r>
              <a:rPr lang="en-US" sz="1200" b="1" i="1" dirty="0">
                <a:solidFill>
                  <a:srgbClr val="374151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z</a:t>
            </a:r>
            <a:r>
              <a:rPr lang="en-US" sz="12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모델 내부의 잠재 변수로 취급하게 됩니다. </a:t>
            </a:r>
            <a:endParaRPr lang="en-US" sz="120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rcRect l="-7" r="-7"/>
          <a:stretch/>
        </p:blipFill>
        <p:spPr>
          <a:xfrm>
            <a:off x="7658100" y="304495"/>
            <a:ext cx="3924605" cy="5790895"/>
          </a:xfrm>
          <a:prstGeom prst="rect">
            <a:avLst/>
          </a:prstGeom>
        </p:spPr>
      </p:pic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t="-5" b="-5"/>
          <a:stretch/>
        </p:blipFill>
        <p:spPr>
          <a:xfrm>
            <a:off x="7667244" y="314554"/>
            <a:ext cx="3905402" cy="453542"/>
          </a:xfrm>
          <a:prstGeom prst="rect">
            <a:avLst/>
          </a:prstGeom>
        </p:spPr>
      </p:pic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rcRect l="-33" r="-33"/>
          <a:stretch/>
        </p:blipFill>
        <p:spPr>
          <a:xfrm>
            <a:off x="7858354" y="464515"/>
            <a:ext cx="171907" cy="152705"/>
          </a:xfrm>
          <a:prstGeom prst="rect">
            <a:avLst/>
          </a:prstGeom>
        </p:spPr>
      </p:pic>
      <p:sp>
        <p:nvSpPr>
          <p:cNvPr id="15" name="Text 8"/>
          <p:cNvSpPr txBox="1"/>
          <p:nvPr/>
        </p:nvSpPr>
        <p:spPr>
          <a:xfrm>
            <a:off x="8106156" y="314554"/>
            <a:ext cx="33055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잠재 변수 프로세스 (Latent Process) 시각화</a:t>
            </a:r>
            <a:endParaRPr lang="en-US" sz="13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09905" y="4304995"/>
            <a:ext cx="6743700" cy="1714500"/>
          </a:xfrm>
          <a:prstGeom prst="rect">
            <a:avLst/>
          </a:prstGeom>
        </p:spPr>
      </p:pic>
      <p:pic>
        <p:nvPicPr>
          <p:cNvPr id="17" name="Image 6" descr="preencoded.png"/>
          <p:cNvPicPr>
            <a:picLocks noChangeAspect="1"/>
          </p:cNvPicPr>
          <p:nvPr/>
        </p:nvPicPr>
        <p:blipFill>
          <a:blip r:embed="rId9"/>
          <a:srcRect t="-19" b="-19"/>
          <a:stretch/>
        </p:blipFill>
        <p:spPr>
          <a:xfrm>
            <a:off x="3010205" y="4209898"/>
            <a:ext cx="1943100" cy="267005"/>
          </a:xfrm>
          <a:prstGeom prst="rect">
            <a:avLst/>
          </a:prstGeom>
        </p:spPr>
      </p:pic>
      <p:sp>
        <p:nvSpPr>
          <p:cNvPr id="18" name="Text 9"/>
          <p:cNvSpPr/>
          <p:nvPr/>
        </p:nvSpPr>
        <p:spPr>
          <a:xfrm>
            <a:off x="2884018" y="4209898"/>
            <a:ext cx="2196389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잠재 변수 취급의 핵심 이점</a:t>
            </a:r>
            <a:endParaRPr lang="en-US" sz="1200" dirty="0"/>
          </a:p>
        </p:txBody>
      </p:sp>
      <p:pic>
        <p:nvPicPr>
          <p:cNvPr id="19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80898" y="4591202"/>
            <a:ext cx="152705" cy="152705"/>
          </a:xfrm>
          <a:prstGeom prst="rect">
            <a:avLst/>
          </a:prstGeom>
        </p:spPr>
      </p:pic>
      <p:sp>
        <p:nvSpPr>
          <p:cNvPr id="20" name="Text 10"/>
          <p:cNvSpPr txBox="1"/>
          <p:nvPr/>
        </p:nvSpPr>
        <p:spPr>
          <a:xfrm>
            <a:off x="1009498" y="4552798"/>
            <a:ext cx="62490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End-to-End 학습:</a:t>
            </a:r>
            <a:r>
              <a:rPr lang="en-US" sz="12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잠재 문서에 대한 기대값 연산을 통해 문서 검색기(Retriever)와 생성기(Generator)를 동시에 최적화할 수 있습니다.</a:t>
            </a:r>
            <a:endParaRPr lang="en-US" sz="1200" dirty="0"/>
          </a:p>
        </p:txBody>
      </p:sp>
      <p:pic>
        <p:nvPicPr>
          <p:cNvPr id="21" name="Image 8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80898" y="5048402"/>
            <a:ext cx="152705" cy="152705"/>
          </a:xfrm>
          <a:prstGeom prst="rect">
            <a:avLst/>
          </a:prstGeom>
        </p:spPr>
      </p:pic>
      <p:sp>
        <p:nvSpPr>
          <p:cNvPr id="22" name="Text 11"/>
          <p:cNvSpPr txBox="1"/>
          <p:nvPr/>
        </p:nvSpPr>
        <p:spPr>
          <a:xfrm>
            <a:off x="1009498" y="5009998"/>
            <a:ext cx="62490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유연한 지식 탐색:</a:t>
            </a:r>
            <a:r>
              <a:rPr lang="en-US" sz="12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사람의 개입 없이, 생성 Loss를 최소화하는 방향으로 모델 스스로 가장 유용한 지식을 식별하도록 유도합니다.</a:t>
            </a:r>
            <a:endParaRPr lang="en-US" sz="1200" dirty="0"/>
          </a:p>
        </p:txBody>
      </p:sp>
      <p:pic>
        <p:nvPicPr>
          <p:cNvPr id="23" name="Image 9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80898" y="5505602"/>
            <a:ext cx="152705" cy="152705"/>
          </a:xfrm>
          <a:prstGeom prst="rect">
            <a:avLst/>
          </a:prstGeom>
        </p:spPr>
      </p:pic>
      <p:sp>
        <p:nvSpPr>
          <p:cNvPr id="24" name="Text 12"/>
          <p:cNvSpPr txBox="1"/>
          <p:nvPr/>
        </p:nvSpPr>
        <p:spPr>
          <a:xfrm>
            <a:off x="1009498" y="5467198"/>
            <a:ext cx="62490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Top-K 근사:</a:t>
            </a:r>
            <a:r>
              <a:rPr lang="en-US" sz="1200" dirty="0">
                <a:solidFill>
                  <a:srgbClr val="37415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무한한 문서 공간 전체가 아닌, 검색 확률이 가장 높은 상위 K개의 문서를 잠재 공간으로 한정하여 계산 효율성을 확보합니다.</a:t>
            </a:r>
            <a:endParaRPr lang="en-US" sz="1200" dirty="0"/>
          </a:p>
        </p:txBody>
      </p:sp>
      <p:sp>
        <p:nvSpPr>
          <p:cNvPr id="25" name="Shape 13"/>
          <p:cNvSpPr/>
          <p:nvPr/>
        </p:nvSpPr>
        <p:spPr>
          <a:xfrm>
            <a:off x="7667244" y="768096"/>
            <a:ext cx="3905402" cy="5324551"/>
          </a:xfrm>
          <a:prstGeom prst="roundRect">
            <a:avLst>
              <a:gd name="adj" fmla="val 1371"/>
            </a:avLst>
          </a:prstGeom>
          <a:solidFill>
            <a:srgbClr val="FAFC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26" name="Image 10" descr="preencoded.png"/>
          <p:cNvPicPr>
            <a:picLocks noChangeAspect="1"/>
          </p:cNvPicPr>
          <p:nvPr/>
        </p:nvPicPr>
        <p:blipFill>
          <a:blip r:embed="rId11"/>
          <a:srcRect l="-11" r="-11"/>
          <a:stretch/>
        </p:blipFill>
        <p:spPr>
          <a:xfrm>
            <a:off x="8706002" y="1036015"/>
            <a:ext cx="1828800" cy="666598"/>
          </a:xfrm>
          <a:prstGeom prst="rect">
            <a:avLst/>
          </a:prstGeom>
        </p:spPr>
      </p:pic>
      <p:sp>
        <p:nvSpPr>
          <p:cNvPr id="27" name="Text 14"/>
          <p:cNvSpPr txBox="1"/>
          <p:nvPr/>
        </p:nvSpPr>
        <p:spPr>
          <a:xfrm>
            <a:off x="8866022" y="1131113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입력 질의 (Query)</a:t>
            </a:r>
            <a:endParaRPr lang="en-US" sz="1200" dirty="0"/>
          </a:p>
        </p:txBody>
      </p:sp>
      <p:sp>
        <p:nvSpPr>
          <p:cNvPr id="28" name="Text 15"/>
          <p:cNvSpPr txBox="1"/>
          <p:nvPr/>
        </p:nvSpPr>
        <p:spPr>
          <a:xfrm>
            <a:off x="8915400" y="1378915"/>
            <a:ext cx="14100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6B728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x</a:t>
            </a:r>
            <a:endParaRPr lang="en-US" sz="1200" dirty="0"/>
          </a:p>
        </p:txBody>
      </p:sp>
      <p:pic>
        <p:nvPicPr>
          <p:cNvPr id="29" name="Image 11" descr="preencoded.png"/>
          <p:cNvPicPr>
            <a:picLocks noChangeAspect="1"/>
          </p:cNvPicPr>
          <p:nvPr/>
        </p:nvPicPr>
        <p:blipFill>
          <a:blip r:embed="rId12"/>
          <a:srcRect t="-80" b="-80"/>
          <a:stretch/>
        </p:blipFill>
        <p:spPr>
          <a:xfrm>
            <a:off x="9549079" y="1684325"/>
            <a:ext cx="142646" cy="228600"/>
          </a:xfrm>
          <a:prstGeom prst="rect">
            <a:avLst/>
          </a:prstGeom>
        </p:spPr>
      </p:pic>
      <p:pic>
        <p:nvPicPr>
          <p:cNvPr id="30" name="Image 12" descr="preencoded.png"/>
          <p:cNvPicPr>
            <a:picLocks noChangeAspect="1"/>
          </p:cNvPicPr>
          <p:nvPr/>
        </p:nvPicPr>
        <p:blipFill>
          <a:blip r:embed="rId13"/>
          <a:srcRect l="-4" r="-4"/>
          <a:stretch/>
        </p:blipFill>
        <p:spPr>
          <a:xfrm>
            <a:off x="8553298" y="1893722"/>
            <a:ext cx="2133295" cy="666598"/>
          </a:xfrm>
          <a:prstGeom prst="rect">
            <a:avLst/>
          </a:prstGeom>
        </p:spPr>
      </p:pic>
      <p:sp>
        <p:nvSpPr>
          <p:cNvPr id="31" name="Text 16"/>
          <p:cNvSpPr txBox="1"/>
          <p:nvPr/>
        </p:nvSpPr>
        <p:spPr>
          <a:xfrm>
            <a:off x="9226296" y="1988820"/>
            <a:ext cx="128930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8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Retriever 모델 </a:t>
            </a:r>
            <a:endParaRPr lang="en-US" sz="1200" dirty="0"/>
          </a:p>
        </p:txBody>
      </p:sp>
      <p:pic>
        <p:nvPicPr>
          <p:cNvPr id="32" name="Image 13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8997696" y="2027225"/>
            <a:ext cx="152705" cy="152705"/>
          </a:xfrm>
          <a:prstGeom prst="rect">
            <a:avLst/>
          </a:prstGeom>
        </p:spPr>
      </p:pic>
      <p:sp>
        <p:nvSpPr>
          <p:cNvPr id="33" name="Text 17"/>
          <p:cNvSpPr txBox="1"/>
          <p:nvPr/>
        </p:nvSpPr>
        <p:spPr>
          <a:xfrm>
            <a:off x="8762695" y="2236622"/>
            <a:ext cx="1714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p</a:t>
            </a:r>
            <a:r>
              <a:rPr lang="en-US" sz="900" b="1" dirty="0">
                <a:solidFill>
                  <a:srgbClr val="00000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η</a:t>
            </a:r>
            <a:r>
              <a:rPr lang="en-US" sz="1200" b="1" dirty="0">
                <a:solidFill>
                  <a:srgbClr val="00000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(z|x)</a:t>
            </a:r>
            <a:endParaRPr lang="en-US" sz="1200" dirty="0"/>
          </a:p>
        </p:txBody>
      </p:sp>
      <p:pic>
        <p:nvPicPr>
          <p:cNvPr id="34" name="Image 14" descr="preencoded.png"/>
          <p:cNvPicPr>
            <a:picLocks noChangeAspect="1"/>
          </p:cNvPicPr>
          <p:nvPr/>
        </p:nvPicPr>
        <p:blipFill>
          <a:blip r:embed="rId15"/>
          <a:srcRect t="-80" b="-80"/>
          <a:stretch/>
        </p:blipFill>
        <p:spPr>
          <a:xfrm>
            <a:off x="9549079" y="2541118"/>
            <a:ext cx="142646" cy="228600"/>
          </a:xfrm>
          <a:prstGeom prst="rect">
            <a:avLst/>
          </a:prstGeom>
        </p:spPr>
      </p:pic>
      <p:sp>
        <p:nvSpPr>
          <p:cNvPr id="35" name="Shape 18"/>
          <p:cNvSpPr/>
          <p:nvPr/>
        </p:nvSpPr>
        <p:spPr>
          <a:xfrm>
            <a:off x="7895844" y="2788920"/>
            <a:ext cx="3448202" cy="1276502"/>
          </a:xfrm>
          <a:prstGeom prst="roundRect">
            <a:avLst>
              <a:gd name="adj" fmla="val 12830"/>
            </a:avLst>
          </a:prstGeom>
          <a:noFill/>
          <a:ln w="254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36" name="Image 15" descr="preencoded.png"/>
          <p:cNvPicPr>
            <a:picLocks noChangeAspect="1"/>
          </p:cNvPicPr>
          <p:nvPr/>
        </p:nvPicPr>
        <p:blipFill>
          <a:blip r:embed="rId16"/>
          <a:srcRect l="-8" r="-8"/>
          <a:stretch/>
        </p:blipFill>
        <p:spPr>
          <a:xfrm>
            <a:off x="8029346" y="3036722"/>
            <a:ext cx="914400" cy="895198"/>
          </a:xfrm>
          <a:prstGeom prst="rect">
            <a:avLst/>
          </a:prstGeom>
        </p:spPr>
      </p:pic>
      <p:pic>
        <p:nvPicPr>
          <p:cNvPr id="37" name="Image 16" descr="preencoded.png"/>
          <p:cNvPicPr>
            <a:picLocks noChangeAspect="1"/>
          </p:cNvPicPr>
          <p:nvPr/>
        </p:nvPicPr>
        <p:blipFill>
          <a:blip r:embed="rId17"/>
          <a:srcRect l="-133" r="-133"/>
          <a:stretch/>
        </p:blipFill>
        <p:spPr>
          <a:xfrm>
            <a:off x="8401507" y="3122676"/>
            <a:ext cx="171907" cy="228600"/>
          </a:xfrm>
          <a:prstGeom prst="rect">
            <a:avLst/>
          </a:prstGeom>
        </p:spPr>
      </p:pic>
      <p:sp>
        <p:nvSpPr>
          <p:cNvPr id="38" name="Text 19"/>
          <p:cNvSpPr txBox="1"/>
          <p:nvPr/>
        </p:nvSpPr>
        <p:spPr>
          <a:xfrm>
            <a:off x="8240573" y="3388766"/>
            <a:ext cx="49926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문서 1</a:t>
            </a:r>
            <a:endParaRPr lang="en-US" sz="1200" dirty="0"/>
          </a:p>
        </p:txBody>
      </p:sp>
      <p:sp>
        <p:nvSpPr>
          <p:cNvPr id="39" name="Text 20"/>
          <p:cNvSpPr txBox="1"/>
          <p:nvPr/>
        </p:nvSpPr>
        <p:spPr>
          <a:xfrm>
            <a:off x="8382305" y="3617366"/>
            <a:ext cx="2103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B728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z</a:t>
            </a:r>
            <a:r>
              <a:rPr lang="en-US" sz="900" b="1" dirty="0">
                <a:solidFill>
                  <a:srgbClr val="6B728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1</a:t>
            </a:r>
            <a:endParaRPr lang="en-US" sz="1200" dirty="0"/>
          </a:p>
        </p:txBody>
      </p:sp>
      <p:pic>
        <p:nvPicPr>
          <p:cNvPr id="40" name="Image 17" descr="preencoded.png"/>
          <p:cNvPicPr>
            <a:picLocks noChangeAspect="1"/>
          </p:cNvPicPr>
          <p:nvPr/>
        </p:nvPicPr>
        <p:blipFill>
          <a:blip r:embed="rId16"/>
          <a:srcRect l="-8" r="-8"/>
          <a:stretch/>
        </p:blipFill>
        <p:spPr>
          <a:xfrm>
            <a:off x="9020556" y="3036722"/>
            <a:ext cx="914400" cy="895198"/>
          </a:xfrm>
          <a:prstGeom prst="rect">
            <a:avLst/>
          </a:prstGeom>
        </p:spPr>
      </p:pic>
      <p:pic>
        <p:nvPicPr>
          <p:cNvPr id="41" name="Image 18" descr="preencoded.png"/>
          <p:cNvPicPr>
            <a:picLocks noChangeAspect="1"/>
          </p:cNvPicPr>
          <p:nvPr/>
        </p:nvPicPr>
        <p:blipFill>
          <a:blip r:embed="rId17"/>
          <a:srcRect l="-133" r="-133"/>
          <a:stretch/>
        </p:blipFill>
        <p:spPr>
          <a:xfrm>
            <a:off x="9391802" y="3122676"/>
            <a:ext cx="171907" cy="228600"/>
          </a:xfrm>
          <a:prstGeom prst="rect">
            <a:avLst/>
          </a:prstGeom>
        </p:spPr>
      </p:pic>
      <p:sp>
        <p:nvSpPr>
          <p:cNvPr id="42" name="Text 21"/>
          <p:cNvSpPr txBox="1"/>
          <p:nvPr/>
        </p:nvSpPr>
        <p:spPr>
          <a:xfrm>
            <a:off x="9230868" y="3388766"/>
            <a:ext cx="49926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문서 2</a:t>
            </a:r>
            <a:endParaRPr lang="en-US" sz="1200" dirty="0"/>
          </a:p>
        </p:txBody>
      </p:sp>
      <p:sp>
        <p:nvSpPr>
          <p:cNvPr id="43" name="Text 22"/>
          <p:cNvSpPr txBox="1"/>
          <p:nvPr/>
        </p:nvSpPr>
        <p:spPr>
          <a:xfrm>
            <a:off x="9366199" y="361736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B728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z</a:t>
            </a:r>
            <a:r>
              <a:rPr lang="en-US" sz="900" b="1" dirty="0">
                <a:solidFill>
                  <a:srgbClr val="6B728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2</a:t>
            </a:r>
            <a:endParaRPr lang="en-US" sz="1200" dirty="0"/>
          </a:p>
        </p:txBody>
      </p:sp>
      <p:pic>
        <p:nvPicPr>
          <p:cNvPr id="44" name="Image 19" descr="preencoded.png"/>
          <p:cNvPicPr>
            <a:picLocks noChangeAspect="1"/>
          </p:cNvPicPr>
          <p:nvPr/>
        </p:nvPicPr>
        <p:blipFill>
          <a:blip r:embed="rId18"/>
          <a:srcRect l="-1648" r="-1648"/>
          <a:stretch/>
        </p:blipFill>
        <p:spPr>
          <a:xfrm>
            <a:off x="10030054" y="3388766"/>
            <a:ext cx="171907" cy="190195"/>
          </a:xfrm>
          <a:prstGeom prst="rect">
            <a:avLst/>
          </a:prstGeom>
        </p:spPr>
      </p:pic>
      <p:pic>
        <p:nvPicPr>
          <p:cNvPr id="45" name="Image 20" descr="preencoded.png"/>
          <p:cNvPicPr>
            <a:picLocks noChangeAspect="1"/>
          </p:cNvPicPr>
          <p:nvPr/>
        </p:nvPicPr>
        <p:blipFill>
          <a:blip r:embed="rId16"/>
          <a:srcRect l="-8" r="-8"/>
          <a:stretch/>
        </p:blipFill>
        <p:spPr>
          <a:xfrm>
            <a:off x="10296144" y="3036722"/>
            <a:ext cx="914400" cy="895198"/>
          </a:xfrm>
          <a:prstGeom prst="rect">
            <a:avLst/>
          </a:prstGeom>
        </p:spPr>
      </p:pic>
      <p:pic>
        <p:nvPicPr>
          <p:cNvPr id="46" name="Image 21" descr="preencoded.png"/>
          <p:cNvPicPr>
            <a:picLocks noChangeAspect="1"/>
          </p:cNvPicPr>
          <p:nvPr/>
        </p:nvPicPr>
        <p:blipFill>
          <a:blip r:embed="rId17"/>
          <a:srcRect l="-133" r="-133"/>
          <a:stretch/>
        </p:blipFill>
        <p:spPr>
          <a:xfrm>
            <a:off x="10668305" y="3122676"/>
            <a:ext cx="171907" cy="228600"/>
          </a:xfrm>
          <a:prstGeom prst="rect">
            <a:avLst/>
          </a:prstGeom>
        </p:spPr>
      </p:pic>
      <p:sp>
        <p:nvSpPr>
          <p:cNvPr id="47" name="Text 23"/>
          <p:cNvSpPr txBox="1"/>
          <p:nvPr/>
        </p:nvSpPr>
        <p:spPr>
          <a:xfrm>
            <a:off x="10500055" y="3388766"/>
            <a:ext cx="50932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F293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문서 K</a:t>
            </a:r>
            <a:endParaRPr lang="en-US" sz="1200" dirty="0"/>
          </a:p>
        </p:txBody>
      </p:sp>
      <p:sp>
        <p:nvSpPr>
          <p:cNvPr id="48" name="Text 24"/>
          <p:cNvSpPr txBox="1"/>
          <p:nvPr/>
        </p:nvSpPr>
        <p:spPr>
          <a:xfrm>
            <a:off x="10632643" y="3617366"/>
            <a:ext cx="2478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B728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z</a:t>
            </a:r>
            <a:r>
              <a:rPr lang="en-US" sz="900" b="1" dirty="0">
                <a:solidFill>
                  <a:srgbClr val="6B728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K</a:t>
            </a:r>
            <a:endParaRPr lang="en-US" sz="1200" dirty="0"/>
          </a:p>
        </p:txBody>
      </p:sp>
      <p:pic>
        <p:nvPicPr>
          <p:cNvPr id="49" name="Image 22" descr="preencoded.png"/>
          <p:cNvPicPr>
            <a:picLocks noChangeAspect="1"/>
          </p:cNvPicPr>
          <p:nvPr/>
        </p:nvPicPr>
        <p:blipFill>
          <a:blip r:embed="rId19"/>
          <a:srcRect l="-173" r="-173"/>
          <a:stretch/>
        </p:blipFill>
        <p:spPr>
          <a:xfrm>
            <a:off x="8318297" y="2674620"/>
            <a:ext cx="2609698" cy="304495"/>
          </a:xfrm>
          <a:prstGeom prst="rect">
            <a:avLst/>
          </a:prstGeom>
        </p:spPr>
      </p:pic>
      <p:sp>
        <p:nvSpPr>
          <p:cNvPr id="50" name="Text 25"/>
          <p:cNvSpPr/>
          <p:nvPr/>
        </p:nvSpPr>
        <p:spPr>
          <a:xfrm>
            <a:off x="8699602" y="2674620"/>
            <a:ext cx="2333549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잠재 변수 공간 (Latent Space) </a:t>
            </a:r>
            <a:endParaRPr lang="en-US" sz="1200" dirty="0"/>
          </a:p>
        </p:txBody>
      </p:sp>
      <p:pic>
        <p:nvPicPr>
          <p:cNvPr id="51" name="Image 23" descr="preencoded.png"/>
          <p:cNvPicPr>
            <a:picLocks noChangeAspect="1"/>
          </p:cNvPicPr>
          <p:nvPr/>
        </p:nvPicPr>
        <p:blipFill>
          <a:blip r:embed="rId20"/>
          <a:srcRect t="-180" b="-180"/>
          <a:stretch/>
        </p:blipFill>
        <p:spPr>
          <a:xfrm>
            <a:off x="8451799" y="2750515"/>
            <a:ext cx="190195" cy="152705"/>
          </a:xfrm>
          <a:prstGeom prst="rect">
            <a:avLst/>
          </a:prstGeom>
        </p:spPr>
      </p:pic>
      <p:pic>
        <p:nvPicPr>
          <p:cNvPr id="52" name="Image 24" descr="preencoded.png"/>
          <p:cNvPicPr>
            <a:picLocks noChangeAspect="1"/>
          </p:cNvPicPr>
          <p:nvPr/>
        </p:nvPicPr>
        <p:blipFill>
          <a:blip r:embed="rId15"/>
          <a:srcRect t="-80" b="-80"/>
          <a:stretch/>
        </p:blipFill>
        <p:spPr>
          <a:xfrm>
            <a:off x="9549079" y="4084625"/>
            <a:ext cx="142646" cy="228600"/>
          </a:xfrm>
          <a:prstGeom prst="rect">
            <a:avLst/>
          </a:prstGeom>
        </p:spPr>
      </p:pic>
      <p:pic>
        <p:nvPicPr>
          <p:cNvPr id="53" name="Image 25" descr="preencoded.png"/>
          <p:cNvPicPr>
            <a:picLocks noChangeAspect="1"/>
          </p:cNvPicPr>
          <p:nvPr/>
        </p:nvPicPr>
        <p:blipFill>
          <a:blip r:embed="rId21"/>
          <a:srcRect l="-4" r="-4"/>
          <a:stretch/>
        </p:blipFill>
        <p:spPr>
          <a:xfrm>
            <a:off x="8553298" y="4294022"/>
            <a:ext cx="2133295" cy="666598"/>
          </a:xfrm>
          <a:prstGeom prst="rect">
            <a:avLst/>
          </a:prstGeom>
        </p:spPr>
      </p:pic>
      <p:sp>
        <p:nvSpPr>
          <p:cNvPr id="54" name="Text 26"/>
          <p:cNvSpPr txBox="1"/>
          <p:nvPr/>
        </p:nvSpPr>
        <p:spPr>
          <a:xfrm>
            <a:off x="9215323" y="4389120"/>
            <a:ext cx="130027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4E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Generator 모델 </a:t>
            </a:r>
            <a:endParaRPr lang="en-US" sz="1200" dirty="0"/>
          </a:p>
        </p:txBody>
      </p:sp>
      <p:pic>
        <p:nvPicPr>
          <p:cNvPr id="55" name="Image 26" descr="preencoded.png"/>
          <p:cNvPicPr>
            <a:picLocks noChangeAspect="1"/>
          </p:cNvPicPr>
          <p:nvPr/>
        </p:nvPicPr>
        <p:blipFill>
          <a:blip r:embed="rId22"/>
          <a:srcRect t="-180" b="-180"/>
          <a:stretch/>
        </p:blipFill>
        <p:spPr>
          <a:xfrm>
            <a:off x="8948318" y="4427525"/>
            <a:ext cx="190195" cy="152705"/>
          </a:xfrm>
          <a:prstGeom prst="rect">
            <a:avLst/>
          </a:prstGeom>
        </p:spPr>
      </p:pic>
      <p:sp>
        <p:nvSpPr>
          <p:cNvPr id="56" name="Text 27"/>
          <p:cNvSpPr txBox="1"/>
          <p:nvPr/>
        </p:nvSpPr>
        <p:spPr>
          <a:xfrm>
            <a:off x="8762695" y="4636922"/>
            <a:ext cx="1714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p</a:t>
            </a:r>
            <a:r>
              <a:rPr lang="en-US" sz="900" b="1" dirty="0">
                <a:solidFill>
                  <a:srgbClr val="00000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θ</a:t>
            </a:r>
            <a:r>
              <a:rPr lang="en-US" sz="1200" b="1" dirty="0">
                <a:solidFill>
                  <a:srgbClr val="00000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(y|x, z)</a:t>
            </a:r>
            <a:endParaRPr lang="en-US" sz="1200" dirty="0"/>
          </a:p>
        </p:txBody>
      </p:sp>
      <p:pic>
        <p:nvPicPr>
          <p:cNvPr id="57" name="Image 27" descr="preencoded.png"/>
          <p:cNvPicPr>
            <a:picLocks noChangeAspect="1"/>
          </p:cNvPicPr>
          <p:nvPr/>
        </p:nvPicPr>
        <p:blipFill>
          <a:blip r:embed="rId12"/>
          <a:srcRect t="-80" b="-80"/>
          <a:stretch/>
        </p:blipFill>
        <p:spPr>
          <a:xfrm>
            <a:off x="9549079" y="4941418"/>
            <a:ext cx="142646" cy="228600"/>
          </a:xfrm>
          <a:prstGeom prst="rect">
            <a:avLst/>
          </a:prstGeom>
        </p:spPr>
      </p:pic>
      <p:pic>
        <p:nvPicPr>
          <p:cNvPr id="58" name="Image 28" descr="preencoded.png"/>
          <p:cNvPicPr>
            <a:picLocks noChangeAspect="1"/>
          </p:cNvPicPr>
          <p:nvPr/>
        </p:nvPicPr>
        <p:blipFill>
          <a:blip r:embed="rId23"/>
          <a:srcRect l="-11" r="-11"/>
          <a:stretch/>
        </p:blipFill>
        <p:spPr>
          <a:xfrm>
            <a:off x="8706002" y="5150815"/>
            <a:ext cx="1828800" cy="666598"/>
          </a:xfrm>
          <a:prstGeom prst="rect">
            <a:avLst/>
          </a:prstGeom>
        </p:spPr>
      </p:pic>
      <p:sp>
        <p:nvSpPr>
          <p:cNvPr id="59" name="Text 28"/>
          <p:cNvSpPr txBox="1"/>
          <p:nvPr/>
        </p:nvSpPr>
        <p:spPr>
          <a:xfrm>
            <a:off x="8826703" y="5245913"/>
            <a:ext cx="158739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최종 응답 (Target)</a:t>
            </a:r>
            <a:endParaRPr lang="en-US" sz="1200" dirty="0"/>
          </a:p>
        </p:txBody>
      </p:sp>
      <p:sp>
        <p:nvSpPr>
          <p:cNvPr id="60" name="Text 29"/>
          <p:cNvSpPr txBox="1"/>
          <p:nvPr/>
        </p:nvSpPr>
        <p:spPr>
          <a:xfrm>
            <a:off x="8915400" y="5493715"/>
            <a:ext cx="14100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D1D5DB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y</a:t>
            </a:r>
            <a:endParaRPr lang="en-US" sz="1200" dirty="0"/>
          </a:p>
        </p:txBody>
      </p:sp>
      <p:sp>
        <p:nvSpPr>
          <p:cNvPr id="61" name="Shape 30"/>
          <p:cNvSpPr/>
          <p:nvPr/>
        </p:nvSpPr>
        <p:spPr>
          <a:xfrm>
            <a:off x="609905" y="6096305"/>
            <a:ext cx="10972800" cy="19202"/>
          </a:xfrm>
          <a:prstGeom prst="rect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2" name="Shape 31"/>
          <p:cNvSpPr/>
          <p:nvPr/>
        </p:nvSpPr>
        <p:spPr>
          <a:xfrm>
            <a:off x="11005718" y="6229807"/>
            <a:ext cx="580644" cy="323698"/>
          </a:xfrm>
          <a:prstGeom prst="roundRect">
            <a:avLst>
              <a:gd name="adj" fmla="val 282486"/>
            </a:avLst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3" name="Text 32"/>
          <p:cNvSpPr txBox="1"/>
          <p:nvPr/>
        </p:nvSpPr>
        <p:spPr>
          <a:xfrm>
            <a:off x="11129162" y="6277356"/>
            <a:ext cx="4096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5419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8/16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5E7E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6476695" y="-1904695"/>
            <a:ext cx="7619695" cy="7619695"/>
          </a:xfrm>
          <a:prstGeom prst="ellipse">
            <a:avLst/>
          </a:prstGeom>
          <a:solidFill>
            <a:srgbClr val="007B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 txBox="1"/>
          <p:nvPr/>
        </p:nvSpPr>
        <p:spPr>
          <a:xfrm>
            <a:off x="609905" y="533095"/>
            <a:ext cx="1116391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RAG-Sequence </a:t>
            </a:r>
            <a:r>
              <a:rPr lang="en-US" sz="2200" b="1" kern="0" spc="-75" dirty="0">
                <a:solidFill>
                  <a:srgbClr val="9CA3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vs</a:t>
            </a:r>
            <a:r>
              <a:rPr lang="en-US" sz="3300" b="1" kern="0" spc="-75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RAG-Token</a:t>
            </a:r>
            <a:endParaRPr lang="en-US" sz="3300" dirty="0"/>
          </a:p>
        </p:txBody>
      </p:sp>
      <p:sp>
        <p:nvSpPr>
          <p:cNvPr id="6" name="Text 4"/>
          <p:cNvSpPr txBox="1"/>
          <p:nvPr/>
        </p:nvSpPr>
        <p:spPr>
          <a:xfrm>
            <a:off x="609905" y="1121969"/>
            <a:ext cx="10506456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RAG 모델은 검색된 문서(</a:t>
            </a:r>
            <a:r>
              <a:rPr lang="en-US" sz="12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잠재 변수 z</a:t>
            </a: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)를 확률적으로 주변화(Marginalization)하여 최종 텍스트를 생성합니다. 이때 주변화를 </a:t>
            </a:r>
            <a:r>
              <a:rPr lang="en-US" sz="12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전체 시퀀스 단위</a:t>
            </a: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로 할지, </a:t>
            </a:r>
            <a:r>
              <a:rPr lang="en-US" sz="12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개별 토큰 단위</a:t>
            </a:r>
            <a:r>
              <a:rPr lang="en-US" sz="12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로 할지에 따라 두 가지 아키텍처 변형으로 나뉩니다. 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09905" y="1792224"/>
            <a:ext cx="5333695" cy="4134002"/>
          </a:xfrm>
          <a:prstGeom prst="roundRect">
            <a:avLst>
              <a:gd name="adj" fmla="val 1223"/>
            </a:avLst>
          </a:prstGeom>
          <a:solidFill>
            <a:srgbClr val="F8F9FA"/>
          </a:solidFill>
          <a:ln w="12700">
            <a:solidFill>
              <a:srgbClr val="007BFF">
                <a:alpha val="10000"/>
              </a:srgbClr>
            </a:solidFill>
            <a:prstDash val="solid"/>
          </a:ln>
          <a:effectLst>
            <a:outerShdw blurRad="1143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609905" y="1792224"/>
            <a:ext cx="5333695" cy="57607"/>
          </a:xfrm>
          <a:prstGeom prst="roundRect">
            <a:avLst>
              <a:gd name="adj" fmla="val 87777"/>
            </a:avLst>
          </a:prstGeom>
          <a:solidFill>
            <a:srgbClr val="007BFF"/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Shape 7"/>
          <p:cNvSpPr/>
          <p:nvPr/>
        </p:nvSpPr>
        <p:spPr>
          <a:xfrm>
            <a:off x="847649" y="2574036"/>
            <a:ext cx="4858207" cy="19202"/>
          </a:xfrm>
          <a:prstGeom prst="rect">
            <a:avLst/>
          </a:prstGeom>
          <a:solidFill>
            <a:srgbClr val="007BFF">
              <a:alpha val="10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847649" y="2078431"/>
            <a:ext cx="381305" cy="381305"/>
          </a:xfrm>
          <a:prstGeom prst="ellipse">
            <a:avLst/>
          </a:prstGeom>
          <a:solidFill>
            <a:srgbClr val="007B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rcRect l="-1082" r="-1082"/>
          <a:stretch/>
        </p:blipFill>
        <p:spPr>
          <a:xfrm>
            <a:off x="957377" y="2178101"/>
            <a:ext cx="161849" cy="181051"/>
          </a:xfrm>
          <a:prstGeom prst="rect">
            <a:avLst/>
          </a:prstGeom>
        </p:spPr>
      </p:pic>
      <p:sp>
        <p:nvSpPr>
          <p:cNvPr id="12" name="Text 9"/>
          <p:cNvSpPr txBox="1"/>
          <p:nvPr/>
        </p:nvSpPr>
        <p:spPr>
          <a:xfrm>
            <a:off x="1343254" y="2096719"/>
            <a:ext cx="171358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RAG-Sequence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847649" y="2706624"/>
            <a:ext cx="1266444" cy="256946"/>
          </a:xfrm>
          <a:prstGeom prst="roundRect">
            <a:avLst>
              <a:gd name="adj" fmla="val 105444"/>
            </a:avLst>
          </a:prstGeom>
          <a:solidFill>
            <a:srgbClr val="007B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1"/>
          <p:cNvSpPr txBox="1"/>
          <p:nvPr/>
        </p:nvSpPr>
        <p:spPr>
          <a:xfrm>
            <a:off x="847649" y="2706624"/>
            <a:ext cx="1430122" cy="257861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63500" tIns="25400" rIns="635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시퀀스 단위 주변화</a:t>
            </a:r>
            <a:endParaRPr lang="en-US" sz="1100" dirty="0"/>
          </a:p>
        </p:txBody>
      </p:sp>
      <p:sp>
        <p:nvSpPr>
          <p:cNvPr id="15" name="Text 12"/>
          <p:cNvSpPr txBox="1"/>
          <p:nvPr/>
        </p:nvSpPr>
        <p:spPr>
          <a:xfrm>
            <a:off x="847649" y="3038551"/>
            <a:ext cx="493410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동일한 하나의 검색 문서가 첫 토큰부터 마지막 토큰까지 </a:t>
            </a:r>
            <a:r>
              <a:rPr lang="en-US" sz="11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전체 시퀀스 생성</a:t>
            </a: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에 기여한다고 가정합니다. </a:t>
            </a:r>
            <a:endParaRPr lang="en-US" sz="1100" dirty="0"/>
          </a:p>
        </p:txBody>
      </p:sp>
      <p:sp>
        <p:nvSpPr>
          <p:cNvPr id="16" name="Text 13"/>
          <p:cNvSpPr txBox="1"/>
          <p:nvPr/>
        </p:nvSpPr>
        <p:spPr>
          <a:xfrm>
            <a:off x="847649" y="3548786"/>
            <a:ext cx="493410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각 문서별로 전체 출력 시퀀스에 대한 확률을 독립적으로 계산한 뒤, 마지막에 상위 K개 문서의 확률을 합산합니다.</a:t>
            </a:r>
            <a:endParaRPr lang="en-US" sz="1100" dirty="0"/>
          </a:p>
        </p:txBody>
      </p:sp>
      <p:sp>
        <p:nvSpPr>
          <p:cNvPr id="17" name="Text 14"/>
          <p:cNvSpPr txBox="1"/>
          <p:nvPr/>
        </p:nvSpPr>
        <p:spPr>
          <a:xfrm>
            <a:off x="1028700" y="4059022"/>
            <a:ext cx="475305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디코딩:</a:t>
            </a: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문서별로 독립적인 Beam Search를 수행한 후 결과를 취합하는 </a:t>
            </a:r>
            <a:r>
              <a:rPr lang="en-US" sz="11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Thorough / Fast Decoding</a:t>
            </a: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방식을 사용합니다. </a:t>
            </a:r>
            <a:endParaRPr lang="en-US" sz="1100" dirty="0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47649" y="4105656"/>
            <a:ext cx="142646" cy="142646"/>
          </a:xfrm>
          <a:prstGeom prst="rect">
            <a:avLst/>
          </a:prstGeom>
        </p:spPr>
      </p:pic>
      <p:sp>
        <p:nvSpPr>
          <p:cNvPr id="19" name="Shape 15"/>
          <p:cNvSpPr/>
          <p:nvPr/>
        </p:nvSpPr>
        <p:spPr>
          <a:xfrm>
            <a:off x="847649" y="4928616"/>
            <a:ext cx="4858207" cy="761695"/>
          </a:xfrm>
          <a:prstGeom prst="roundRect">
            <a:avLst>
              <a:gd name="adj" fmla="val 18007"/>
            </a:avLst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6"/>
          <p:cNvSpPr/>
          <p:nvPr/>
        </p:nvSpPr>
        <p:spPr>
          <a:xfrm>
            <a:off x="847649" y="4928616"/>
            <a:ext cx="38405" cy="761695"/>
          </a:xfrm>
          <a:prstGeom prst="roundRect">
            <a:avLst>
              <a:gd name="adj" fmla="val 357141"/>
            </a:avLst>
          </a:prstGeom>
          <a:solidFill>
            <a:srgbClr val="007BFF"/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7"/>
          <p:cNvSpPr txBox="1"/>
          <p:nvPr/>
        </p:nvSpPr>
        <p:spPr>
          <a:xfrm>
            <a:off x="854050" y="5052060"/>
            <a:ext cx="487466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p(y|x) ≈ ∑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z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 p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η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(z|x) ∏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i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 p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θ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(y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i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|x, z, y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1:i-1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)</a:t>
            </a:r>
            <a:endParaRPr lang="en-US" sz="1100" dirty="0"/>
          </a:p>
        </p:txBody>
      </p:sp>
      <p:sp>
        <p:nvSpPr>
          <p:cNvPr id="22" name="Text 18"/>
          <p:cNvSpPr txBox="1"/>
          <p:nvPr/>
        </p:nvSpPr>
        <p:spPr>
          <a:xfrm>
            <a:off x="905256" y="5345582"/>
            <a:ext cx="47722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모든 토큰 생성 후 문서(z)에 대해 주변화(∑)</a:t>
            </a:r>
            <a:endParaRPr lang="en-US" sz="1100" dirty="0"/>
          </a:p>
        </p:txBody>
      </p:sp>
      <p:sp>
        <p:nvSpPr>
          <p:cNvPr id="23" name="Shape 19"/>
          <p:cNvSpPr/>
          <p:nvPr/>
        </p:nvSpPr>
        <p:spPr>
          <a:xfrm>
            <a:off x="6248095" y="1792224"/>
            <a:ext cx="5333695" cy="4134002"/>
          </a:xfrm>
          <a:prstGeom prst="roundRect">
            <a:avLst>
              <a:gd name="adj" fmla="val 1223"/>
            </a:avLst>
          </a:prstGeom>
          <a:solidFill>
            <a:srgbClr val="F8F9FA"/>
          </a:solidFill>
          <a:ln w="12700">
            <a:solidFill>
              <a:srgbClr val="007BFF">
                <a:alpha val="10000"/>
              </a:srgbClr>
            </a:solidFill>
            <a:prstDash val="solid"/>
          </a:ln>
          <a:effectLst>
            <a:outerShdw blurRad="1143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4" name="Shape 20"/>
          <p:cNvSpPr/>
          <p:nvPr/>
        </p:nvSpPr>
        <p:spPr>
          <a:xfrm>
            <a:off x="6248095" y="1792224"/>
            <a:ext cx="5333695" cy="57607"/>
          </a:xfrm>
          <a:prstGeom prst="roundRect">
            <a:avLst>
              <a:gd name="adj" fmla="val 87777"/>
            </a:avLst>
          </a:prstGeom>
          <a:solidFill>
            <a:srgbClr val="28A745"/>
          </a:solidFill>
          <a:ln w="12700">
            <a:solidFill>
              <a:srgbClr val="28A74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Shape 21"/>
          <p:cNvSpPr/>
          <p:nvPr/>
        </p:nvSpPr>
        <p:spPr>
          <a:xfrm>
            <a:off x="6486754" y="2574036"/>
            <a:ext cx="4858207" cy="19202"/>
          </a:xfrm>
          <a:prstGeom prst="rect">
            <a:avLst/>
          </a:prstGeom>
          <a:solidFill>
            <a:srgbClr val="007BFF">
              <a:alpha val="10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6" name="Shape 22"/>
          <p:cNvSpPr/>
          <p:nvPr/>
        </p:nvSpPr>
        <p:spPr>
          <a:xfrm>
            <a:off x="6486754" y="2078431"/>
            <a:ext cx="381305" cy="381305"/>
          </a:xfrm>
          <a:prstGeom prst="ellipse">
            <a:avLst/>
          </a:prstGeom>
          <a:solidFill>
            <a:srgbClr val="28A745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586423" y="2178101"/>
            <a:ext cx="181051" cy="181051"/>
          </a:xfrm>
          <a:prstGeom prst="rect">
            <a:avLst/>
          </a:prstGeom>
        </p:spPr>
      </p:pic>
      <p:sp>
        <p:nvSpPr>
          <p:cNvPr id="28" name="Text 23"/>
          <p:cNvSpPr txBox="1"/>
          <p:nvPr/>
        </p:nvSpPr>
        <p:spPr>
          <a:xfrm>
            <a:off x="6981444" y="2096719"/>
            <a:ext cx="128656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28A74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RAG-Token</a:t>
            </a:r>
            <a:endParaRPr lang="en-US" sz="1800" dirty="0"/>
          </a:p>
        </p:txBody>
      </p:sp>
      <p:sp>
        <p:nvSpPr>
          <p:cNvPr id="29" name="Shape 24"/>
          <p:cNvSpPr/>
          <p:nvPr/>
        </p:nvSpPr>
        <p:spPr>
          <a:xfrm>
            <a:off x="6486754" y="2706624"/>
            <a:ext cx="1133856" cy="256946"/>
          </a:xfrm>
          <a:prstGeom prst="roundRect">
            <a:avLst>
              <a:gd name="adj" fmla="val 105444"/>
            </a:avLst>
          </a:prstGeom>
          <a:solidFill>
            <a:srgbClr val="28A74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5"/>
          <p:cNvSpPr txBox="1"/>
          <p:nvPr/>
        </p:nvSpPr>
        <p:spPr>
          <a:xfrm>
            <a:off x="6486754" y="2706624"/>
            <a:ext cx="1275588" cy="257861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63500" tIns="25400" rIns="635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토큰 단위 주변화</a:t>
            </a:r>
            <a:endParaRPr lang="en-US" sz="1100" dirty="0"/>
          </a:p>
        </p:txBody>
      </p:sp>
      <p:sp>
        <p:nvSpPr>
          <p:cNvPr id="31" name="Text 26"/>
          <p:cNvSpPr txBox="1"/>
          <p:nvPr/>
        </p:nvSpPr>
        <p:spPr>
          <a:xfrm>
            <a:off x="6486754" y="3038551"/>
            <a:ext cx="493410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각 출력 토큰을 생성할 때마다 </a:t>
            </a:r>
            <a:r>
              <a:rPr lang="en-US" sz="11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서로 다른 검색 문서</a:t>
            </a: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를 참조하여 정보를 조합할 수 있습니다. </a:t>
            </a:r>
            <a:endParaRPr lang="en-US" sz="1100" dirty="0"/>
          </a:p>
        </p:txBody>
      </p:sp>
      <p:sp>
        <p:nvSpPr>
          <p:cNvPr id="32" name="Text 27"/>
          <p:cNvSpPr txBox="1"/>
          <p:nvPr/>
        </p:nvSpPr>
        <p:spPr>
          <a:xfrm>
            <a:off x="6486754" y="3548786"/>
            <a:ext cx="493410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매 토큰 생성 시점마다 검색된 K개 문서들의 확률 분포를 혼합하여 다음 단어를 예측합니다.</a:t>
            </a:r>
            <a:endParaRPr lang="en-US" sz="1100" dirty="0"/>
          </a:p>
        </p:txBody>
      </p:sp>
      <p:sp>
        <p:nvSpPr>
          <p:cNvPr id="33" name="Text 28"/>
          <p:cNvSpPr txBox="1"/>
          <p:nvPr/>
        </p:nvSpPr>
        <p:spPr>
          <a:xfrm>
            <a:off x="6667805" y="4059022"/>
            <a:ext cx="475305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특징:</a:t>
            </a: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여러 문서에 흩어진 단서를 결합해야 하는 복잡한 과제</a:t>
            </a:r>
            <a:r>
              <a:rPr lang="en-US" sz="8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(예: </a:t>
            </a:r>
            <a:r>
              <a:rPr lang="en-US" sz="8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Jeopardy QGen</a:t>
            </a:r>
            <a:r>
              <a:rPr lang="en-US" sz="8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)에서 더 우수한 성능을 발휘합니다. 표준 Beam Search가 가능합니다.</a:t>
            </a:r>
            <a:endParaRPr lang="en-US" sz="1100" dirty="0"/>
          </a:p>
        </p:txBody>
      </p:sp>
      <p:pic>
        <p:nvPicPr>
          <p:cNvPr id="34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86754" y="4105656"/>
            <a:ext cx="142646" cy="142646"/>
          </a:xfrm>
          <a:prstGeom prst="rect">
            <a:avLst/>
          </a:prstGeom>
        </p:spPr>
      </p:pic>
      <p:sp>
        <p:nvSpPr>
          <p:cNvPr id="35" name="Shape 29"/>
          <p:cNvSpPr/>
          <p:nvPr/>
        </p:nvSpPr>
        <p:spPr>
          <a:xfrm>
            <a:off x="6486754" y="4928616"/>
            <a:ext cx="4858207" cy="761695"/>
          </a:xfrm>
          <a:prstGeom prst="roundRect">
            <a:avLst>
              <a:gd name="adj" fmla="val 18007"/>
            </a:avLst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6" name="Shape 30"/>
          <p:cNvSpPr/>
          <p:nvPr/>
        </p:nvSpPr>
        <p:spPr>
          <a:xfrm>
            <a:off x="6486754" y="4928616"/>
            <a:ext cx="38405" cy="761695"/>
          </a:xfrm>
          <a:prstGeom prst="roundRect">
            <a:avLst>
              <a:gd name="adj" fmla="val 357141"/>
            </a:avLst>
          </a:prstGeom>
          <a:solidFill>
            <a:srgbClr val="28A745"/>
          </a:solidFill>
          <a:ln w="12700">
            <a:solidFill>
              <a:srgbClr val="28A74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7" name="Text 31"/>
          <p:cNvSpPr txBox="1"/>
          <p:nvPr/>
        </p:nvSpPr>
        <p:spPr>
          <a:xfrm>
            <a:off x="6492240" y="5052060"/>
            <a:ext cx="487466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p(y|x) ≈ ∏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i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 ∑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z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 p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η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(z|x) p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θ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(y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i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|x, z, y</a:t>
            </a:r>
            <a:r>
              <a:rPr lang="en-US" sz="8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1:i-1</a:t>
            </a:r>
            <a:r>
              <a:rPr lang="en-US" sz="1100" kern="0" spc="38" dirty="0">
                <a:solidFill>
                  <a:srgbClr val="333333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)</a:t>
            </a:r>
            <a:endParaRPr lang="en-US" sz="1100" dirty="0"/>
          </a:p>
        </p:txBody>
      </p:sp>
      <p:sp>
        <p:nvSpPr>
          <p:cNvPr id="38" name="Text 32"/>
          <p:cNvSpPr txBox="1"/>
          <p:nvPr/>
        </p:nvSpPr>
        <p:spPr>
          <a:xfrm>
            <a:off x="6581851" y="5345582"/>
            <a:ext cx="46963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333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매 토큰(i)마다 문서(z)에 대해 주변화(∑)</a:t>
            </a:r>
            <a:endParaRPr lang="en-US" sz="1100" dirty="0"/>
          </a:p>
        </p:txBody>
      </p:sp>
      <p:sp>
        <p:nvSpPr>
          <p:cNvPr id="39" name="Shape 33"/>
          <p:cNvSpPr/>
          <p:nvPr/>
        </p:nvSpPr>
        <p:spPr>
          <a:xfrm>
            <a:off x="609905" y="5924398"/>
            <a:ext cx="10972800" cy="19202"/>
          </a:xfrm>
          <a:prstGeom prst="rect">
            <a:avLst/>
          </a:prstGeom>
          <a:solidFill>
            <a:srgbClr val="007BFF">
              <a:alpha val="5000"/>
            </a:srgbClr>
          </a:solidFill>
          <a:ln w="12700">
            <a:solidFill>
              <a:srgbClr val="007B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" name="Shape 34"/>
          <p:cNvSpPr/>
          <p:nvPr/>
        </p:nvSpPr>
        <p:spPr>
          <a:xfrm>
            <a:off x="10989259" y="6096305"/>
            <a:ext cx="599846" cy="304495"/>
          </a:xfrm>
          <a:prstGeom prst="roundRect">
            <a:avLst>
              <a:gd name="adj" fmla="val 300300"/>
            </a:avLst>
          </a:prstGeom>
          <a:solidFill>
            <a:srgbClr val="F8F9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1" name="Text 35"/>
          <p:cNvSpPr txBox="1"/>
          <p:nvPr/>
        </p:nvSpPr>
        <p:spPr>
          <a:xfrm>
            <a:off x="11141964" y="6152998"/>
            <a:ext cx="3721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7B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9/17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3380</Words>
  <Application>Microsoft Office PowerPoint</Application>
  <PresentationFormat>와이드스크린</PresentationFormat>
  <Paragraphs>413</Paragraphs>
  <Slides>16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2" baseType="lpstr">
      <vt:lpstr>Noto Sans KR</vt:lpstr>
      <vt:lpstr>Noto Serif KR</vt:lpstr>
      <vt:lpstr>ui-monospace</vt:lpstr>
      <vt:lpstr>ui-serif</vt:lpstr>
      <vt:lpstr>Arial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전범기</cp:lastModifiedBy>
  <cp:revision>6</cp:revision>
  <dcterms:created xsi:type="dcterms:W3CDTF">2026-03-26T20:25:18Z</dcterms:created>
  <dcterms:modified xsi:type="dcterms:W3CDTF">2026-03-27T04:57:39Z</dcterms:modified>
</cp:coreProperties>
</file>