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1" r:id="rId15"/>
    <p:sldId id="278" r:id="rId16"/>
    <p:sldId id="279" r:id="rId17"/>
    <p:sldId id="273" r:id="rId18"/>
    <p:sldId id="277" r:id="rId19"/>
    <p:sldId id="286" r:id="rId20"/>
    <p:sldId id="280" r:id="rId21"/>
    <p:sldId id="258" r:id="rId22"/>
    <p:sldId id="281" r:id="rId23"/>
    <p:sldId id="282" r:id="rId24"/>
    <p:sldId id="284" r:id="rId25"/>
    <p:sldId id="285" r:id="rId26"/>
    <p:sldId id="263" r:id="rId27"/>
    <p:sldId id="274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0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BBFB9-CE90-42D2-AAAD-0E2D0B2A820A}" type="datetimeFigureOut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1BE6-7381-4234-9C92-FB921F28C6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17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E4594-4041-299E-33B3-796CEFB5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E0C41B-33B7-92F3-F6A7-2D744C898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360F4F-2588-D70F-759C-58CDC1566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237C1D-794A-14AB-E410-D84BF2831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34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6469A-7F08-5042-C05C-CB757FAC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16EEF8-FA6B-2F22-788B-B5A7C04FF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F4E47E-8ECE-D1D1-E032-36DA56B02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6C26A7-6EF9-1CFB-5964-F88884EDE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64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E1C77-9C48-2481-23E4-DCE52BC6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1A1D43-F1E4-AE23-2681-E51D08D1E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69D74B-D67A-760C-446B-25B5CEE95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A2866A-1BB0-AD1E-0067-CBF7C24F3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98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96A2-1169-16FE-1246-7D8A65855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A8CDD-D80E-0823-41AB-D8033227F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519618-6E0A-251C-43C8-28D78CBBA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7580DA-7672-7E82-D759-A8688185F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94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2384-E98D-2391-8AB9-979D3F4D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EC59A5-3BA4-2918-FCE1-31946D455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F7C89B-3D62-60A5-7D4D-16B804176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5F5F26-C015-9ABB-B74D-000C4D9E0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24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0618-F368-199B-27CF-F335DCB6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E3F124-EC2F-7FDC-969F-E61B55D2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9E1E2D-2ADD-010E-1AB8-1953D1542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91B521-1B03-99EE-8697-8518B4D23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18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751C1-FC64-620B-07ED-ECFF99251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740697-B82E-5319-6A39-745EF6ED4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195EA1-F86B-48ED-2B21-1CEDE11A8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297534-2E39-CD88-D559-7390A872A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60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72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90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A8EE-CACD-21C4-0562-325342D5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CA9E83-BD44-7C4E-5089-55EF5299A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2B9DA3-5A8A-A049-E109-D4F9CD2C9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EFA8A2-FC90-6FD1-216F-30E77D1F9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9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9B965-22BC-96E0-BCA7-227D4ACF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7C2D5B-3495-7B58-A7A2-1FD8D8E0B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D766BA-7206-AB6F-9DCB-EF1D0073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7B589E-A64B-1A97-589A-C496E1EF8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44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A3B0-27BA-1BF2-B901-134611D8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5436EE4-AC7C-5C92-E2DD-76D1A73A2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FAD045-B0DB-4EFD-A605-04767D208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F4C734-6E86-959B-1C2D-444A167D3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1BE6-7381-4234-9C92-FB921F28C6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22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7DB19D38-3C72-E0C8-0218-9E804AD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4727" y="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r>
              <a:rPr lang="en-US" altLang="ko-KR" dirty="0"/>
              <a:t>-</a:t>
            </a:r>
            <a:fld id="{62FF9CA9-309B-4174-AB64-21B511283501}" type="slidenum">
              <a:rPr lang="ko-KR" altLang="en-US" smtClean="0"/>
              <a:pPr/>
              <a:t>‹#›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CA4C1305-1207-02E7-2434-2B171277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04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568753B-968A-11AC-CE17-C7220B7FD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5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74795A-B51C-EBA7-CC4C-6FE1ADBA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DD97F0-AA52-6D63-CF1F-1C3BF172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5C1F23AA-ADBD-5871-6FF2-CD9DACDE9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6152" y="3492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r>
              <a:rPr lang="en-US" altLang="ko-KR" dirty="0"/>
              <a:t>-</a:t>
            </a:r>
            <a:fld id="{62FF9CA9-309B-4174-AB64-21B511283501}" type="slidenum">
              <a:rPr lang="ko-KR" altLang="en-US" smtClean="0"/>
              <a:pPr/>
              <a:t>‹#›</a:t>
            </a:fld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3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594AAD-1695-2544-87F7-F7FB687A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838200"/>
            <a:ext cx="7962899" cy="1206502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 정보 신경망 및 활용</a:t>
            </a:r>
          </a:p>
        </p:txBody>
      </p:sp>
      <p:pic>
        <p:nvPicPr>
          <p:cNvPr id="1026" name="Picture 2" descr="PINN] 물리 정보 신경망 (Physics-Informed Neural Network)">
            <a:extLst>
              <a:ext uri="{FF2B5EF4-FFF2-40B4-BE49-F238E27FC236}">
                <a16:creationId xmlns:a16="http://schemas.microsoft.com/office/drawing/2014/main" id="{3A7D70AB-CC76-D9BD-4C76-E6FBDE5C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1" y="2412857"/>
            <a:ext cx="60483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AA2E-4D50-E5A9-FC6C-B3435AA75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1B36F7-37D7-D44E-05CF-696546DF3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48246-4A92-924F-6F67-A99FDAE814E0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B7ABB-7086-17AC-6AAA-36927195B778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F9D784-7C4E-A60E-49D0-9419DD90E4B7}"/>
              </a:ext>
            </a:extLst>
          </p:cNvPr>
          <p:cNvSpPr txBox="1"/>
          <p:nvPr/>
        </p:nvSpPr>
        <p:spPr>
          <a:xfrm>
            <a:off x="3982280" y="1965307"/>
            <a:ext cx="41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이상적인 </a:t>
            </a:r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함수는 물리법칙을 따른다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0E34AC-35DB-5A90-B258-DB3D76AA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1" y="2855385"/>
            <a:ext cx="3141367" cy="7813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8BCB6F4-B362-0DA4-4347-20E24D3F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316" y="2415771"/>
            <a:ext cx="6057597" cy="1477788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CAAC9CBF-BCB5-2FE4-5AE1-29FF62EEFFB9}"/>
              </a:ext>
            </a:extLst>
          </p:cNvPr>
          <p:cNvGrpSpPr/>
          <p:nvPr/>
        </p:nvGrpSpPr>
        <p:grpSpPr>
          <a:xfrm>
            <a:off x="3670743" y="4383184"/>
            <a:ext cx="5063822" cy="902088"/>
            <a:chOff x="3785043" y="4408294"/>
            <a:chExt cx="5063822" cy="902088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C118327-632F-8067-7DF4-6A656ADF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5043" y="4576315"/>
              <a:ext cx="5063822" cy="7340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B685A2-DE72-5189-D72E-AD9EBFB73D1F}"/>
                </a:ext>
              </a:extLst>
            </p:cNvPr>
            <p:cNvSpPr txBox="1"/>
            <p:nvPr/>
          </p:nvSpPr>
          <p:spPr>
            <a:xfrm>
              <a:off x="5287792" y="4408294"/>
              <a:ext cx="17559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물리법칙 규정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08B4266-BB33-D5DA-4CB3-8A6D1586DB2A}"/>
              </a:ext>
            </a:extLst>
          </p:cNvPr>
          <p:cNvGrpSpPr/>
          <p:nvPr/>
        </p:nvGrpSpPr>
        <p:grpSpPr>
          <a:xfrm>
            <a:off x="943755" y="5478403"/>
            <a:ext cx="4220674" cy="964300"/>
            <a:chOff x="2096280" y="5377057"/>
            <a:chExt cx="4220674" cy="96430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C1D4E27-AA5B-C291-B568-7CAC3893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6280" y="5377057"/>
              <a:ext cx="1570432" cy="964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39DAA8-04AD-453C-2469-A4C148CC22A7}"/>
                </a:ext>
              </a:extLst>
            </p:cNvPr>
            <p:cNvSpPr txBox="1"/>
            <p:nvPr/>
          </p:nvSpPr>
          <p:spPr>
            <a:xfrm>
              <a:off x="3638137" y="5479168"/>
              <a:ext cx="26788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PDE</a:t>
              </a:r>
              <a:r>
                <a: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를 정확히 만족</a:t>
              </a:r>
              <a:endParaRPr lang="ko-KR" altLang="en-US" sz="18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D6AEA6-B557-AE48-6FA9-1ACB26A3F7AF}"/>
                </a:ext>
              </a:extLst>
            </p:cNvPr>
            <p:cNvSpPr txBox="1"/>
            <p:nvPr/>
          </p:nvSpPr>
          <p:spPr>
            <a:xfrm>
              <a:off x="3638136" y="5881687"/>
              <a:ext cx="26788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PDE</a:t>
              </a:r>
              <a:r>
                <a: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를 어기고 있음</a:t>
              </a:r>
              <a:endParaRPr lang="ko-KR" altLang="en-US" sz="18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1994C-31EE-8523-829C-2E5BF8A9D7E8}"/>
              </a:ext>
            </a:extLst>
          </p:cNvPr>
          <p:cNvSpPr txBox="1"/>
          <p:nvPr/>
        </p:nvSpPr>
        <p:spPr>
          <a:xfrm>
            <a:off x="5893734" y="5613701"/>
            <a:ext cx="6577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“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 함수가 물리식을 얼마나 위반하고 있는가</a:t>
            </a:r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”</a:t>
            </a:r>
            <a:endParaRPr lang="ko-KR" altLang="en-US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2E0C79A-2439-D9A6-B335-4AFDC77A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265"/>
          <a:stretch>
            <a:fillRect/>
          </a:stretch>
        </p:blipFill>
        <p:spPr>
          <a:xfrm>
            <a:off x="5825609" y="5497292"/>
            <a:ext cx="1091159" cy="781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04870E-1888-2791-42C1-5F98CE8498D0}"/>
              </a:ext>
            </a:extLst>
          </p:cNvPr>
          <p:cNvSpPr txBox="1"/>
          <p:nvPr/>
        </p:nvSpPr>
        <p:spPr>
          <a:xfrm>
            <a:off x="5825609" y="5990447"/>
            <a:ext cx="6577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“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즉 </a:t>
            </a:r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residual”</a:t>
            </a:r>
            <a:endParaRPr lang="ko-KR" altLang="en-US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9A97CB-3096-CE8F-5F2D-D12071F19EA1}"/>
              </a:ext>
            </a:extLst>
          </p:cNvPr>
          <p:cNvSpPr txBox="1"/>
          <p:nvPr/>
        </p:nvSpPr>
        <p:spPr>
          <a:xfrm>
            <a:off x="3322072" y="3098774"/>
            <a:ext cx="1755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  	(2)</a:t>
            </a:r>
            <a:endParaRPr lang="ko-KR" altLang="en-US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18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17D4453-A453-5805-8C98-26EB2DC97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FED4B-33A9-3E89-820D-F91A0E19ECCE}"/>
              </a:ext>
            </a:extLst>
          </p:cNvPr>
          <p:cNvSpPr txBox="1"/>
          <p:nvPr/>
        </p:nvSpPr>
        <p:spPr>
          <a:xfrm>
            <a:off x="1770510" y="2492444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E672F2-1804-2CAE-EB7B-2B7EFC02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51" y="3034595"/>
            <a:ext cx="3960217" cy="7626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72B49E9-0145-C2BC-3A0C-3008D9CC2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9" y="5319619"/>
            <a:ext cx="4696480" cy="1343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CC09D-0B0C-2D30-7540-C34EF551F697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DAE38-9E9B-115A-E79A-B56FD3CB671E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AC58A30-71FD-0478-5024-155659905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24" y="2121563"/>
            <a:ext cx="6139025" cy="33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0881332-26C3-E586-296E-4424D61C6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4F6452-0D97-4D92-E07C-E49CFD2B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91" y="1621129"/>
            <a:ext cx="3960217" cy="762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BF804-1EA6-C93F-41D3-B4B0F859C1D8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F8744-3A71-6BED-FAE9-5BD6BB02883C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0EF1B69-C51F-813D-C45E-D412CDB52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93" y="3156981"/>
            <a:ext cx="4715083" cy="139034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03301B0-028D-968A-51A5-B0FAEEC65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67" y="5250483"/>
            <a:ext cx="3387533" cy="14305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338969-EDB9-79E1-101B-C625B3D66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183" y="3429000"/>
            <a:ext cx="2376712" cy="846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2EF668-E328-8734-63D4-453194879002}"/>
              </a:ext>
            </a:extLst>
          </p:cNvPr>
          <p:cNvSpPr txBox="1"/>
          <p:nvPr/>
        </p:nvSpPr>
        <p:spPr>
          <a:xfrm>
            <a:off x="1470217" y="3219997"/>
            <a:ext cx="2552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 기본형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4526F-483E-2081-38B8-F296C94B9670}"/>
              </a:ext>
            </a:extLst>
          </p:cNvPr>
          <p:cNvSpPr txBox="1"/>
          <p:nvPr/>
        </p:nvSpPr>
        <p:spPr>
          <a:xfrm>
            <a:off x="4970910" y="1421426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A7ED14-00C0-D135-B995-BCD891276428}"/>
              </a:ext>
            </a:extLst>
          </p:cNvPr>
          <p:cNvSpPr txBox="1"/>
          <p:nvPr/>
        </p:nvSpPr>
        <p:spPr>
          <a:xfrm>
            <a:off x="7018785" y="2862737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데이터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06AFBFE1-8D3C-36FC-6D60-5E5D8FDBF051}"/>
              </a:ext>
            </a:extLst>
          </p:cNvPr>
          <p:cNvSpPr/>
          <p:nvPr/>
        </p:nvSpPr>
        <p:spPr>
          <a:xfrm>
            <a:off x="4591050" y="3721274"/>
            <a:ext cx="685800" cy="387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0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3F0D-693E-A5A4-B36F-9D02D19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87C72E-C38B-E618-D55B-EB827A694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13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9957A8-BA6A-EDD3-E4A2-3827EFD6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91" y="1621129"/>
            <a:ext cx="3960217" cy="762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F9E89-8B41-C432-98AD-E8192C693429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135B8-51F4-4B5D-C19D-A65A5B76BC47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AE7AE69-52D0-BF31-E849-E5FC0028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83" y="3429000"/>
            <a:ext cx="2376712" cy="846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D8E8A1-47DE-B71D-4404-31FF6D2A94D3}"/>
              </a:ext>
            </a:extLst>
          </p:cNvPr>
          <p:cNvSpPr txBox="1"/>
          <p:nvPr/>
        </p:nvSpPr>
        <p:spPr>
          <a:xfrm>
            <a:off x="1470217" y="3219997"/>
            <a:ext cx="2552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 기본형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4E012-5AD8-1D53-1C95-717FBBEB63FC}"/>
              </a:ext>
            </a:extLst>
          </p:cNvPr>
          <p:cNvSpPr txBox="1"/>
          <p:nvPr/>
        </p:nvSpPr>
        <p:spPr>
          <a:xfrm>
            <a:off x="4970910" y="1421426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7C392-D12A-E9EA-111B-B8A2B3D1F709}"/>
              </a:ext>
            </a:extLst>
          </p:cNvPr>
          <p:cNvSpPr txBox="1"/>
          <p:nvPr/>
        </p:nvSpPr>
        <p:spPr>
          <a:xfrm>
            <a:off x="7018785" y="2862737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물리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91F5757A-8E3E-93CC-D53B-33315E29E00C}"/>
              </a:ext>
            </a:extLst>
          </p:cNvPr>
          <p:cNvSpPr/>
          <p:nvPr/>
        </p:nvSpPr>
        <p:spPr>
          <a:xfrm>
            <a:off x="4591050" y="3721274"/>
            <a:ext cx="685800" cy="387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DF8384-40B6-05F3-C82D-F4127A0E4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64" y="3232069"/>
            <a:ext cx="4438842" cy="140255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B13F59-E50C-937A-02AC-D4CA0E866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74" y="5515838"/>
            <a:ext cx="3960217" cy="12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D56A-E974-B6BE-15D2-98977DCD4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43B5E32-2C8B-BBD0-FF78-4BB07C73C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B5695-D4AA-4C9F-796A-8E7540C045F4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FE163-6701-1BF0-335E-DC59BEF8F32A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52555-8B32-D621-7785-0C7BC628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65" y="2968800"/>
            <a:ext cx="8973440" cy="17717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4918AA-39F5-115C-270E-85DDDAAD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16" y="2149004"/>
            <a:ext cx="3960217" cy="762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27236-0A17-E3AA-74E1-50ADF8B132F2}"/>
              </a:ext>
            </a:extLst>
          </p:cNvPr>
          <p:cNvSpPr txBox="1"/>
          <p:nvPr/>
        </p:nvSpPr>
        <p:spPr>
          <a:xfrm>
            <a:off x="4904235" y="1949301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46FD38D-DB84-BD9C-7BC2-1C7E0EBD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4" y="5480362"/>
            <a:ext cx="4696480" cy="13432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3861908-3093-814C-37BD-50B7957CF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17" y="5562600"/>
            <a:ext cx="2985987" cy="12609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B4F0C38-1FCD-AC50-6FB8-2582E9167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251" y="5562098"/>
            <a:ext cx="3657424" cy="11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C447-7396-2B88-717C-318A61CA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19C056-4569-AC90-CE84-EE289F10E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E882334-26CA-A290-4D42-241B56E8EEF0}"/>
              </a:ext>
            </a:extLst>
          </p:cNvPr>
          <p:cNvGrpSpPr/>
          <p:nvPr/>
        </p:nvGrpSpPr>
        <p:grpSpPr>
          <a:xfrm>
            <a:off x="405550" y="1729116"/>
            <a:ext cx="2552700" cy="649594"/>
            <a:chOff x="1081825" y="1677916"/>
            <a:chExt cx="2552700" cy="64959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2D4A25EE-9144-E254-AB6C-D1E8FB6B7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825" y="1849840"/>
              <a:ext cx="2480526" cy="4776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1F155F-C15A-5243-A274-DAF9D4B48E60}"/>
                </a:ext>
              </a:extLst>
            </p:cNvPr>
            <p:cNvSpPr txBox="1"/>
            <p:nvPr/>
          </p:nvSpPr>
          <p:spPr>
            <a:xfrm>
              <a:off x="1081825" y="1677916"/>
              <a:ext cx="25527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PINN</a:t>
              </a:r>
              <a:r>
                <a:rPr lang="ko-KR" altLang="en-US" sz="11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의 </a:t>
              </a:r>
              <a:r>
                <a:rPr lang="ko-KR" altLang="en-US" sz="11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손실함수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0D0A69E-0A77-6E5C-FE94-3104EF5D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0" y="2626349"/>
            <a:ext cx="5906338" cy="93665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BFA3445-109B-7EA5-4D35-594ADBFB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50" y="3782067"/>
            <a:ext cx="4350855" cy="53275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A4C7478-392F-3763-6910-C79F85339C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338"/>
          <a:stretch>
            <a:fillRect/>
          </a:stretch>
        </p:blipFill>
        <p:spPr>
          <a:xfrm>
            <a:off x="6692050" y="2053728"/>
            <a:ext cx="4848902" cy="93665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4D531DF-0A50-96AB-1F37-EB1E50838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036" y="3281653"/>
            <a:ext cx="4677428" cy="109552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4F3B6F2-171C-92B3-729C-CB8466E9A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361" y="5014189"/>
            <a:ext cx="8259328" cy="962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28E73-774B-5687-A4FA-BB9DB5C2E3BF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PINN </a:t>
            </a:r>
            <a:r>
              <a:rPr lang="ko-KR" altLang="en-US" sz="4000" dirty="0"/>
              <a:t>손실함수의 한계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954FC-373C-58FF-1237-F45B30538A60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복잡한 손실함수의 미분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31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05DCC-D3B1-77B2-3760-C08FEE2D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6C2589C-CCAA-7F9B-68D7-ADF41F399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36CA18-0C9E-2B65-82D4-6AD2AF10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46" y="1871999"/>
            <a:ext cx="1810003" cy="4858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5AC022-DA6B-751A-7A50-F4A4449B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55" y="2387858"/>
            <a:ext cx="2715004" cy="504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EA04B-5B8C-5368-5454-06A1F8C9AB01}"/>
              </a:ext>
            </a:extLst>
          </p:cNvPr>
          <p:cNvSpPr txBox="1"/>
          <p:nvPr/>
        </p:nvSpPr>
        <p:spPr>
          <a:xfrm>
            <a:off x="983546" y="1423102"/>
            <a:ext cx="3896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“</a:t>
            </a:r>
            <a:r>
              <a:rPr lang="ko-KR" altLang="en-US" sz="16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물리법칙에 입력 </a:t>
            </a:r>
            <a:r>
              <a:rPr lang="ko-KR" altLang="en-US" sz="1600" b="1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미분항</a:t>
            </a:r>
            <a:r>
              <a:rPr lang="en-US" altLang="ko-KR" sz="16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16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존재</a:t>
            </a:r>
            <a:r>
              <a:rPr lang="en-US" altLang="ko-KR" sz="16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”</a:t>
            </a:r>
            <a:endParaRPr lang="ko-KR" altLang="en-US" sz="16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5DC8B2-AC52-7CAB-3F63-A08370E0D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28" y="4180795"/>
            <a:ext cx="2605527" cy="398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22EAC0-F03F-CB29-AAFD-773B472E7C9D}"/>
              </a:ext>
            </a:extLst>
          </p:cNvPr>
          <p:cNvSpPr txBox="1"/>
          <p:nvPr/>
        </p:nvSpPr>
        <p:spPr>
          <a:xfrm>
            <a:off x="1283728" y="3727715"/>
            <a:ext cx="3896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예시</a:t>
            </a:r>
            <a:endParaRPr lang="ko-KR" altLang="en-US" sz="16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859BFEC-3A8D-7242-FBFA-820FBC705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03" y="5029830"/>
            <a:ext cx="4591691" cy="13241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F2AAB6F-1C3F-EB4E-413C-138CEB6246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0086"/>
          <a:stretch>
            <a:fillRect/>
          </a:stretch>
        </p:blipFill>
        <p:spPr>
          <a:xfrm>
            <a:off x="5889335" y="2303962"/>
            <a:ext cx="6220693" cy="5520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02598A-BDF6-DA6C-9CDD-B589D5DFCB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020" t="80086"/>
          <a:stretch>
            <a:fillRect/>
          </a:stretch>
        </p:blipFill>
        <p:spPr>
          <a:xfrm>
            <a:off x="5713843" y="5009142"/>
            <a:ext cx="5659581" cy="55204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9FB884F-6FFD-9E50-BE40-B2FEC495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96" t="21072" r="80586" b="20845"/>
          <a:stretch>
            <a:fillRect/>
          </a:stretch>
        </p:blipFill>
        <p:spPr>
          <a:xfrm>
            <a:off x="8141851" y="3015525"/>
            <a:ext cx="803564" cy="1610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C4662-D015-DA21-F84F-B290739F1125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PINN </a:t>
            </a:r>
            <a:r>
              <a:rPr lang="ko-KR" altLang="en-US" sz="4000" dirty="0"/>
              <a:t>손실함수의 한계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F814F-D390-C8E4-E0E2-837D76323960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복잡한 손실함수의 미분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67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7946-54E5-BB6D-83E3-08FD7F565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A241C4-ED99-C088-3ABE-E03B52EFB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5DA8280-B42C-83E7-F7D1-2D2EE107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41" y="2288765"/>
            <a:ext cx="3960217" cy="762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3996AA-1608-EF25-98D1-CA3B8474F63A}"/>
              </a:ext>
            </a:extLst>
          </p:cNvPr>
          <p:cNvSpPr txBox="1"/>
          <p:nvPr/>
        </p:nvSpPr>
        <p:spPr>
          <a:xfrm>
            <a:off x="2202460" y="2089062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9FC729-2F7B-ACD7-D653-D95241EB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38" y="3644356"/>
            <a:ext cx="4388821" cy="674187"/>
          </a:xfrm>
          <a:prstGeom prst="rect">
            <a:avLst/>
          </a:prstGeom>
        </p:spPr>
      </p:pic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8709ED87-71E9-C4AC-B9E2-E5C01B803214}"/>
              </a:ext>
            </a:extLst>
          </p:cNvPr>
          <p:cNvSpPr/>
          <p:nvPr/>
        </p:nvSpPr>
        <p:spPr>
          <a:xfrm>
            <a:off x="3241825" y="3051375"/>
            <a:ext cx="152400" cy="485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293710B-4DFB-48B7-C025-4015CF71C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012" y="3091906"/>
            <a:ext cx="3000794" cy="82879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A00E75F-A895-5859-1CA2-B9F38927F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828" y="4410021"/>
            <a:ext cx="5953956" cy="81926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9197903-C824-BAB6-831D-015EAFC4E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12" y="1593672"/>
            <a:ext cx="2724530" cy="104789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18C27C8-632F-EC80-3E8B-4DEA43CC0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509" y="5441693"/>
            <a:ext cx="3762900" cy="120984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817A716-EB39-C44A-FB94-BBD6ED271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41" y="5496006"/>
            <a:ext cx="3410426" cy="1257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DA2B1-C26F-63BB-8454-896AFC265F6E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PINN </a:t>
            </a:r>
            <a:r>
              <a:rPr lang="ko-KR" altLang="en-US" sz="4000" dirty="0"/>
              <a:t>손실함수의 한계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958C7-630A-75E1-C895-742F551A5EE7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u="sng" dirty="0"/>
              <a:t>고차원</a:t>
            </a:r>
            <a:r>
              <a:rPr lang="en-US" altLang="ko-KR" u="sng" dirty="0"/>
              <a:t>·</a:t>
            </a:r>
            <a:r>
              <a:rPr lang="ko-KR" altLang="en-US" u="sng" dirty="0"/>
              <a:t>다목적</a:t>
            </a:r>
            <a:r>
              <a:rPr lang="en-US" altLang="ko-KR" u="sng" dirty="0"/>
              <a:t>·</a:t>
            </a:r>
            <a:r>
              <a:rPr lang="ko-KR" altLang="en-US" u="sng" dirty="0" err="1"/>
              <a:t>비볼록</a:t>
            </a:r>
            <a:r>
              <a:rPr lang="ko-KR" altLang="en-US" u="sng" dirty="0"/>
              <a:t> 최적화 문제 </a:t>
            </a:r>
          </a:p>
        </p:txBody>
      </p:sp>
    </p:spTree>
    <p:extLst>
      <p:ext uri="{BB962C8B-B14F-4D97-AF65-F5344CB8AC3E}">
        <p14:creationId xmlns:p14="http://schemas.microsoft.com/office/powerpoint/2010/main" val="214241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2C7C6A-B667-8E8A-88AC-7E76AD61B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61F9D3-02BB-3958-336D-5E3246B95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0" y="925315"/>
            <a:ext cx="10007720" cy="5425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76103-AA13-CA61-F18C-7A13095D4150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손실함수의 </a:t>
            </a:r>
            <a:r>
              <a:rPr lang="ko-KR" altLang="en-US" sz="32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한계</a:t>
            </a:r>
          </a:p>
        </p:txBody>
      </p:sp>
    </p:spTree>
    <p:extLst>
      <p:ext uri="{BB962C8B-B14F-4D97-AF65-F5344CB8AC3E}">
        <p14:creationId xmlns:p14="http://schemas.microsoft.com/office/powerpoint/2010/main" val="345232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1FB92AB-9C60-8868-A1BC-93B8311F6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598F96-5C25-C9C7-E51E-334D49BF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16" y="2529515"/>
            <a:ext cx="4213168" cy="378651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DFFC586B-0C75-E586-6B11-BC9D3606D405}"/>
              </a:ext>
            </a:extLst>
          </p:cNvPr>
          <p:cNvSpPr txBox="1">
            <a:spLocks/>
          </p:cNvSpPr>
          <p:nvPr/>
        </p:nvSpPr>
        <p:spPr>
          <a:xfrm>
            <a:off x="2114550" y="838200"/>
            <a:ext cx="7962899" cy="1206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000"/>
              <a:t>경사 하강법을 사용하지 않는 신경망을 통한 </a:t>
            </a:r>
            <a:br>
              <a:rPr lang="en-US" altLang="ko-KR" sz="3000"/>
            </a:br>
            <a:r>
              <a:rPr lang="ko-KR" altLang="en-US" sz="3000"/>
              <a:t>빠르고 정확한 </a:t>
            </a:r>
            <a:r>
              <a:rPr lang="ko-KR" altLang="en-US" sz="3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</a:t>
            </a:r>
            <a:r>
              <a:rPr lang="ko-KR" altLang="en-US" sz="3000"/>
              <a:t> 신경망 기반 학습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9125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A6C0D-5C84-1181-C010-ED7DB320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500506D-F915-6E10-B529-148B590EC37F}"/>
              </a:ext>
            </a:extLst>
          </p:cNvPr>
          <p:cNvSpPr txBox="1"/>
          <p:nvPr/>
        </p:nvSpPr>
        <p:spPr>
          <a:xfrm>
            <a:off x="266993" y="262144"/>
            <a:ext cx="6095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b="1" u="sng" dirty="0"/>
              <a:t>신경망</a:t>
            </a:r>
            <a:r>
              <a:rPr lang="ko-KR" altLang="en-US" sz="4000" dirty="0"/>
              <a:t>이란 무엇인가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025138E2-FCBE-A2A8-06B5-299C469C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16" y="571611"/>
            <a:ext cx="1874193" cy="7233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5F4637-B7D7-19B2-2F2E-52262B20587F}"/>
              </a:ext>
            </a:extLst>
          </p:cNvPr>
          <p:cNvSpPr txBox="1"/>
          <p:nvPr/>
        </p:nvSpPr>
        <p:spPr>
          <a:xfrm>
            <a:off x="266700" y="933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/>
              <a:t>“입력을 받아 출력을 만드는 함수”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DBABF4C-C3D7-21BD-BD95-9CA3344D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45" y="1361217"/>
            <a:ext cx="4623795" cy="141065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36FBD9F4-1967-B849-1665-7CCD24675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2" y="1651472"/>
            <a:ext cx="5144661" cy="2626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BD229-82C5-83D7-A99E-1180F2FFC405}"/>
              </a:ext>
            </a:extLst>
          </p:cNvPr>
          <p:cNvSpPr txBox="1"/>
          <p:nvPr/>
        </p:nvSpPr>
        <p:spPr>
          <a:xfrm>
            <a:off x="7823200" y="36718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기본 단위는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뉴런</a:t>
            </a:r>
            <a:r>
              <a:rPr lang="en-US" altLang="ko-KR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(neuron)</a:t>
            </a:r>
            <a:endParaRPr lang="ko-KR" altLang="en-US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FB4AD7-8C31-E692-15E3-9EF32DAF5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862" y="4228251"/>
            <a:ext cx="1959521" cy="11594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9FAAA2B-5674-B654-3CF2-F4800CDA6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969" y="4228254"/>
            <a:ext cx="1810003" cy="15718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434C282-6B87-8CE7-FE8C-BE42B6CCF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271" y="4687853"/>
            <a:ext cx="2101405" cy="50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E4A0B-A4F3-4CAA-F092-770A905055D7}"/>
                  </a:ext>
                </a:extLst>
              </p:cNvPr>
              <p:cNvSpPr txBox="1"/>
              <p:nvPr/>
            </p:nvSpPr>
            <p:spPr>
              <a:xfrm>
                <a:off x="194123" y="6164925"/>
                <a:ext cx="2400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: </a:t>
                </a:r>
                <a:r>
                  <a:rPr lang="ko-KR" altLang="en-US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실제 정답 함수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E4A0B-A4F3-4CAA-F092-770A90505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3" y="6164925"/>
                <a:ext cx="2400300" cy="369332"/>
              </a:xfrm>
              <a:prstGeom prst="rect">
                <a:avLst/>
              </a:prstGeom>
              <a:blipFill>
                <a:blip r:embed="rId9"/>
                <a:stretch>
                  <a:fillRect l="-761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80053E9-CE68-B82A-15FC-D958CC73DF7B}"/>
              </a:ext>
            </a:extLst>
          </p:cNvPr>
          <p:cNvSpPr txBox="1"/>
          <p:nvPr/>
        </p:nvSpPr>
        <p:spPr>
          <a:xfrm>
            <a:off x="418718" y="5490793"/>
            <a:ext cx="5320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“</a:t>
            </a:r>
            <a:r>
              <a:rPr lang="ko-KR" altLang="en-US" b="1" dirty="0"/>
              <a:t>목표는 실제 함수와 유사한 함수를 만드는 것</a:t>
            </a:r>
            <a:r>
              <a:rPr lang="en-US" altLang="ko-KR" b="1" dirty="0"/>
              <a:t>”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F8130-302C-CDB4-D446-D7E8A2F42E51}"/>
              </a:ext>
            </a:extLst>
          </p:cNvPr>
          <p:cNvSpPr txBox="1"/>
          <p:nvPr/>
        </p:nvSpPr>
        <p:spPr>
          <a:xfrm>
            <a:off x="727524" y="5827859"/>
            <a:ext cx="4923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b="1" dirty="0"/>
              <a:t>적절한 파라미터 </a:t>
            </a:r>
            <a:r>
              <a:rPr lang="el-GR" altLang="ko-KR" sz="900" i="1" dirty="0"/>
              <a:t>θ</a:t>
            </a:r>
            <a:r>
              <a:rPr lang="ko-KR" altLang="en-US" sz="900" b="1" dirty="0"/>
              <a:t> 값을 찾는 것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A6E208AF-0842-C417-2AD5-2DF50B4CD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18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AFB9-35B9-7BB3-2094-192BF8C9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E7F053-1A8B-1FD0-F686-7456C73A8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9D0B1-4BE1-5EAE-55B9-791CF1BF79FE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8FBF5A-8909-158A-94B2-07D0A5F5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672871"/>
            <a:ext cx="10106025" cy="55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9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CDE63-8826-91C0-5093-FAE0A1CA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7987016-BAC4-E67D-1E92-DD2737D7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902"/>
          <a:stretch>
            <a:fillRect/>
          </a:stretch>
        </p:blipFill>
        <p:spPr>
          <a:xfrm>
            <a:off x="440992" y="2032464"/>
            <a:ext cx="8151180" cy="1749717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3CDB93FA-EFCD-C184-3939-85B5D41168A9}"/>
              </a:ext>
            </a:extLst>
          </p:cNvPr>
          <p:cNvGrpSpPr/>
          <p:nvPr/>
        </p:nvGrpSpPr>
        <p:grpSpPr>
          <a:xfrm>
            <a:off x="532431" y="4389852"/>
            <a:ext cx="3527619" cy="2197237"/>
            <a:chOff x="690727" y="4178234"/>
            <a:chExt cx="3527618" cy="2197239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BAAFC4EC-FE3D-84CD-082D-5F7F9B350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7806"/>
            <a:stretch>
              <a:fillRect/>
            </a:stretch>
          </p:blipFill>
          <p:spPr>
            <a:xfrm>
              <a:off x="690727" y="4218993"/>
              <a:ext cx="1019317" cy="21430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D3BA73-9C4D-E126-BA8C-66E834216085}"/>
                </a:ext>
              </a:extLst>
            </p:cNvPr>
            <p:cNvSpPr txBox="1"/>
            <p:nvPr/>
          </p:nvSpPr>
          <p:spPr>
            <a:xfrm>
              <a:off x="1385459" y="4178234"/>
              <a:ext cx="283288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우리가 구하고 싶은 </a:t>
              </a:r>
              <a:r>
                <a:rPr lang="ko-KR" altLang="en-US" sz="16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진짜 </a:t>
              </a:r>
              <a:r>
                <a:rPr lang="en-US" altLang="ko-KR" sz="16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PDE </a:t>
              </a:r>
              <a:r>
                <a:rPr lang="ko-KR" altLang="en-US" sz="16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해</a:t>
              </a:r>
              <a:endPara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EB425-3E8D-4C61-1063-0853C1018CF0}"/>
                </a:ext>
              </a:extLst>
            </p:cNvPr>
            <p:cNvSpPr txBox="1"/>
            <p:nvPr/>
          </p:nvSpPr>
          <p:spPr>
            <a:xfrm>
              <a:off x="877460" y="4492271"/>
              <a:ext cx="14357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공간 변수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77D9BC-9DD5-5E7F-8313-FF20637CF146}"/>
                </a:ext>
              </a:extLst>
            </p:cNvPr>
            <p:cNvSpPr txBox="1"/>
            <p:nvPr/>
          </p:nvSpPr>
          <p:spPr>
            <a:xfrm>
              <a:off x="849752" y="4808366"/>
              <a:ext cx="124833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시간 변수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0F0C2E-5F2D-A348-8B62-E89DB4237CAC}"/>
                </a:ext>
              </a:extLst>
            </p:cNvPr>
            <p:cNvSpPr txBox="1"/>
            <p:nvPr/>
          </p:nvSpPr>
          <p:spPr>
            <a:xfrm>
              <a:off x="907180" y="5101754"/>
              <a:ext cx="119090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공간영역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3488EC-D019-CEBB-4F17-73E69FCCEB58}"/>
                </a:ext>
              </a:extLst>
            </p:cNvPr>
            <p:cNvSpPr txBox="1"/>
            <p:nvPr/>
          </p:nvSpPr>
          <p:spPr>
            <a:xfrm>
              <a:off x="1078766" y="5415792"/>
              <a:ext cx="155718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공간영역의 경계</a:t>
              </a: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E0B0E09-ECFC-0600-E737-3E2065802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6213" y="5762786"/>
              <a:ext cx="809738" cy="3048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BFA1F6-9726-E557-70BC-154F9CCBEA78}"/>
                </a:ext>
              </a:extLst>
            </p:cNvPr>
            <p:cNvSpPr txBox="1"/>
            <p:nvPr/>
          </p:nvSpPr>
          <p:spPr>
            <a:xfrm>
              <a:off x="934888" y="5753549"/>
              <a:ext cx="94674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시간 미분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914430-FF79-D8CC-CD5C-095B29FCC57A}"/>
                </a:ext>
              </a:extLst>
            </p:cNvPr>
            <p:cNvSpPr txBox="1"/>
            <p:nvPr/>
          </p:nvSpPr>
          <p:spPr>
            <a:xfrm>
              <a:off x="916415" y="6036919"/>
              <a:ext cx="28704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공간미분만 포함한 선형 연산자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DE0C1A8-1F90-05DC-C0E4-72B791C92094}"/>
              </a:ext>
            </a:extLst>
          </p:cNvPr>
          <p:cNvGrpSpPr/>
          <p:nvPr/>
        </p:nvGrpSpPr>
        <p:grpSpPr>
          <a:xfrm>
            <a:off x="4568049" y="4410886"/>
            <a:ext cx="3729056" cy="1953243"/>
            <a:chOff x="5677553" y="4301813"/>
            <a:chExt cx="3729056" cy="1953242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D5EFB5B-7931-6676-1AC3-57AA1396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3016"/>
            <a:stretch>
              <a:fillRect/>
            </a:stretch>
          </p:blipFill>
          <p:spPr>
            <a:xfrm>
              <a:off x="5677553" y="4325956"/>
              <a:ext cx="1019317" cy="19290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D1123C-1D70-1F03-C24D-849F22E0DDE3}"/>
                </a:ext>
              </a:extLst>
            </p:cNvPr>
            <p:cNvSpPr txBox="1"/>
            <p:nvPr/>
          </p:nvSpPr>
          <p:spPr>
            <a:xfrm>
              <a:off x="6280728" y="4301813"/>
              <a:ext cx="17335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b="1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비선형 연산자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FAC404-CC18-49B2-29BD-BE74944AD822}"/>
                    </a:ext>
                  </a:extLst>
                </p:cNvPr>
                <p:cNvSpPr txBox="1"/>
                <p:nvPr/>
              </p:nvSpPr>
              <p:spPr>
                <a:xfrm>
                  <a:off x="5859460" y="4626064"/>
                  <a:ext cx="354714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600" b="1" dirty="0">
                      <a:latin typeface="Pretendard" panose="02000503000000020004" pitchFamily="50" charset="-127"/>
                      <a:ea typeface="Pretendard" panose="02000503000000020004" pitchFamily="50" charset="-127"/>
                      <a:cs typeface="Pretendard" panose="02000503000000020004" pitchFamily="50" charset="-127"/>
                    </a:rPr>
                    <a:t>비선형 항의 세기</a:t>
                  </a:r>
                  <a:r>
                    <a:rPr lang="en-US" altLang="ko-KR" sz="1600" b="1" dirty="0">
                      <a:latin typeface="Pretendard" panose="02000503000000020004" pitchFamily="50" charset="-127"/>
                      <a:ea typeface="Pretendard" panose="02000503000000020004" pitchFamily="50" charset="-127"/>
                      <a:cs typeface="Pretendard" panose="02000503000000020004" pitchFamily="50" charset="-127"/>
                    </a:rPr>
                    <a:t>. </a:t>
                  </a:r>
                  <a:r>
                    <a:rPr lang="ko-KR" altLang="en-US" sz="1600" dirty="0">
                      <a:latin typeface="Pretendard" panose="02000503000000020004" pitchFamily="50" charset="-127"/>
                      <a:ea typeface="Pretendard" panose="02000503000000020004" pitchFamily="50" charset="-127"/>
                      <a:cs typeface="Pretendard" panose="02000503000000020004" pitchFamily="50" charset="-127"/>
                    </a:rPr>
                    <a:t>선형 </a:t>
                  </a:r>
                  <a:r>
                    <a:rPr lang="en-US" altLang="ko-KR" sz="1600" dirty="0">
                      <a:latin typeface="Pretendard" panose="02000503000000020004" pitchFamily="50" charset="-127"/>
                      <a:ea typeface="Pretendard" panose="02000503000000020004" pitchFamily="50" charset="-127"/>
                      <a:cs typeface="Pretendard" panose="02000503000000020004" pitchFamily="50" charset="-127"/>
                    </a:rPr>
                    <a:t>PDE</a:t>
                  </a:r>
                  <a:r>
                    <a:rPr lang="ko-KR" altLang="en-US" sz="1600" dirty="0">
                      <a:latin typeface="Pretendard" panose="02000503000000020004" pitchFamily="50" charset="-127"/>
                      <a:ea typeface="Pretendard" panose="02000503000000020004" pitchFamily="50" charset="-127"/>
                      <a:cs typeface="Pretendard" panose="02000503000000020004" pitchFamily="50" charset="-127"/>
                    </a:rPr>
                    <a:t>이면 </a:t>
                  </a:r>
                  <a14:m>
                    <m:oMath xmlns:m="http://schemas.openxmlformats.org/officeDocument/2006/math">
                      <m:r>
                        <a:rPr lang="ko-KR" altLang="en-US" sz="16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ko-KR" altLang="en-US" sz="16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FAC404-CC18-49B2-29BD-BE74944AD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460" y="4626064"/>
                  <a:ext cx="3547149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33" t="-5455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2296B8-C95A-8774-1DDB-F14F3C9DC979}"/>
                </a:ext>
              </a:extLst>
            </p:cNvPr>
            <p:cNvSpPr txBox="1"/>
            <p:nvPr/>
          </p:nvSpPr>
          <p:spPr>
            <a:xfrm>
              <a:off x="6187212" y="4937394"/>
              <a:ext cx="21295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forcing term</a:t>
              </a:r>
              <a:endPara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9D9176-69CE-3784-BB7B-199A37828969}"/>
                </a:ext>
              </a:extLst>
            </p:cNvPr>
            <p:cNvSpPr txBox="1"/>
            <p:nvPr/>
          </p:nvSpPr>
          <p:spPr>
            <a:xfrm>
              <a:off x="5946332" y="5224633"/>
              <a:ext cx="24409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경계조건 연산자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E1B249-E83F-6F23-B3A7-297C8017D8A0}"/>
                </a:ext>
              </a:extLst>
            </p:cNvPr>
            <p:cNvSpPr txBox="1"/>
            <p:nvPr/>
          </p:nvSpPr>
          <p:spPr>
            <a:xfrm>
              <a:off x="6152282" y="5563292"/>
              <a:ext cx="27370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경계에서 만족해야 하는 값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380BF3-E349-38A6-A48B-E23F02484161}"/>
                </a:ext>
              </a:extLst>
            </p:cNvPr>
            <p:cNvSpPr txBox="1"/>
            <p:nvPr/>
          </p:nvSpPr>
          <p:spPr>
            <a:xfrm>
              <a:off x="6262256" y="5886468"/>
              <a:ext cx="17520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초기조건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EF80CA-1C51-3338-861D-B339E2C87376}"/>
              </a:ext>
            </a:extLst>
          </p:cNvPr>
          <p:cNvSpPr txBox="1"/>
          <p:nvPr/>
        </p:nvSpPr>
        <p:spPr>
          <a:xfrm>
            <a:off x="202372" y="685210"/>
            <a:ext cx="667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은 먼저 시간 의존 </a:t>
            </a:r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PDE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아주 일반적으로 표현함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8462838-0AF1-2D8F-9E03-040E74836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D0CDB-8F50-FFBF-FA1B-86868391BA55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B86D310-3B7E-BC8A-4BD3-F704E6487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042" y="2853452"/>
            <a:ext cx="3504045" cy="559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59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79F9-58CA-E0E9-FB93-72E37702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04A7123-1299-5D47-A5E3-6C02B34BF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3C821-568D-8A71-8AE1-07788862A7F0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426320-59F8-9B1A-A9A9-B0DFF67C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814"/>
          <a:stretch>
            <a:fillRect/>
          </a:stretch>
        </p:blipFill>
        <p:spPr>
          <a:xfrm>
            <a:off x="1271207" y="3386278"/>
            <a:ext cx="3600532" cy="7910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0EDC2F-4BF8-7C10-FA42-5FB87F252B98}"/>
              </a:ext>
            </a:extLst>
          </p:cNvPr>
          <p:cNvSpPr txBox="1"/>
          <p:nvPr/>
        </p:nvSpPr>
        <p:spPr>
          <a:xfrm>
            <a:off x="202372" y="685210"/>
            <a:ext cx="667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목표 및 해의 정의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773D7872-E6BF-A494-A6C3-F0C9DB57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72" y="4713881"/>
            <a:ext cx="5543550" cy="200025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FC71FFD-F389-0CFD-01DB-6AADD1905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522" y="4095750"/>
            <a:ext cx="3590925" cy="276225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98B3804B-AFF0-BAD6-1D16-55E13FE9F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207" y="1991149"/>
            <a:ext cx="4883751" cy="1264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A900084-EDCB-A67F-898C-9C0663203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104" y="2442256"/>
            <a:ext cx="4539105" cy="5926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F7EFE60F-6A8F-DDEF-21F8-117CEE325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104" y="3034943"/>
            <a:ext cx="2624259" cy="702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AC7B4-F380-7C42-617C-311F4BC6B09F}"/>
              </a:ext>
            </a:extLst>
          </p:cNvPr>
          <p:cNvSpPr txBox="1"/>
          <p:nvPr/>
        </p:nvSpPr>
        <p:spPr>
          <a:xfrm>
            <a:off x="2796309" y="1293691"/>
            <a:ext cx="6599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18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목표   </a:t>
            </a:r>
            <a:r>
              <a:rPr lang="ko-KR" altLang="en-US" b="1" dirty="0"/>
              <a:t>“</a:t>
            </a:r>
            <a:r>
              <a:rPr lang="en-US" altLang="ko-KR" b="1" dirty="0"/>
              <a:t>PDE → C(t)</a:t>
            </a:r>
            <a:r>
              <a:rPr lang="ko-KR" altLang="en-US" b="1" dirty="0"/>
              <a:t>에 대한 </a:t>
            </a:r>
            <a:r>
              <a:rPr lang="en-US" altLang="ko-KR" b="1" dirty="0"/>
              <a:t>ODE</a:t>
            </a:r>
            <a:r>
              <a:rPr lang="ko-KR" altLang="en-US" b="1" dirty="0"/>
              <a:t>로 변환”</a:t>
            </a:r>
          </a:p>
          <a:p>
            <a:pPr algn="ctr"/>
            <a:r>
              <a:rPr lang="ko-KR" altLang="en-US" sz="18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39229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F5F9-FA1A-A5B5-D1EA-CAD7A429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F620915-5505-98D8-5116-C1F5FEDE1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F592D-80FA-9821-D5EC-E1F75678351A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2D441-CFDD-F442-C469-0A83A2990D72}"/>
              </a:ext>
            </a:extLst>
          </p:cNvPr>
          <p:cNvSpPr txBox="1"/>
          <p:nvPr/>
        </p:nvSpPr>
        <p:spPr>
          <a:xfrm>
            <a:off x="202372" y="685210"/>
            <a:ext cx="667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해의 정의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414EA1F-318B-0392-6DBF-3FBB9D0A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32" y="1085320"/>
            <a:ext cx="9306920" cy="40305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D6987E8-ACAD-009A-00ED-3A440549C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580103"/>
            <a:ext cx="4539105" cy="592687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01BFF0-7376-F012-A485-4FF0B489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0" y="5472552"/>
            <a:ext cx="2624259" cy="70267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414301C-897C-1B8E-46FB-47749FF7058E}"/>
              </a:ext>
            </a:extLst>
          </p:cNvPr>
          <p:cNvCxnSpPr>
            <a:cxnSpLocks/>
          </p:cNvCxnSpPr>
          <p:nvPr/>
        </p:nvCxnSpPr>
        <p:spPr>
          <a:xfrm flipH="1">
            <a:off x="3695700" y="5115876"/>
            <a:ext cx="1143000" cy="356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15115B4-DC98-BFEC-4F4F-ED7A2A419CC3}"/>
              </a:ext>
            </a:extLst>
          </p:cNvPr>
          <p:cNvCxnSpPr/>
          <p:nvPr/>
        </p:nvCxnSpPr>
        <p:spPr>
          <a:xfrm>
            <a:off x="7023100" y="5115876"/>
            <a:ext cx="1155700" cy="2492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4E9217-E620-7F8A-7A4B-5C4FC2704575}"/>
              </a:ext>
            </a:extLst>
          </p:cNvPr>
          <p:cNvSpPr txBox="1"/>
          <p:nvPr/>
        </p:nvSpPr>
        <p:spPr>
          <a:xfrm>
            <a:off x="685800" y="6267685"/>
            <a:ext cx="5259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: </a:t>
            </a:r>
            <a:r>
              <a:rPr lang="ko-KR" altLang="en-US" dirty="0"/>
              <a:t>공간 </a:t>
            </a:r>
            <a:r>
              <a:rPr lang="ko-KR" altLang="en-US" dirty="0" err="1"/>
              <a:t>표본중</a:t>
            </a:r>
            <a:r>
              <a:rPr lang="ko-KR" altLang="en-US" dirty="0"/>
              <a:t> </a:t>
            </a:r>
            <a:r>
              <a:rPr lang="ko-KR" altLang="en-US" dirty="0" err="1"/>
              <a:t>선택받은</a:t>
            </a:r>
            <a:r>
              <a:rPr lang="ko-KR" altLang="en-US" dirty="0"/>
              <a:t> </a:t>
            </a:r>
            <a:r>
              <a:rPr lang="en-US" altLang="ko-KR" dirty="0"/>
              <a:t>collocation points</a:t>
            </a:r>
            <a:r>
              <a:rPr lang="ko-KR" altLang="en-US" dirty="0"/>
              <a:t>들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8E4003F-2841-3340-7713-F8DF87E4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26" y="6355498"/>
            <a:ext cx="17147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1E98-1CF8-4BA8-8970-97CD873B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C6A0DE20-8261-6544-138A-3FACA958B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D1579-1BDE-085C-B6AB-9F11D84E137C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58E106-AB6D-13E7-9460-893949EF6086}"/>
              </a:ext>
            </a:extLst>
          </p:cNvPr>
          <p:cNvSpPr txBox="1"/>
          <p:nvPr/>
        </p:nvSpPr>
        <p:spPr>
          <a:xfrm>
            <a:off x="202372" y="685210"/>
            <a:ext cx="667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해의 정의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132A5BB-4C57-FA3C-C566-F72A87A85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226" y="1385359"/>
            <a:ext cx="3504045" cy="559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3DA729-5437-5785-4348-1CF9546569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814"/>
          <a:stretch>
            <a:fillRect/>
          </a:stretch>
        </p:blipFill>
        <p:spPr>
          <a:xfrm>
            <a:off x="6337300" y="1229665"/>
            <a:ext cx="3600532" cy="791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E204C4D-F8D6-7A49-900C-A2B1619A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99" y="2244729"/>
            <a:ext cx="9987601" cy="320357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700E5B9-ACC7-1B46-F41E-C807CAEE5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749" y="5382027"/>
            <a:ext cx="4960029" cy="982497"/>
          </a:xfrm>
          <a:prstGeom prst="rect">
            <a:avLst/>
          </a:prstGeom>
        </p:spPr>
      </p:pic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F0922C47-240F-B53D-7FF2-45C4E41F86B7}"/>
              </a:ext>
            </a:extLst>
          </p:cNvPr>
          <p:cNvSpPr/>
          <p:nvPr/>
        </p:nvSpPr>
        <p:spPr>
          <a:xfrm>
            <a:off x="5588000" y="5397336"/>
            <a:ext cx="228600" cy="3510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BB2D80-25FC-70A8-73C9-ACF3DAB161ED}"/>
              </a:ext>
            </a:extLst>
          </p:cNvPr>
          <p:cNvSpPr txBox="1"/>
          <p:nvPr/>
        </p:nvSpPr>
        <p:spPr>
          <a:xfrm>
            <a:off x="419100" y="6394685"/>
            <a:ext cx="5259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: </a:t>
            </a:r>
            <a:r>
              <a:rPr lang="ko-KR" altLang="en-US" dirty="0"/>
              <a:t>공간 </a:t>
            </a:r>
            <a:r>
              <a:rPr lang="ko-KR" altLang="en-US" dirty="0" err="1"/>
              <a:t>표본중</a:t>
            </a:r>
            <a:r>
              <a:rPr lang="ko-KR" altLang="en-US" dirty="0"/>
              <a:t> </a:t>
            </a:r>
            <a:r>
              <a:rPr lang="ko-KR" altLang="en-US" dirty="0" err="1"/>
              <a:t>선택받은</a:t>
            </a:r>
            <a:r>
              <a:rPr lang="ko-KR" altLang="en-US" dirty="0"/>
              <a:t> </a:t>
            </a:r>
            <a:r>
              <a:rPr lang="en-US" altLang="ko-KR" dirty="0"/>
              <a:t>collocation points</a:t>
            </a:r>
            <a:r>
              <a:rPr lang="ko-KR" altLang="en-US" dirty="0"/>
              <a:t>들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F09340EA-8110-BF1F-B92C-7F5885C94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26" y="6482498"/>
            <a:ext cx="17147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5E33-C9F6-5B53-03BE-34863DFF1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9B06E239-9664-F839-F776-C0A4039D2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62F45-5C5E-2981-74FF-B1D4848B3E32}"/>
              </a:ext>
            </a:extLst>
          </p:cNvPr>
          <p:cNvSpPr txBox="1"/>
          <p:nvPr/>
        </p:nvSpPr>
        <p:spPr>
          <a:xfrm>
            <a:off x="111414" y="143869"/>
            <a:ext cx="881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근사값 계산식 </a:t>
            </a:r>
            <a:r>
              <a:rPr lang="en-US" altLang="ko-KR" sz="3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Frozen-PINN</a:t>
            </a:r>
            <a:endParaRPr lang="ko-KR" altLang="en-US" sz="3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E85F4-DA50-7927-F40D-FD941C9F5F3E}"/>
              </a:ext>
            </a:extLst>
          </p:cNvPr>
          <p:cNvSpPr txBox="1"/>
          <p:nvPr/>
        </p:nvSpPr>
        <p:spPr>
          <a:xfrm>
            <a:off x="202372" y="685210"/>
            <a:ext cx="667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Frozen-PINN</a:t>
            </a:r>
            <a:r>
              <a:rPr lang="ko-KR" altLang="en-US" sz="2000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해의 정의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4753B38-85EC-2BAC-87ED-060DC1AE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5" y="1927096"/>
            <a:ext cx="4960029" cy="9824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87D0009-62B5-B83B-2AC4-F9DA1669F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43" y="4979016"/>
            <a:ext cx="4851171" cy="866876"/>
          </a:xfrm>
          <a:prstGeom prst="rect">
            <a:avLst/>
          </a:prstGeom>
        </p:spPr>
      </p:pic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F84A1BA9-45AF-2B14-26EA-1C256A30EDC4}"/>
              </a:ext>
            </a:extLst>
          </p:cNvPr>
          <p:cNvSpPr/>
          <p:nvPr/>
        </p:nvSpPr>
        <p:spPr>
          <a:xfrm>
            <a:off x="3175802" y="3149792"/>
            <a:ext cx="342786" cy="5584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18AAD8D-41EC-DDE8-7671-5B51EE0EDB2F}"/>
              </a:ext>
            </a:extLst>
          </p:cNvPr>
          <p:cNvGrpSpPr/>
          <p:nvPr/>
        </p:nvGrpSpPr>
        <p:grpSpPr>
          <a:xfrm>
            <a:off x="165761" y="3751369"/>
            <a:ext cx="7395591" cy="609685"/>
            <a:chOff x="1596772" y="4525251"/>
            <a:chExt cx="7395591" cy="60968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8ADA2E8-2D96-A7E5-F191-3EB5F8762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6772" y="4525251"/>
              <a:ext cx="752580" cy="6096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CB6483-4AFB-DCF8-FD31-C9A80713FAF4}"/>
                </a:ext>
              </a:extLst>
            </p:cNvPr>
            <p:cNvSpPr txBox="1"/>
            <p:nvPr/>
          </p:nvSpPr>
          <p:spPr>
            <a:xfrm>
              <a:off x="2200834" y="4630038"/>
              <a:ext cx="18963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을 구하고 싶으나 </a:t>
              </a: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40FCBE8-1D87-DF08-6FF1-8E360F35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7155" y="4625920"/>
              <a:ext cx="1019317" cy="3905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CCF54A-9E51-A2F8-A87F-A1897B1097BD}"/>
                </a:ext>
              </a:extLst>
            </p:cNvPr>
            <p:cNvSpPr txBox="1"/>
            <p:nvPr/>
          </p:nvSpPr>
          <p:spPr>
            <a:xfrm>
              <a:off x="5091072" y="4625920"/>
              <a:ext cx="39012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가 정사각행렬이 아닐 수 있음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4696BAF-9055-502D-006F-9E666380544C}"/>
              </a:ext>
            </a:extLst>
          </p:cNvPr>
          <p:cNvSpPr txBox="1"/>
          <p:nvPr/>
        </p:nvSpPr>
        <p:spPr>
          <a:xfrm>
            <a:off x="-604839" y="4296215"/>
            <a:ext cx="7712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/>
              <a:t>최소제곱</a:t>
            </a:r>
            <a:r>
              <a:rPr lang="ko-KR" altLang="en-US" sz="1400" b="1" dirty="0"/>
              <a:t> 의미에서 가장 잘 맞는 해</a:t>
            </a:r>
            <a:r>
              <a:rPr lang="ko-KR" altLang="en-US" sz="1400" dirty="0"/>
              <a:t>를 주는 </a:t>
            </a:r>
            <a:r>
              <a:rPr lang="en-US" altLang="ko-KR" sz="1400" dirty="0"/>
              <a:t>pseudo-inverse</a:t>
            </a:r>
            <a:r>
              <a:rPr lang="ko-KR" altLang="en-US" sz="1400" dirty="0"/>
              <a:t>를 사용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90604F21-0944-3FDB-050B-0D20D28DE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236" y="2007495"/>
            <a:ext cx="4364852" cy="28430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1F7962-B054-16F1-61EB-90BE2286CFC1}"/>
              </a:ext>
            </a:extLst>
          </p:cNvPr>
          <p:cNvSpPr txBox="1"/>
          <p:nvPr/>
        </p:nvSpPr>
        <p:spPr>
          <a:xfrm>
            <a:off x="-68264" y="5767955"/>
            <a:ext cx="687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ODE</a:t>
            </a:r>
            <a:r>
              <a:rPr lang="ko-KR" altLang="en-US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구조 </a:t>
            </a:r>
            <a:r>
              <a:rPr lang="en-US" altLang="ko-KR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 ODE solver</a:t>
            </a:r>
            <a:r>
              <a:rPr lang="ko-KR" altLang="en-US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 해결 가능</a:t>
            </a:r>
            <a:r>
              <a:rPr lang="en-US" altLang="ko-KR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658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9310174-1805-B194-7C07-2D2246E9D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EBCB6-5FB3-39C3-4267-FC8DF5C1181E}"/>
              </a:ext>
            </a:extLst>
          </p:cNvPr>
          <p:cNvSpPr txBox="1"/>
          <p:nvPr/>
        </p:nvSpPr>
        <p:spPr>
          <a:xfrm>
            <a:off x="266989" y="262144"/>
            <a:ext cx="7657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Reference</a:t>
            </a:r>
            <a:endParaRPr lang="ko-KR" altLang="en-US" sz="3600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CB4DB-B0EB-9661-BB8F-BCF904408DFE}"/>
              </a:ext>
            </a:extLst>
          </p:cNvPr>
          <p:cNvSpPr txBox="1"/>
          <p:nvPr/>
        </p:nvSpPr>
        <p:spPr>
          <a:xfrm>
            <a:off x="266989" y="1045428"/>
            <a:ext cx="11149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/>
              <a:t>[1] </a:t>
            </a:r>
            <a:r>
              <a:rPr lang="en-US" altLang="ko-KR" sz="2000" dirty="0" err="1"/>
              <a:t>Raissi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Perdikaris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Karniadakis</a:t>
            </a:r>
            <a:r>
              <a:rPr lang="en-US" altLang="ko-KR" sz="2000" dirty="0"/>
              <a:t> (2019) Journal of Computational Physics, 378, 686–707</a:t>
            </a:r>
            <a:br>
              <a:rPr lang="en-US" altLang="ko-KR" sz="2000" dirty="0"/>
            </a:br>
            <a:r>
              <a:rPr lang="en-US" altLang="ko-KR" sz="2000" b="1" i="1" dirty="0"/>
              <a:t>Physics-informed neural networks: A deep learning framework for solving forward and inverse problems involving nonlinear partial differential equations</a:t>
            </a:r>
            <a:endParaRPr lang="ko-KR" altLang="en-US" sz="2000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335DB-BFAF-269E-C0BD-8058E852AA38}"/>
              </a:ext>
            </a:extLst>
          </p:cNvPr>
          <p:cNvSpPr txBox="1"/>
          <p:nvPr/>
        </p:nvSpPr>
        <p:spPr>
          <a:xfrm>
            <a:off x="266988" y="2198044"/>
            <a:ext cx="11149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/>
              <a:t>[2] </a:t>
            </a:r>
            <a:r>
              <a:rPr lang="en-US" altLang="ko-KR" sz="2000" dirty="0"/>
              <a:t>Datar et al. (ICLR 2026)</a:t>
            </a:r>
            <a:br>
              <a:rPr lang="en-US" altLang="ko-KR" sz="2000" dirty="0"/>
            </a:br>
            <a:r>
              <a:rPr lang="en-US" altLang="ko-KR" sz="2000" b="1" i="1" dirty="0"/>
              <a:t>Fast Training of Accurate Physics-Informed Neural Networks Without Gradient Descent</a:t>
            </a:r>
            <a:endParaRPr lang="ko-KR" altLang="en-US" sz="2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5344E-EBE1-637B-8B2F-D7C409B50D4D}"/>
              </a:ext>
            </a:extLst>
          </p:cNvPr>
          <p:cNvSpPr txBox="1"/>
          <p:nvPr/>
        </p:nvSpPr>
        <p:spPr>
          <a:xfrm>
            <a:off x="266988" y="3023758"/>
            <a:ext cx="11149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/>
              <a:t>[3] </a:t>
            </a:r>
            <a:r>
              <a:rPr lang="en-US" altLang="ko-KR" sz="2000" dirty="0"/>
              <a:t>Ameya D. Jagtap et al. (2020)</a:t>
            </a:r>
            <a:br>
              <a:rPr lang="en-US" altLang="ko-KR" sz="2000" dirty="0"/>
            </a:br>
            <a:r>
              <a:rPr lang="en-US" altLang="ko-KR" sz="2000" b="1" i="1" dirty="0"/>
              <a:t>Extended Physics-Informed Neural Networks (XPINNs): A generalized space-time domain decomposition based deep learning framework for nonlinear partial differential equations</a:t>
            </a:r>
            <a:endParaRPr lang="ko-KR" altLang="en-US" sz="2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064B1-4025-4F4A-6A2C-7EC5644D6F8D}"/>
              </a:ext>
            </a:extLst>
          </p:cNvPr>
          <p:cNvSpPr txBox="1"/>
          <p:nvPr/>
        </p:nvSpPr>
        <p:spPr>
          <a:xfrm>
            <a:off x="266987" y="4452658"/>
            <a:ext cx="11149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/>
              <a:t>[4] </a:t>
            </a:r>
            <a:r>
              <a:rPr lang="en-US" altLang="ko-KR" sz="2000" dirty="0"/>
              <a:t>Sifan Wang, Yujun Teng, Paris </a:t>
            </a:r>
            <a:r>
              <a:rPr lang="en-US" altLang="ko-KR" sz="2000" dirty="0" err="1"/>
              <a:t>Perdikaris</a:t>
            </a:r>
            <a:r>
              <a:rPr lang="en-US" altLang="ko-KR" sz="2000" dirty="0"/>
              <a:t> (2021)</a:t>
            </a:r>
            <a:br>
              <a:rPr lang="en-US" altLang="ko-KR" sz="2000" dirty="0"/>
            </a:br>
            <a:r>
              <a:rPr lang="en-US" altLang="ko-KR" sz="2000" b="1" i="1" dirty="0"/>
              <a:t>Understanding and mitigating gradient flow pathologies in physics-informed neural networks</a:t>
            </a:r>
            <a:endParaRPr lang="en-US" altLang="ko-KR" sz="2000" b="1" dirty="0"/>
          </a:p>
          <a:p>
            <a:endParaRPr lang="ko-KR" altLang="en-US" sz="2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26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5771-8D50-7FB9-B209-A37ADDFC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38CB44-AEC8-9376-C85F-51ACAF09B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FFEE6-197C-6C47-807E-B606EB2682F3}"/>
              </a:ext>
            </a:extLst>
          </p:cNvPr>
          <p:cNvSpPr txBox="1"/>
          <p:nvPr/>
        </p:nvSpPr>
        <p:spPr>
          <a:xfrm>
            <a:off x="2267094" y="2844224"/>
            <a:ext cx="76578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7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Q&amp;A</a:t>
            </a:r>
            <a:endParaRPr lang="ko-KR" altLang="en-US" sz="7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58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4E031-D66E-B030-64B0-AA940FDA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942C96-D88A-94CE-73F5-140E61C0903C}"/>
                  </a:ext>
                </a:extLst>
              </p:cNvPr>
              <p:cNvSpPr txBox="1"/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좋은 파라미터 </a:t>
                </a:r>
                <a14:m>
                  <m:oMath xmlns:m="http://schemas.openxmlformats.org/officeDocument/2006/math">
                    <m:r>
                      <a:rPr lang="ko-KR" altLang="en-US" sz="4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를 찾는 과정 </a:t>
                </a:r>
                <a:r>
                  <a:rPr lang="ko-KR" altLang="en-US" sz="4000" b="1" u="sng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학습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942C96-D88A-94CE-73F5-140E61C09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blipFill>
                <a:blip r:embed="rId3"/>
                <a:stretch>
                  <a:fillRect l="-2866" t="-15517" b="-362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143A3D13-4CDF-17CE-BFF4-63BDCC7BE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17" y="4328945"/>
            <a:ext cx="4302055" cy="1231135"/>
          </a:xfrm>
          <a:prstGeom prst="rect">
            <a:avLst/>
          </a:prstGeom>
        </p:spPr>
      </p:pic>
      <p:pic>
        <p:nvPicPr>
          <p:cNvPr id="1026" name="Picture 2" descr="머신러닝] 손실함수의 종류">
            <a:extLst>
              <a:ext uri="{FF2B5EF4-FFF2-40B4-BE49-F238E27FC236}">
                <a16:creationId xmlns:a16="http://schemas.microsoft.com/office/drawing/2014/main" id="{63203735-ED6A-A37D-DB8A-8DBAE6AC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5" y="3007416"/>
            <a:ext cx="3343463" cy="1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E01A04D-E295-408B-1E6D-972AECBBDC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185" b="2275"/>
          <a:stretch>
            <a:fillRect/>
          </a:stretch>
        </p:blipFill>
        <p:spPr>
          <a:xfrm>
            <a:off x="5947353" y="1594156"/>
            <a:ext cx="4231120" cy="35381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39AB61-087C-D21F-56E5-F606AD7BF023}"/>
              </a:ext>
            </a:extLst>
          </p:cNvPr>
          <p:cNvSpPr txBox="1"/>
          <p:nvPr/>
        </p:nvSpPr>
        <p:spPr>
          <a:xfrm>
            <a:off x="266989" y="10321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좋은 파라미터인지 평가를 위해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사용</a:t>
            </a:r>
            <a:endParaRPr lang="ko-KR" altLang="en-US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42DD72-2E2F-CD5A-038E-849C5F902CED}"/>
                  </a:ext>
                </a:extLst>
              </p:cNvPr>
              <p:cNvSpPr txBox="1"/>
              <p:nvPr/>
            </p:nvSpPr>
            <p:spPr>
              <a:xfrm>
                <a:off x="2539135" y="602536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 err="1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예측값</a:t>
                </a:r>
                <a:r>
                  <a:rPr lang="ko-KR" altLang="en-US" b="1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ko-KR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ko-KR" alt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b="1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와 정답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ko-KR" altLang="en-US" b="1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의 차이</a:t>
                </a:r>
                <a:r>
                  <a:rPr lang="ko-KR" altLang="en-US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를 계산하여 </a:t>
                </a:r>
                <a:r>
                  <a:rPr lang="ko-KR" altLang="en-US" b="1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최소화</a:t>
                </a:r>
                <a:r>
                  <a:rPr lang="ko-KR" altLang="en-US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가 목적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42DD72-2E2F-CD5A-038E-849C5F902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35" y="6025361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그림 34">
            <a:extLst>
              <a:ext uri="{FF2B5EF4-FFF2-40B4-BE49-F238E27FC236}">
                <a16:creationId xmlns:a16="http://schemas.microsoft.com/office/drawing/2014/main" id="{2ABA53ED-08CA-581C-EBFC-6DD2ABB1F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047" y="5890895"/>
            <a:ext cx="1276528" cy="6382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F259CC5-A57B-A005-286F-F44E3B91A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0962" y="1710139"/>
            <a:ext cx="2029108" cy="1047896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76E41F7B-E12D-DE10-1C2E-256DF7EF78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3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6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51F3-608E-7E4B-5754-C8B2D5C98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36B36E-AD84-1563-8DB3-803355928DCC}"/>
                  </a:ext>
                </a:extLst>
              </p:cNvPr>
              <p:cNvSpPr txBox="1"/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좋은 파라미터 </a:t>
                </a:r>
                <a14:m>
                  <m:oMath xmlns:m="http://schemas.openxmlformats.org/officeDocument/2006/math">
                    <m:r>
                      <a:rPr lang="ko-KR" altLang="en-US" sz="4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를 찾는 과정 </a:t>
                </a:r>
                <a:r>
                  <a:rPr lang="ko-KR" altLang="en-US" sz="4000" b="1" u="sng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학습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36B36E-AD84-1563-8DB3-80335592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blipFill>
                <a:blip r:embed="rId3"/>
                <a:stretch>
                  <a:fillRect l="-2866" t="-15517" b="-362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F8AA060-7FB7-3973-D6F1-4D2FA02FB5BC}"/>
              </a:ext>
            </a:extLst>
          </p:cNvPr>
          <p:cNvSpPr txBox="1"/>
          <p:nvPr/>
        </p:nvSpPr>
        <p:spPr>
          <a:xfrm>
            <a:off x="331641" y="933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줄이는 방법</a:t>
            </a:r>
            <a:endParaRPr lang="ko-KR" altLang="en-US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C0742C6-0EC5-CECB-916B-42DE0F50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948" y="2516905"/>
            <a:ext cx="1476581" cy="8287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7943A85-33A1-24B2-CEBF-5E1E5E3F8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76" y="3973377"/>
            <a:ext cx="3991532" cy="9621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1AF096-F7A2-0D05-CE46-F4BEF975A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58" y="5658368"/>
            <a:ext cx="4124901" cy="1095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2BC86-4B24-2375-E063-B44C48C5039B}"/>
              </a:ext>
            </a:extLst>
          </p:cNvPr>
          <p:cNvSpPr txBox="1"/>
          <p:nvPr/>
        </p:nvSpPr>
        <p:spPr>
          <a:xfrm>
            <a:off x="266993" y="1291373"/>
            <a:ext cx="5736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“파라미터를 어느 방향으로 바꾸면 손실이 가장 빨리 커지는가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?”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2BA7637-9EA5-30AC-299E-FFFAD4F47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646" y="2270463"/>
            <a:ext cx="5858772" cy="36542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DAEBA9-4618-61C8-A489-5465D03C0CF4}"/>
              </a:ext>
            </a:extLst>
          </p:cNvPr>
          <p:cNvSpPr txBox="1"/>
          <p:nvPr/>
        </p:nvSpPr>
        <p:spPr>
          <a:xfrm>
            <a:off x="2051050" y="3267669"/>
            <a:ext cx="226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그래디언트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(gradient)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5F3EAA6D-151B-8AA5-C133-7C32AA018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51BAA-B8E3-F91E-D6B4-5A4A3FC38B59}"/>
              </a:ext>
            </a:extLst>
          </p:cNvPr>
          <p:cNvSpPr txBox="1"/>
          <p:nvPr/>
        </p:nvSpPr>
        <p:spPr>
          <a:xfrm>
            <a:off x="1565126" y="4658537"/>
            <a:ext cx="3015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그래디언트</a:t>
            </a:r>
            <a:r>
              <a:rPr lang="en-US" altLang="ko-KR" sz="1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12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반대방향으로 이동</a:t>
            </a:r>
          </a:p>
        </p:txBody>
      </p:sp>
    </p:spTree>
    <p:extLst>
      <p:ext uri="{BB962C8B-B14F-4D97-AF65-F5344CB8AC3E}">
        <p14:creationId xmlns:p14="http://schemas.microsoft.com/office/powerpoint/2010/main" val="115719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6AAA4-2429-0EF8-5746-7E670373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60DCBC-7C8E-FFDC-5E25-5354676C7DB7}"/>
                  </a:ext>
                </a:extLst>
              </p:cNvPr>
              <p:cNvSpPr txBox="1"/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좋은 파라미터 </a:t>
                </a:r>
                <a14:m>
                  <m:oMath xmlns:m="http://schemas.openxmlformats.org/officeDocument/2006/math">
                    <m:r>
                      <a:rPr lang="ko-KR" altLang="en-US" sz="4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4000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를 찾는 과정 </a:t>
                </a:r>
                <a:r>
                  <a:rPr lang="ko-KR" altLang="en-US" sz="4000" b="1" u="sng" dirty="0"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학습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60DCBC-7C8E-FFDC-5E25-5354676C7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9" y="262144"/>
                <a:ext cx="7657811" cy="707886"/>
              </a:xfrm>
              <a:prstGeom prst="rect">
                <a:avLst/>
              </a:prstGeom>
              <a:blipFill>
                <a:blip r:embed="rId3"/>
                <a:stretch>
                  <a:fillRect l="-2866" t="-15517" b="-362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E83112-E3D8-6CF4-9FB1-BFD52EDEE3DB}"/>
              </a:ext>
            </a:extLst>
          </p:cNvPr>
          <p:cNvSpPr txBox="1"/>
          <p:nvPr/>
        </p:nvSpPr>
        <p:spPr>
          <a:xfrm>
            <a:off x="3048000" y="58879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손실함수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줄이는 방향으로 </a:t>
            </a:r>
            <a:r>
              <a:rPr lang="ko-KR" altLang="en-US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파라미터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수정하는 과정</a:t>
            </a:r>
            <a:endParaRPr lang="ko-KR" altLang="en-US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DB7CF72-5F1F-B24A-F771-EE49AB042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5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6CFF672-14A5-EFE8-002F-EACEB4A34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5352" b="3581"/>
          <a:stretch>
            <a:fillRect/>
          </a:stretch>
        </p:blipFill>
        <p:spPr>
          <a:xfrm>
            <a:off x="3423603" y="1252653"/>
            <a:ext cx="5344794" cy="43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CB3BFD-3426-03F4-78BE-4BB7AB19D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4AEA687-557D-9320-B3C6-A204EC6E1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930113"/>
            <a:ext cx="10658475" cy="58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CA00A-EF9D-F767-DA07-8BEB48C60CFB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신경망 모델의 한계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349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B607-7965-1D02-5087-3EC3673F0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A9BA3D-5EAD-18C0-3773-3CCE9E63A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C5777-B793-A4D9-525C-50BEC216D5DF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신경망 모델의 한계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237EB16-2CA5-CDF1-F60A-9872C821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5572" r="2818" b="4343"/>
          <a:stretch>
            <a:fillRect/>
          </a:stretch>
        </p:blipFill>
        <p:spPr bwMode="auto">
          <a:xfrm>
            <a:off x="1168400" y="1447016"/>
            <a:ext cx="9855200" cy="5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1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F3C37A4-0205-B49E-EDF9-328C003C49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8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4B322B5-D738-6167-428F-0223166E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435150"/>
            <a:ext cx="9461500" cy="51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3CE1F-BB99-CCA2-4DEE-9A56670A2A7F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2DED6-EE2B-1364-C149-0A0135299D8B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29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F6D9F2-9C3E-20A4-303C-89561C5E6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62FF9CA9-309B-4174-AB64-21B511283501}" type="slidenum">
              <a:rPr lang="ko-KR" altLang="en-US" smtClean="0"/>
              <a:pPr/>
              <a:t>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C1D79-E0C8-601A-BBB3-D542BF8E6B60}"/>
              </a:ext>
            </a:extLst>
          </p:cNvPr>
          <p:cNvSpPr txBox="1"/>
          <p:nvPr/>
        </p:nvSpPr>
        <p:spPr>
          <a:xfrm>
            <a:off x="266989" y="262144"/>
            <a:ext cx="7657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법칙을 고려한 모델 </a:t>
            </a:r>
            <a:r>
              <a:rPr lang="en-US" altLang="ko-KR" sz="4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endParaRPr lang="ko-KR" altLang="en-US" sz="4000" b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FA60D-090E-8835-13DE-AC465AF8D465}"/>
              </a:ext>
            </a:extLst>
          </p:cNvPr>
          <p:cNvSpPr txBox="1"/>
          <p:nvPr/>
        </p:nvSpPr>
        <p:spPr>
          <a:xfrm>
            <a:off x="330489" y="970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 :</a:t>
            </a:r>
            <a:r>
              <a:rPr lang="ko-KR" altLang="en-US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Physics-Informed Neural Networks</a:t>
            </a:r>
            <a:endParaRPr lang="ko-KR" altLang="en-US" b="1" u="sng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38DC380-E233-55C9-D7DA-83B69A78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01" y="3102796"/>
            <a:ext cx="1339549" cy="54955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B927679-093B-B5B9-797D-B795D055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6" y="5159538"/>
            <a:ext cx="379231" cy="42298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4CA2207-246D-B91C-BCA4-33E92FACA6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290"/>
          <a:stretch>
            <a:fillRect/>
          </a:stretch>
        </p:blipFill>
        <p:spPr>
          <a:xfrm>
            <a:off x="339996" y="5586020"/>
            <a:ext cx="379231" cy="10113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7C7E2CC-DA64-18DE-D269-0ACF686E58A3}"/>
              </a:ext>
            </a:extLst>
          </p:cNvPr>
          <p:cNvSpPr txBox="1"/>
          <p:nvPr/>
        </p:nvSpPr>
        <p:spPr>
          <a:xfrm>
            <a:off x="683508" y="5221260"/>
            <a:ext cx="267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우리가 구하고 싶은 </a:t>
            </a:r>
            <a:r>
              <a:rPr lang="ko-KR" altLang="en-US" sz="18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물리량</a:t>
            </a:r>
            <a:endParaRPr lang="ko-KR" alt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60D21-EDB6-7FA2-1440-18E20215A5F8}"/>
              </a:ext>
            </a:extLst>
          </p:cNvPr>
          <p:cNvSpPr txBox="1"/>
          <p:nvPr/>
        </p:nvSpPr>
        <p:spPr>
          <a:xfrm>
            <a:off x="664458" y="5673715"/>
            <a:ext cx="62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시간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7F96F9-151C-5DCB-81AC-3F17A83E2661}"/>
                  </a:ext>
                </a:extLst>
              </p:cNvPr>
              <p:cNvSpPr txBox="1"/>
              <p:nvPr/>
            </p:nvSpPr>
            <p:spPr>
              <a:xfrm>
                <a:off x="719227" y="6126170"/>
                <a:ext cx="47913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공간변수</a:t>
                </a:r>
                <a:br>
                  <a:rPr lang="ko-KR" altLang="en-US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</a:br>
                <a:r>
                  <a:rPr lang="en-US" altLang="ko-KR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1</a:t>
                </a:r>
                <a:r>
                  <a:rPr lang="ko-KR" altLang="en-US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차원이면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, 2</a:t>
                </a:r>
                <a:r>
                  <a:rPr lang="ko-KR" altLang="en-US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차원이면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ko-KR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, 3</a:t>
                </a:r>
                <a:r>
                  <a:rPr lang="ko-KR" altLang="en-US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차원이면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7F96F9-151C-5DCB-81AC-3F17A83E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27" y="6126170"/>
                <a:ext cx="4791343" cy="646331"/>
              </a:xfrm>
              <a:prstGeom prst="rect">
                <a:avLst/>
              </a:prstGeom>
              <a:blipFill>
                <a:blip r:embed="rId5"/>
                <a:stretch>
                  <a:fillRect l="-1145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C88F4CEF-24BB-627C-C92F-18B0AF4C6974}"/>
              </a:ext>
            </a:extLst>
          </p:cNvPr>
          <p:cNvSpPr txBox="1"/>
          <p:nvPr/>
        </p:nvSpPr>
        <p:spPr>
          <a:xfrm>
            <a:off x="2149011" y="2206694"/>
            <a:ext cx="1755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함수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1DE12E-DD33-DF05-38FF-A7E164DDD2B8}"/>
                  </a:ext>
                </a:extLst>
              </p:cNvPr>
              <p:cNvSpPr txBox="1"/>
              <p:nvPr/>
            </p:nvSpPr>
            <p:spPr>
              <a:xfrm>
                <a:off x="-375703" y="2576026"/>
                <a:ext cx="6515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실제 해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sepChr m:val=","/>
                        <m:ctrlPr>
                          <a:rPr lang="ko-KR" alt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1400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를 모르기 때문에</a:t>
                </a:r>
                <a:r>
                  <a:rPr lang="en-US" altLang="ko-KR" sz="1400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, </a:t>
                </a:r>
                <a:r>
                  <a:rPr lang="ko-KR" altLang="en-US" sz="1400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이를 신경망으로 근사한다</a:t>
                </a:r>
                <a:r>
                  <a:rPr lang="en-US" altLang="ko-KR" sz="1400" dirty="0"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.</a:t>
                </a:r>
                <a:endParaRPr lang="ko-KR" altLang="en-US" sz="14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1DE12E-DD33-DF05-38FF-A7E164DDD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703" y="2576026"/>
                <a:ext cx="6515100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AE81F84-0434-F325-5063-1B96FBCCE35F}"/>
              </a:ext>
            </a:extLst>
          </p:cNvPr>
          <p:cNvSpPr txBox="1"/>
          <p:nvPr/>
        </p:nvSpPr>
        <p:spPr>
          <a:xfrm>
            <a:off x="7944162" y="2206694"/>
            <a:ext cx="1755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물리법칙 규정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6BB3AC7-659E-B3E4-A1FD-1104136574BE}"/>
              </a:ext>
            </a:extLst>
          </p:cNvPr>
          <p:cNvGrpSpPr/>
          <p:nvPr/>
        </p:nvGrpSpPr>
        <p:grpSpPr>
          <a:xfrm>
            <a:off x="5700688" y="5012114"/>
            <a:ext cx="3202268" cy="647790"/>
            <a:chOff x="5700688" y="5012114"/>
            <a:chExt cx="3202268" cy="647790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B02BB50-3913-D658-3800-F0453022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0688" y="5089494"/>
              <a:ext cx="506726" cy="493031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404A1AED-74C4-942C-4031-9B39FCCA0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59849" y="5012114"/>
              <a:ext cx="943107" cy="64779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1C509E-2A7D-FB54-504F-509FCAC23C46}"/>
                </a:ext>
              </a:extLst>
            </p:cNvPr>
            <p:cNvSpPr txBox="1"/>
            <p:nvPr/>
          </p:nvSpPr>
          <p:spPr>
            <a:xfrm>
              <a:off x="6049594" y="5203794"/>
              <a:ext cx="26788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: </a:t>
              </a:r>
              <a:r>
                <a: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시간에 대한 </a:t>
              </a:r>
              <a:r>
                <a:rPr lang="ko-KR" altLang="en-US" dirty="0" err="1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편미분</a:t>
              </a:r>
              <a:r>
                <a: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endParaRPr lang="ko-KR" altLang="en-US" sz="18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D6DBB770-C6DC-F01E-DD8A-080992C497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955" y="5020815"/>
            <a:ext cx="1924042" cy="802746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8F2A9DD9-CDC1-33BC-900A-60996A102B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483" y="5590592"/>
            <a:ext cx="620580" cy="44004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E2C4BE-3280-A83A-0FF2-901E4453DCB1}"/>
              </a:ext>
            </a:extLst>
          </p:cNvPr>
          <p:cNvSpPr txBox="1"/>
          <p:nvPr/>
        </p:nvSpPr>
        <p:spPr>
          <a:xfrm>
            <a:off x="6254131" y="5661308"/>
            <a:ext cx="267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 파라미터</a:t>
            </a:r>
            <a:endParaRPr lang="ko-KR" altLang="en-US" sz="18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B6A428-12C3-0544-7001-394F1A88F5A2}"/>
              </a:ext>
            </a:extLst>
          </p:cNvPr>
          <p:cNvSpPr txBox="1"/>
          <p:nvPr/>
        </p:nvSpPr>
        <p:spPr>
          <a:xfrm>
            <a:off x="5687483" y="2574622"/>
            <a:ext cx="6515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일반적인 비선형 </a:t>
            </a:r>
            <a:r>
              <a:rPr lang="en-US" altLang="ko-KR" sz="14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PDE</a:t>
            </a:r>
            <a:r>
              <a:rPr lang="ko-KR" altLang="en-US" sz="14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기본형으로</a:t>
            </a:r>
            <a:r>
              <a:rPr lang="en-US" altLang="ko-KR" sz="14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14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정의</a:t>
            </a:r>
            <a:endParaRPr lang="ko-KR" altLang="en-US" sz="14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58C7D1-F738-3549-6713-A7D63B03C321}"/>
              </a:ext>
            </a:extLst>
          </p:cNvPr>
          <p:cNvSpPr txBox="1"/>
          <p:nvPr/>
        </p:nvSpPr>
        <p:spPr>
          <a:xfrm>
            <a:off x="3483264" y="3221611"/>
            <a:ext cx="1755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  	(1)</a:t>
            </a:r>
            <a:endParaRPr lang="ko-KR" altLang="en-US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2C39CD6-2D8F-B1AB-D697-56F639B98ED1}"/>
              </a:ext>
            </a:extLst>
          </p:cNvPr>
          <p:cNvGrpSpPr/>
          <p:nvPr/>
        </p:nvGrpSpPr>
        <p:grpSpPr>
          <a:xfrm>
            <a:off x="6592965" y="2943874"/>
            <a:ext cx="4778920" cy="800734"/>
            <a:chOff x="6592965" y="2943874"/>
            <a:chExt cx="4778920" cy="800734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F6FF9459-BF2F-3BB8-7666-4E5C1A08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8398"/>
            <a:stretch>
              <a:fillRect/>
            </a:stretch>
          </p:blipFill>
          <p:spPr>
            <a:xfrm>
              <a:off x="6733309" y="3010541"/>
              <a:ext cx="4638576" cy="734067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75BA9B6-D491-E997-9786-54459AB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48701"/>
            <a:stretch>
              <a:fillRect/>
            </a:stretch>
          </p:blipFill>
          <p:spPr>
            <a:xfrm>
              <a:off x="6592965" y="2943874"/>
              <a:ext cx="1611504" cy="781355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819134B7-ECE9-443D-1095-1C9EFA0D2F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9710" t="23256"/>
          <a:stretch>
            <a:fillRect/>
          </a:stretch>
        </p:blipFill>
        <p:spPr>
          <a:xfrm>
            <a:off x="5671100" y="6125809"/>
            <a:ext cx="849800" cy="53554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80D5D829-2F0E-7E65-3D68-3C38C471A47B}"/>
              </a:ext>
            </a:extLst>
          </p:cNvPr>
          <p:cNvGrpSpPr/>
          <p:nvPr/>
        </p:nvGrpSpPr>
        <p:grpSpPr>
          <a:xfrm>
            <a:off x="6372319" y="6125809"/>
            <a:ext cx="3472305" cy="442621"/>
            <a:chOff x="6927272" y="6125809"/>
            <a:chExt cx="3472305" cy="44262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042F6C-482A-DC6B-934D-9CF3D6398A4D}"/>
                </a:ext>
              </a:extLst>
            </p:cNvPr>
            <p:cNvSpPr txBox="1"/>
            <p:nvPr/>
          </p:nvSpPr>
          <p:spPr>
            <a:xfrm>
              <a:off x="6927272" y="6172861"/>
              <a:ext cx="3472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:      </a:t>
              </a:r>
              <a:r>
                <a:rPr lang="ko-KR" alt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에 작용하는 미분 연산자</a:t>
              </a:r>
              <a:endPara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3C545BC7-04F9-8921-E7C8-A96C012B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5254" b="-4642"/>
            <a:stretch>
              <a:fillRect/>
            </a:stretch>
          </p:blipFill>
          <p:spPr>
            <a:xfrm>
              <a:off x="7153181" y="6125809"/>
              <a:ext cx="245536" cy="442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07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716</Words>
  <Application>Microsoft Office PowerPoint</Application>
  <PresentationFormat>와이드스크린</PresentationFormat>
  <Paragraphs>147</Paragraphs>
  <Slides>27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Pretendard</vt:lpstr>
      <vt:lpstr>맑은 고딕</vt:lpstr>
      <vt:lpstr>Arial</vt:lpstr>
      <vt:lpstr>Cambria Math</vt:lpstr>
      <vt:lpstr>Office 테마</vt:lpstr>
      <vt:lpstr>물리 정보 신경망 및 활용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문종인</dc:creator>
  <cp:lastModifiedBy>문종인</cp:lastModifiedBy>
  <cp:revision>17</cp:revision>
  <cp:lastPrinted>2026-03-20T00:43:35Z</cp:lastPrinted>
  <dcterms:created xsi:type="dcterms:W3CDTF">2026-03-19T07:20:27Z</dcterms:created>
  <dcterms:modified xsi:type="dcterms:W3CDTF">2026-03-20T00:56:26Z</dcterms:modified>
</cp:coreProperties>
</file>