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63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75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openxmlformats.org/officeDocument/2006/relationships/image" Target="../media/image14.png"/><Relationship Id="rId4" Type="http://schemas.openxmlformats.org/officeDocument/2006/relationships/image" Target="../media/image40.pn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9600" y="1850231"/>
            <a:ext cx="5715000" cy="1447800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Text 1"/>
          <p:cNvSpPr/>
          <p:nvPr/>
        </p:nvSpPr>
        <p:spPr>
          <a:xfrm>
            <a:off x="609600" y="1850231"/>
            <a:ext cx="5715000" cy="1095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104"/>
              </a:lnSpc>
              <a:buNone/>
            </a:pPr>
            <a:r>
              <a:rPr lang="en-US" sz="3420" b="1" kern="0" spc="-6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 </a:t>
            </a:r>
            <a:r>
              <a:rPr lang="en-US" sz="3420" b="1" kern="0" spc="-68" dirty="0" err="1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혁명과</a:t>
            </a:r>
            <a:r>
              <a:rPr lang="en-US" sz="3420" b="1" kern="0" spc="-68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이후</a:t>
            </a:r>
            <a:r>
              <a:rPr lang="en-US" sz="3420" b="1" kern="0" spc="-6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Decoder 모델들</a:t>
            </a:r>
            <a:endParaRPr lang="en-US" sz="3420" dirty="0"/>
          </a:p>
        </p:txBody>
      </p:sp>
      <p:sp>
        <p:nvSpPr>
          <p:cNvPr id="4" name="Text 2"/>
          <p:cNvSpPr/>
          <p:nvPr/>
        </p:nvSpPr>
        <p:spPr>
          <a:xfrm>
            <a:off x="609600" y="3059906"/>
            <a:ext cx="5715000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795"/>
              </a:lnSpc>
              <a:buNone/>
            </a:pPr>
            <a:r>
              <a:rPr lang="en-US" sz="1283" kern="0" spc="-1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DeepShark Lab - 학부연구생 전범기</a:t>
            </a:r>
            <a:endParaRPr lang="en-US" sz="12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2938" y="1585913"/>
            <a:ext cx="3929063" cy="19812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2938" y="3190875"/>
            <a:ext cx="3962400" cy="5667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2938" y="1585913"/>
            <a:ext cx="3929063" cy="19716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43488" y="1576388"/>
            <a:ext cx="3900488" cy="16002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67725" y="1400175"/>
            <a:ext cx="276225" cy="247650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843838" y="1414463"/>
            <a:ext cx="404813" cy="214313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200650" y="1647825"/>
            <a:ext cx="195263" cy="290513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8588" y="3186113"/>
            <a:ext cx="4643438" cy="5667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2938" y="1585913"/>
            <a:ext cx="3929063" cy="19716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43488" y="1576388"/>
            <a:ext cx="3900488" cy="16002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67725" y="1400175"/>
            <a:ext cx="276225" cy="247650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843838" y="1414463"/>
            <a:ext cx="404813" cy="214313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5176838" y="3519488"/>
            <a:ext cx="1485900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4   </a:t>
            </a:r>
            <a:r>
              <a:rPr lang="en-US" sz="499" b="1" kern="0" spc="-10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</a:t>
            </a: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</a:t>
            </a:r>
            <a:r>
              <a:rPr lang="en-US" sz="855" b="1" kern="0" spc="-1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140" b="1" kern="0" spc="-2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570" b="1" kern="0" spc="-1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 </a:t>
            </a: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14      </a:t>
            </a:r>
            <a:r>
              <a:rPr lang="en-US" sz="1140" b="1" kern="0" spc="-2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855" b="1" kern="0" spc="-1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2</a:t>
            </a:r>
            <a:endParaRPr lang="en-US" sz="1283" dirty="0"/>
          </a:p>
        </p:txBody>
      </p:sp>
      <p:sp>
        <p:nvSpPr>
          <p:cNvPr id="8" name="Text 2"/>
          <p:cNvSpPr/>
          <p:nvPr/>
        </p:nvSpPr>
        <p:spPr>
          <a:xfrm>
            <a:off x="5191125" y="3176588"/>
            <a:ext cx="1485900" cy="3381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539"/>
              </a:lnSpc>
              <a:buNone/>
            </a:pPr>
            <a:r>
              <a:rPr lang="en-US" sz="1924" i="1" kern="0" spc="-3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</a:t>
            </a:r>
            <a:r>
              <a:rPr lang="en-US" sz="1069" b="1" i="1" kern="0" spc="-2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          </a:t>
            </a:r>
            <a:r>
              <a:rPr lang="en-US" sz="1924" i="1" kern="0" spc="-3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</a:t>
            </a:r>
            <a:r>
              <a:rPr lang="en-US" sz="1069" b="1" i="1" kern="0" spc="-2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        </a:t>
            </a:r>
            <a:r>
              <a:rPr lang="en-US" sz="713" i="1" kern="0" spc="-1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</a:t>
            </a:r>
            <a:r>
              <a:rPr lang="en-US" sz="1069" i="1" kern="0" spc="-2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924" i="1" kern="0" spc="-3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</a:t>
            </a:r>
            <a:r>
              <a:rPr lang="en-US" sz="1069" b="1" i="1" kern="0" spc="-2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924" dirty="0"/>
          </a:p>
        </p:txBody>
      </p:sp>
      <p:sp>
        <p:nvSpPr>
          <p:cNvPr id="9" name="Text 3"/>
          <p:cNvSpPr/>
          <p:nvPr/>
        </p:nvSpPr>
        <p:spPr>
          <a:xfrm>
            <a:off x="4914900" y="3581400"/>
            <a:ext cx="128588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270"/>
              </a:lnSpc>
              <a:buNone/>
            </a:pPr>
            <a:r>
              <a:rPr lang="en-US" sz="962" b="1" kern="0" spc="-19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r>
              <a:rPr lang="en-US" sz="374" b="1" kern="0" spc="-7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962" b="1" kern="0" spc="-19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</a:t>
            </a:r>
            <a:endParaRPr lang="en-US" sz="962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762500" y="3500438"/>
            <a:ext cx="152400" cy="195263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200650" y="1647825"/>
            <a:ext cx="195263" cy="290513"/>
          </a:xfrm>
          <a:prstGeom prst="rect">
            <a:avLst/>
          </a:prstGeom>
        </p:spPr>
      </p:pic>
      <p:pic>
        <p:nvPicPr>
          <p:cNvPr id="12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81000" y="3252788"/>
            <a:ext cx="4191000" cy="5667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5338" y="1581150"/>
            <a:ext cx="4724400" cy="189547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4887" y="2571750"/>
            <a:ext cx="1002478" cy="1026041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rcRect r="1"/>
          <a:stretch/>
        </p:blipFill>
        <p:spPr>
          <a:xfrm>
            <a:off x="1676400" y="3014663"/>
            <a:ext cx="655430" cy="7942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5338" y="1581150"/>
            <a:ext cx="4724400" cy="21669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5338" y="1581150"/>
            <a:ext cx="4724400" cy="216693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00750" y="2162175"/>
            <a:ext cx="2462213" cy="50006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681788" y="3357563"/>
            <a:ext cx="1781175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277"/>
              </a:lnSpc>
              <a:buNone/>
            </a:pPr>
            <a:r>
              <a:rPr lang="en-US" sz="1725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0.2   </a:t>
            </a:r>
            <a:r>
              <a:rPr lang="en-US" sz="671" b="1" kern="0" spc="-1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     </a:t>
            </a:r>
            <a:r>
              <a:rPr lang="en-US" sz="1725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0.7       0.1</a:t>
            </a:r>
            <a:endParaRPr lang="en-US" sz="1725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29325" y="3295650"/>
            <a:ext cx="495300" cy="452438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76975" y="3362325"/>
            <a:ext cx="404813" cy="547688"/>
          </a:xfrm>
          <a:prstGeom prst="rect">
            <a:avLst/>
          </a:prstGeom>
        </p:spPr>
      </p:pic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276975" y="3452813"/>
            <a:ext cx="180975" cy="2000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950" y="1581150"/>
            <a:ext cx="3986213" cy="221932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05563" y="2238375"/>
            <a:ext cx="95250" cy="80963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86075" y="2005013"/>
            <a:ext cx="1328738" cy="547688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71738" y="3371850"/>
            <a:ext cx="2257425" cy="547688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357438" y="1928812"/>
            <a:ext cx="1060772" cy="858328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42875" y="3157538"/>
            <a:ext cx="1347788" cy="5572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950" y="1581150"/>
            <a:ext cx="3986213" cy="221932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05563" y="2238375"/>
            <a:ext cx="95250" cy="809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950" y="1581150"/>
            <a:ext cx="3986213" cy="221932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29313" y="2847975"/>
            <a:ext cx="1695450" cy="35242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00650" y="1933575"/>
            <a:ext cx="376238" cy="42862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53088" y="1666875"/>
            <a:ext cx="1314450" cy="904875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53188" y="2105025"/>
            <a:ext cx="95250" cy="133350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405563" y="2238375"/>
            <a:ext cx="95250" cy="80963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6405563" y="3200400"/>
            <a:ext cx="1320165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256"/>
              </a:lnSpc>
              <a:buNone/>
            </a:pPr>
            <a:r>
              <a:rPr lang="en-US" sz="1709" i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</a:t>
            </a:r>
            <a:r>
              <a:rPr lang="en-US" sz="950" b="1" i="1" kern="0" spc="-19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           </a:t>
            </a:r>
            <a:r>
              <a:rPr lang="en-US" sz="1709" i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</a:t>
            </a:r>
            <a:r>
              <a:rPr lang="en-US" sz="950" b="1" i="1" kern="0" spc="-19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         </a:t>
            </a:r>
            <a:r>
              <a:rPr lang="en-US" sz="950" i="1" kern="0" spc="-19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09" i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</a:t>
            </a:r>
            <a:r>
              <a:rPr lang="en-US" sz="950" b="1" i="1" kern="0" spc="-19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709" dirty="0"/>
          </a:p>
        </p:txBody>
      </p:sp>
      <p:sp>
        <p:nvSpPr>
          <p:cNvPr id="10" name="Text 2"/>
          <p:cNvSpPr/>
          <p:nvPr/>
        </p:nvSpPr>
        <p:spPr>
          <a:xfrm>
            <a:off x="6376988" y="3500438"/>
            <a:ext cx="137636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나는    학생    입니다</a:t>
            </a:r>
            <a:endParaRPr lang="en-US" sz="1283" dirty="0"/>
          </a:p>
        </p:txBody>
      </p:sp>
      <p:sp>
        <p:nvSpPr>
          <p:cNvPr id="11" name="Text 3"/>
          <p:cNvSpPr/>
          <p:nvPr/>
        </p:nvSpPr>
        <p:spPr>
          <a:xfrm>
            <a:off x="5929313" y="3900488"/>
            <a:ext cx="2314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=&gt;0.2나는 + 0.7학생+ 0.1입니다</a:t>
            </a:r>
            <a:endParaRPr lang="en-US" sz="1283" dirty="0"/>
          </a:p>
        </p:txBody>
      </p:sp>
      <p:sp>
        <p:nvSpPr>
          <p:cNvPr id="12" name="Text 4"/>
          <p:cNvSpPr/>
          <p:nvPr/>
        </p:nvSpPr>
        <p:spPr>
          <a:xfrm>
            <a:off x="7067550" y="2033588"/>
            <a:ext cx="8143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=&gt;Student</a:t>
            </a:r>
            <a:endParaRPr lang="en-US" sz="1283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667375" y="2814638"/>
            <a:ext cx="3257550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950" y="1581150"/>
            <a:ext cx="3986213" cy="221932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29313" y="2847975"/>
            <a:ext cx="1695450" cy="35242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00650" y="1933575"/>
            <a:ext cx="376238" cy="42862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53088" y="1666875"/>
            <a:ext cx="1314450" cy="904875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53188" y="2105025"/>
            <a:ext cx="95250" cy="133350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405563" y="2238375"/>
            <a:ext cx="95250" cy="80963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6405563" y="3200400"/>
            <a:ext cx="1320165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256"/>
              </a:lnSpc>
              <a:buNone/>
            </a:pPr>
            <a:r>
              <a:rPr lang="en-US" sz="1709" i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</a:t>
            </a:r>
            <a:r>
              <a:rPr lang="en-US" sz="950" b="1" i="1" kern="0" spc="-19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           </a:t>
            </a:r>
            <a:r>
              <a:rPr lang="en-US" sz="1709" i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</a:t>
            </a:r>
            <a:r>
              <a:rPr lang="en-US" sz="950" b="1" i="1" kern="0" spc="-19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         </a:t>
            </a:r>
            <a:r>
              <a:rPr lang="en-US" sz="950" i="1" kern="0" spc="-19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09" i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</a:t>
            </a:r>
            <a:r>
              <a:rPr lang="en-US" sz="950" b="1" i="1" kern="0" spc="-19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709" dirty="0"/>
          </a:p>
        </p:txBody>
      </p:sp>
      <p:sp>
        <p:nvSpPr>
          <p:cNvPr id="10" name="Text 2"/>
          <p:cNvSpPr/>
          <p:nvPr/>
        </p:nvSpPr>
        <p:spPr>
          <a:xfrm>
            <a:off x="6376988" y="3500438"/>
            <a:ext cx="26908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나는    학생    입니다  </a:t>
            </a:r>
            <a:r>
              <a:rPr lang="en-US" sz="713" b="1" i="1" kern="0" spc="-14" dirty="0">
                <a:solidFill>
                  <a:srgbClr val="CFCFC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(*hidden State값임)</a:t>
            </a:r>
            <a:endParaRPr lang="en-US" sz="1283" dirty="0"/>
          </a:p>
        </p:txBody>
      </p:sp>
      <p:sp>
        <p:nvSpPr>
          <p:cNvPr id="11" name="Text 3"/>
          <p:cNvSpPr/>
          <p:nvPr/>
        </p:nvSpPr>
        <p:spPr>
          <a:xfrm>
            <a:off x="7067550" y="2033588"/>
            <a:ext cx="8143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=&gt;Student</a:t>
            </a:r>
            <a:endParaRPr lang="en-US" sz="1283" dirty="0"/>
          </a:p>
        </p:txBody>
      </p:sp>
      <p:pic>
        <p:nvPicPr>
          <p:cNvPr id="12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376988" y="2686050"/>
            <a:ext cx="1285875" cy="247650"/>
          </a:xfrm>
          <a:prstGeom prst="rect">
            <a:avLst/>
          </a:prstGeom>
        </p:spPr>
      </p:pic>
      <p:pic>
        <p:nvPicPr>
          <p:cNvPr id="13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729288" y="2847975"/>
            <a:ext cx="581025" cy="3143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목차</a:t>
            </a:r>
            <a:endParaRPr lang="en-US" sz="1710" dirty="0"/>
          </a:p>
        </p:txBody>
      </p:sp>
      <p:sp>
        <p:nvSpPr>
          <p:cNvPr id="3" name="Shape 1"/>
          <p:cNvSpPr/>
          <p:nvPr/>
        </p:nvSpPr>
        <p:spPr>
          <a:xfrm>
            <a:off x="1000125" y="2185988"/>
            <a:ext cx="2014538" cy="1143397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1000125" y="2185988"/>
            <a:ext cx="201453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125"/>
              </a:lnSpc>
              <a:buNone/>
            </a:pPr>
            <a:r>
              <a:rPr lang="en-US" sz="1610" b="1" kern="0" spc="-32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Before Transformer</a:t>
            </a:r>
            <a:endParaRPr lang="en-US" sz="1610" dirty="0"/>
          </a:p>
        </p:txBody>
      </p:sp>
      <p:sp>
        <p:nvSpPr>
          <p:cNvPr id="5" name="Text 3"/>
          <p:cNvSpPr/>
          <p:nvPr/>
        </p:nvSpPr>
        <p:spPr>
          <a:xfrm>
            <a:off x="1000125" y="2567384"/>
            <a:ext cx="2014538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438"/>
              </a:lnSpc>
              <a:buSzPct val="100000"/>
              <a:buChar char="•"/>
            </a:pPr>
            <a:r>
              <a:rPr lang="en-US" sz="1073" kern="0" spc="-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RNN</a:t>
            </a:r>
            <a:endParaRPr lang="en-US" sz="1073" dirty="0"/>
          </a:p>
          <a:p>
            <a:pPr marL="342900" indent="-342900" algn="l">
              <a:lnSpc>
                <a:spcPts val="1438"/>
              </a:lnSpc>
              <a:buSzPct val="100000"/>
              <a:buChar char="•"/>
            </a:pPr>
            <a:r>
              <a:rPr lang="en-US" sz="1073" kern="0" spc="-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LSTM</a:t>
            </a:r>
            <a:endParaRPr lang="en-US" sz="1073" dirty="0"/>
          </a:p>
          <a:p>
            <a:pPr marL="342900" indent="-342900" algn="l">
              <a:lnSpc>
                <a:spcPts val="1438"/>
              </a:lnSpc>
              <a:buSzPct val="100000"/>
              <a:buChar char="•"/>
            </a:pPr>
            <a:r>
              <a:rPr lang="en-US" sz="1073" kern="0" spc="-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Seq2Seq</a:t>
            </a:r>
            <a:endParaRPr lang="en-US" sz="1073" dirty="0"/>
          </a:p>
          <a:p>
            <a:pPr marL="342900" indent="-342900" algn="l">
              <a:lnSpc>
                <a:spcPts val="1438"/>
              </a:lnSpc>
              <a:buSzPct val="100000"/>
              <a:buChar char="•"/>
            </a:pPr>
            <a:r>
              <a:rPr lang="en-US" sz="1073" kern="0" spc="-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</a:t>
            </a:r>
            <a:endParaRPr lang="en-US" sz="1073" dirty="0"/>
          </a:p>
        </p:txBody>
      </p:sp>
      <p:sp>
        <p:nvSpPr>
          <p:cNvPr id="6" name="Shape 4"/>
          <p:cNvSpPr/>
          <p:nvPr/>
        </p:nvSpPr>
        <p:spPr>
          <a:xfrm>
            <a:off x="3362325" y="2190750"/>
            <a:ext cx="2414588" cy="762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" name="Text 5"/>
          <p:cNvSpPr/>
          <p:nvPr/>
        </p:nvSpPr>
        <p:spPr>
          <a:xfrm>
            <a:off x="3362325" y="2190750"/>
            <a:ext cx="2414588" cy="2809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116"/>
              </a:lnSpc>
              <a:buNone/>
            </a:pPr>
            <a:r>
              <a:rPr lang="en-US" sz="1603" b="1" kern="0" spc="-32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 혁명</a:t>
            </a:r>
            <a:endParaRPr lang="en-US" sz="1603" dirty="0"/>
          </a:p>
        </p:txBody>
      </p:sp>
      <p:sp>
        <p:nvSpPr>
          <p:cNvPr id="8" name="Text 6"/>
          <p:cNvSpPr/>
          <p:nvPr/>
        </p:nvSpPr>
        <p:spPr>
          <a:xfrm>
            <a:off x="3362325" y="2566988"/>
            <a:ext cx="241458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32"/>
              </a:lnSpc>
              <a:buNone/>
            </a:pPr>
            <a:r>
              <a:rPr lang="en-US" sz="1069" kern="0" spc="-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“Attention is all you need”논문에서  소개된 모델에 대한 설명</a:t>
            </a:r>
            <a:endParaRPr lang="en-US" sz="1069" dirty="0"/>
          </a:p>
        </p:txBody>
      </p:sp>
      <p:sp>
        <p:nvSpPr>
          <p:cNvPr id="9" name="Shape 7"/>
          <p:cNvSpPr/>
          <p:nvPr/>
        </p:nvSpPr>
        <p:spPr>
          <a:xfrm>
            <a:off x="6124575" y="2185988"/>
            <a:ext cx="1847701" cy="909638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0" name="Text 8"/>
          <p:cNvSpPr/>
          <p:nvPr/>
        </p:nvSpPr>
        <p:spPr>
          <a:xfrm>
            <a:off x="6124575" y="2185988"/>
            <a:ext cx="1847701" cy="271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21"/>
              </a:lnSpc>
              <a:buNone/>
            </a:pPr>
            <a:r>
              <a:rPr lang="en-US" sz="1531" b="1" kern="0" spc="-3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After Transformer</a:t>
            </a:r>
            <a:endParaRPr lang="en-US" sz="1531" dirty="0"/>
          </a:p>
        </p:txBody>
      </p:sp>
      <p:sp>
        <p:nvSpPr>
          <p:cNvPr id="11" name="Text 9"/>
          <p:cNvSpPr/>
          <p:nvPr/>
        </p:nvSpPr>
        <p:spPr>
          <a:xfrm>
            <a:off x="6124575" y="2548414"/>
            <a:ext cx="1847701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368"/>
              </a:lnSpc>
              <a:buNone/>
            </a:pPr>
            <a:r>
              <a:rPr lang="en-US" sz="1021" kern="0" spc="-5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이후 모델들에 대한 소개</a:t>
            </a:r>
            <a:endParaRPr lang="en-US" sz="102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2950" y="1581150"/>
            <a:ext cx="3986213" cy="221932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29313" y="2847975"/>
            <a:ext cx="1695450" cy="352425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200650" y="1933575"/>
            <a:ext cx="376238" cy="428625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53088" y="1666875"/>
            <a:ext cx="1314450" cy="904875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53188" y="2105025"/>
            <a:ext cx="95250" cy="133350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405563" y="2238375"/>
            <a:ext cx="95250" cy="80963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6405563" y="3200400"/>
            <a:ext cx="1320165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256"/>
              </a:lnSpc>
              <a:buNone/>
            </a:pPr>
            <a:r>
              <a:rPr lang="en-US" sz="1709" i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</a:t>
            </a:r>
            <a:r>
              <a:rPr lang="en-US" sz="950" b="1" i="1" kern="0" spc="-19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           </a:t>
            </a:r>
            <a:r>
              <a:rPr lang="en-US" sz="1709" i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</a:t>
            </a:r>
            <a:r>
              <a:rPr lang="en-US" sz="950" b="1" i="1" kern="0" spc="-19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         </a:t>
            </a:r>
            <a:r>
              <a:rPr lang="en-US" sz="950" i="1" kern="0" spc="-19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709" i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</a:t>
            </a:r>
            <a:r>
              <a:rPr lang="en-US" sz="950" b="1" i="1" kern="0" spc="-19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1709" dirty="0"/>
          </a:p>
        </p:txBody>
      </p:sp>
      <p:sp>
        <p:nvSpPr>
          <p:cNvPr id="10" name="Text 2"/>
          <p:cNvSpPr/>
          <p:nvPr/>
        </p:nvSpPr>
        <p:spPr>
          <a:xfrm>
            <a:off x="6376988" y="3500438"/>
            <a:ext cx="26908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나는    학생    입니다  </a:t>
            </a:r>
            <a:r>
              <a:rPr lang="en-US" sz="713" b="1" i="1" kern="0" spc="-14" dirty="0">
                <a:solidFill>
                  <a:srgbClr val="CFCFCF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(*hidden State값임)</a:t>
            </a:r>
            <a:endParaRPr lang="en-US" sz="1283" dirty="0"/>
          </a:p>
        </p:txBody>
      </p:sp>
      <p:sp>
        <p:nvSpPr>
          <p:cNvPr id="11" name="Text 3"/>
          <p:cNvSpPr/>
          <p:nvPr/>
        </p:nvSpPr>
        <p:spPr>
          <a:xfrm>
            <a:off x="5929313" y="3900488"/>
            <a:ext cx="2314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=&gt;0.2나는 + 0.7학생+ 0.1입니다</a:t>
            </a:r>
            <a:endParaRPr lang="en-US" sz="1283" dirty="0"/>
          </a:p>
        </p:txBody>
      </p:sp>
      <p:sp>
        <p:nvSpPr>
          <p:cNvPr id="12" name="Text 4"/>
          <p:cNvSpPr/>
          <p:nvPr/>
        </p:nvSpPr>
        <p:spPr>
          <a:xfrm>
            <a:off x="7067550" y="2033588"/>
            <a:ext cx="8143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=&gt;Student</a:t>
            </a:r>
            <a:endParaRPr lang="en-US" sz="1283" dirty="0"/>
          </a:p>
        </p:txBody>
      </p:sp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376988" y="2686050"/>
            <a:ext cx="1285875" cy="247650"/>
          </a:xfrm>
          <a:prstGeom prst="rect">
            <a:avLst/>
          </a:prstGeom>
        </p:spPr>
      </p:pic>
      <p:pic>
        <p:nvPicPr>
          <p:cNvPr id="14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729288" y="2847975"/>
            <a:ext cx="581025" cy="3143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5338" y="1581150"/>
            <a:ext cx="3752850" cy="223837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95663" y="3767138"/>
            <a:ext cx="288952" cy="421711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409950" y="3933825"/>
            <a:ext cx="886031" cy="76591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rcRect r="7033" b="-8075"/>
          <a:stretch/>
        </p:blipFill>
        <p:spPr>
          <a:xfrm>
            <a:off x="3381375" y="3738562"/>
            <a:ext cx="218004" cy="179939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3614738" y="3819525"/>
            <a:ext cx="100488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이전 생성 토큰</a:t>
            </a:r>
            <a:endParaRPr lang="en-US" sz="1283" dirty="0"/>
          </a:p>
        </p:txBody>
      </p:sp>
      <p:pic>
        <p:nvPicPr>
          <p:cNvPr id="8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43488" y="1576388"/>
            <a:ext cx="3900488" cy="1600200"/>
          </a:xfrm>
          <a:prstGeom prst="rect">
            <a:avLst/>
          </a:prstGeom>
        </p:spPr>
      </p:pic>
      <p:pic>
        <p:nvPicPr>
          <p:cNvPr id="9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467725" y="1400175"/>
            <a:ext cx="276225" cy="247650"/>
          </a:xfrm>
          <a:prstGeom prst="rect">
            <a:avLst/>
          </a:prstGeom>
        </p:spPr>
      </p:pic>
      <p:pic>
        <p:nvPicPr>
          <p:cNvPr id="10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843838" y="1414463"/>
            <a:ext cx="404813" cy="214313"/>
          </a:xfrm>
          <a:prstGeom prst="rect">
            <a:avLst/>
          </a:prstGeom>
        </p:spPr>
      </p:pic>
      <p:pic>
        <p:nvPicPr>
          <p:cNvPr id="11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200650" y="1647825"/>
            <a:ext cx="195263" cy="290513"/>
          </a:xfrm>
          <a:prstGeom prst="rect">
            <a:avLst/>
          </a:prstGeom>
        </p:spPr>
      </p:pic>
      <p:pic>
        <p:nvPicPr>
          <p:cNvPr id="12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920038" y="1647825"/>
            <a:ext cx="257175" cy="1619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19213" y="2033588"/>
            <a:ext cx="3000375" cy="58102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14450" y="2952750"/>
            <a:ext cx="26860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19213" y="2033588"/>
            <a:ext cx="3000375" cy="58102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14450" y="2952750"/>
            <a:ext cx="2686050" cy="6381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53163" y="2557463"/>
            <a:ext cx="1093391" cy="547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091"/>
              </a:lnSpc>
              <a:buNone/>
            </a:pPr>
            <a:r>
              <a:rPr lang="en-US" sz="3099" b="1" kern="0" spc="-62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해결!</a:t>
            </a:r>
            <a:endParaRPr lang="en-US" sz="3099" dirty="0"/>
          </a:p>
        </p:txBody>
      </p:sp>
      <p:sp>
        <p:nvSpPr>
          <p:cNvPr id="6" name="Text 2"/>
          <p:cNvSpPr/>
          <p:nvPr/>
        </p:nvSpPr>
        <p:spPr>
          <a:xfrm>
            <a:off x="4719638" y="2390775"/>
            <a:ext cx="1228725" cy="881063"/>
          </a:xfrm>
          <a:prstGeom prst="rightArrow">
            <a:avLst/>
          </a:prstGeom>
          <a:solidFill>
            <a:srgbClr val="000000">
              <a:alpha val="50000"/>
            </a:srgbClr>
          </a:solidFill>
          <a:ln w="4524">
            <a:solidFill>
              <a:srgbClr val="FFFFFF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Attention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19213" y="2033588"/>
            <a:ext cx="3000375" cy="58102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14450" y="2952750"/>
            <a:ext cx="2686050" cy="6381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53163" y="2557463"/>
            <a:ext cx="1093391" cy="547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091"/>
              </a:lnSpc>
              <a:buNone/>
            </a:pPr>
            <a:r>
              <a:rPr lang="en-US" sz="3099" b="1" kern="0" spc="-62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해결!</a:t>
            </a:r>
            <a:endParaRPr lang="en-US" sz="3099" dirty="0"/>
          </a:p>
        </p:txBody>
      </p:sp>
      <p:sp>
        <p:nvSpPr>
          <p:cNvPr id="6" name="Text 2"/>
          <p:cNvSpPr/>
          <p:nvPr/>
        </p:nvSpPr>
        <p:spPr>
          <a:xfrm>
            <a:off x="4719638" y="2390775"/>
            <a:ext cx="1228725" cy="881063"/>
          </a:xfrm>
          <a:prstGeom prst="rightArrow">
            <a:avLst/>
          </a:prstGeom>
          <a:solidFill>
            <a:srgbClr val="000000">
              <a:alpha val="50000"/>
            </a:srgbClr>
          </a:solidFill>
          <a:ln w="4524">
            <a:solidFill>
              <a:srgbClr val="FFFFFF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Attention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그럼에도 남아있던 한계점</a:t>
            </a:r>
            <a:endParaRPr lang="en-US" sz="1710" dirty="0"/>
          </a:p>
        </p:txBody>
      </p:sp>
      <p:sp>
        <p:nvSpPr>
          <p:cNvPr id="3" name="Shape 1"/>
          <p:cNvSpPr/>
          <p:nvPr/>
        </p:nvSpPr>
        <p:spPr>
          <a:xfrm>
            <a:off x="1638300" y="1304925"/>
            <a:ext cx="2438400" cy="3228975"/>
          </a:xfrm>
          <a:prstGeom prst="roundRect">
            <a:avLst>
              <a:gd name="adj" fmla="val 6000"/>
            </a:avLst>
          </a:prstGeom>
          <a:solidFill>
            <a:srgbClr val="CFCFC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1866900" y="1495425"/>
            <a:ext cx="200818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한계 1</a:t>
            </a:r>
            <a:endParaRPr lang="en-US" sz="1283" dirty="0"/>
          </a:p>
        </p:txBody>
      </p:sp>
      <p:sp>
        <p:nvSpPr>
          <p:cNvPr id="5" name="Text 3"/>
          <p:cNvSpPr/>
          <p:nvPr/>
        </p:nvSpPr>
        <p:spPr>
          <a:xfrm>
            <a:off x="1866900" y="4038600"/>
            <a:ext cx="200818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425" b="1" kern="0" spc="-2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순차적 계산의 비효율성</a:t>
            </a:r>
            <a:endParaRPr lang="en-US" sz="1425" dirty="0"/>
          </a:p>
        </p:txBody>
      </p:sp>
      <p:sp>
        <p:nvSpPr>
          <p:cNvPr id="6" name="Shape 4"/>
          <p:cNvSpPr/>
          <p:nvPr/>
        </p:nvSpPr>
        <p:spPr>
          <a:xfrm>
            <a:off x="4957763" y="1304925"/>
            <a:ext cx="2438400" cy="3228975"/>
          </a:xfrm>
          <a:prstGeom prst="roundRect">
            <a:avLst>
              <a:gd name="adj" fmla="val 6000"/>
            </a:avLst>
          </a:prstGeom>
          <a:solidFill>
            <a:srgbClr val="CFCFC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" name="Text 5"/>
          <p:cNvSpPr/>
          <p:nvPr/>
        </p:nvSpPr>
        <p:spPr>
          <a:xfrm>
            <a:off x="5186363" y="1495425"/>
            <a:ext cx="200818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한계 2</a:t>
            </a:r>
            <a:endParaRPr lang="en-US" sz="1283" dirty="0"/>
          </a:p>
        </p:txBody>
      </p:sp>
      <p:sp>
        <p:nvSpPr>
          <p:cNvPr id="8" name="Text 6"/>
          <p:cNvSpPr/>
          <p:nvPr/>
        </p:nvSpPr>
        <p:spPr>
          <a:xfrm>
            <a:off x="5186363" y="4038600"/>
            <a:ext cx="200818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710"/>
              </a:lnSpc>
              <a:buNone/>
            </a:pPr>
            <a:r>
              <a:rPr lang="en-US" sz="1425" b="1" kern="0" spc="-2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그럼에도 소실되는 정보</a:t>
            </a:r>
            <a:endParaRPr lang="en-US" sz="1425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19675" y="1724025"/>
            <a:ext cx="2309813" cy="1304925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19675" y="3028950"/>
            <a:ext cx="2309813" cy="971550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09738" y="2847975"/>
            <a:ext cx="2309813" cy="1304925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14500" y="1724025"/>
            <a:ext cx="2300288" cy="130016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09600" y="2119313"/>
            <a:ext cx="5715000" cy="900113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Text 1"/>
          <p:cNvSpPr/>
          <p:nvPr/>
        </p:nvSpPr>
        <p:spPr>
          <a:xfrm>
            <a:off x="609600" y="2119313"/>
            <a:ext cx="5715000" cy="547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104"/>
              </a:lnSpc>
              <a:buNone/>
            </a:pPr>
            <a:r>
              <a:rPr lang="en-US" sz="3420" b="1" kern="0" spc="-6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Transformer 혁명</a:t>
            </a:r>
            <a:endParaRPr lang="en-US" sz="3420" dirty="0"/>
          </a:p>
        </p:txBody>
      </p:sp>
      <p:sp>
        <p:nvSpPr>
          <p:cNvPr id="4" name="Text 2"/>
          <p:cNvSpPr/>
          <p:nvPr/>
        </p:nvSpPr>
        <p:spPr>
          <a:xfrm>
            <a:off x="609600" y="2781300"/>
            <a:ext cx="5715000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795"/>
              </a:lnSpc>
              <a:buNone/>
            </a:pPr>
            <a:r>
              <a:rPr lang="en-US" sz="1283" kern="0" spc="-1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To the Transformer..</a:t>
            </a:r>
            <a:endParaRPr lang="en-US" sz="1283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57363" y="1819275"/>
            <a:ext cx="5633273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642"/>
              </a:lnSpc>
              <a:buNone/>
            </a:pPr>
            <a:r>
              <a:rPr lang="en-US" sz="3516" b="1" kern="0" spc="-70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“Attention is all you need”</a:t>
            </a:r>
            <a:endParaRPr lang="en-US" sz="3516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57363" y="1819275"/>
            <a:ext cx="5633273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642"/>
              </a:lnSpc>
              <a:buNone/>
            </a:pPr>
            <a:r>
              <a:rPr lang="en-US" sz="3516" b="1" kern="0" spc="-70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“</a:t>
            </a:r>
            <a:r>
              <a:rPr lang="en-US" sz="3516" b="1" kern="0" spc="-70" dirty="0">
                <a:solidFill>
                  <a:srgbClr val="E03E1A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</a:t>
            </a:r>
            <a:r>
              <a:rPr lang="en-US" sz="3516" b="1" kern="0" spc="-70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is all you need”</a:t>
            </a:r>
            <a:endParaRPr lang="en-US" sz="3516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57363" y="1819275"/>
            <a:ext cx="5633273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4642"/>
              </a:lnSpc>
              <a:buNone/>
            </a:pPr>
            <a:r>
              <a:rPr lang="en-US" sz="3516" b="1" kern="0" spc="-70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“</a:t>
            </a:r>
            <a:r>
              <a:rPr lang="en-US" sz="3516" b="1" kern="0" spc="-70" dirty="0">
                <a:solidFill>
                  <a:srgbClr val="E03E1A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</a:t>
            </a:r>
            <a:r>
              <a:rPr lang="en-US" sz="3516" b="1" kern="0" spc="-70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is all you need”</a:t>
            </a:r>
            <a:endParaRPr lang="en-US" sz="3516" dirty="0"/>
          </a:p>
        </p:txBody>
      </p:sp>
      <p:sp>
        <p:nvSpPr>
          <p:cNvPr id="3" name="Text 1"/>
          <p:cNvSpPr/>
          <p:nvPr/>
        </p:nvSpPr>
        <p:spPr>
          <a:xfrm>
            <a:off x="2157413" y="3019425"/>
            <a:ext cx="4829175" cy="447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336"/>
              </a:lnSpc>
              <a:buNone/>
            </a:pPr>
            <a:r>
              <a:rPr lang="en-US" sz="2527" b="1" kern="0" spc="-51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Attention이 보조가 아닌 주로 변경</a:t>
            </a:r>
            <a:endParaRPr lang="en-US" sz="252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714500" y="2124075"/>
            <a:ext cx="5715000" cy="900113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Text 1"/>
          <p:cNvSpPr/>
          <p:nvPr/>
        </p:nvSpPr>
        <p:spPr>
          <a:xfrm>
            <a:off x="1714500" y="2124075"/>
            <a:ext cx="5715000" cy="547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4104"/>
              </a:lnSpc>
              <a:buNone/>
            </a:pPr>
            <a:r>
              <a:rPr lang="en-US" sz="3420" b="1" kern="0" spc="-6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Before Transformer</a:t>
            </a:r>
            <a:endParaRPr lang="en-US" sz="3420" dirty="0"/>
          </a:p>
        </p:txBody>
      </p:sp>
      <p:sp>
        <p:nvSpPr>
          <p:cNvPr id="4" name="Text 2"/>
          <p:cNvSpPr/>
          <p:nvPr/>
        </p:nvSpPr>
        <p:spPr>
          <a:xfrm>
            <a:off x="1714500" y="2786063"/>
            <a:ext cx="5715000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795"/>
              </a:lnSpc>
              <a:buNone/>
            </a:pPr>
            <a:r>
              <a:rPr lang="en-US" sz="1283" kern="0" spc="-1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 이전 모델에 대한 설명과 그 한계점</a:t>
            </a:r>
            <a:endParaRPr lang="en-US" sz="1283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</a:t>
            </a:r>
            <a:endParaRPr lang="en-US" sz="1710" dirty="0"/>
          </a:p>
        </p:txBody>
      </p:sp>
      <p:sp>
        <p:nvSpPr>
          <p:cNvPr id="3" name="Shape 1"/>
          <p:cNvSpPr/>
          <p:nvPr/>
        </p:nvSpPr>
        <p:spPr>
          <a:xfrm>
            <a:off x="609600" y="1290638"/>
            <a:ext cx="4105275" cy="1423988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609600" y="1290638"/>
            <a:ext cx="4105275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174"/>
              </a:lnSpc>
              <a:buNone/>
            </a:pPr>
            <a:r>
              <a:rPr lang="en-US" sz="2405" b="1" kern="0" spc="-4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기존 인식</a:t>
            </a:r>
            <a:endParaRPr lang="en-US" sz="2405" dirty="0"/>
          </a:p>
        </p:txBody>
      </p:sp>
      <p:sp>
        <p:nvSpPr>
          <p:cNvPr id="5" name="Text 3"/>
          <p:cNvSpPr/>
          <p:nvPr/>
        </p:nvSpPr>
        <p:spPr>
          <a:xfrm>
            <a:off x="609600" y="1857375"/>
            <a:ext cx="410527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2148"/>
              </a:lnSpc>
              <a:buSzPct val="100000"/>
              <a:buChar char="•"/>
            </a:pPr>
            <a:r>
              <a:rPr lang="en-US" sz="1603" kern="0" spc="-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문장은 순서가 있으니깐 =&gt; RNN 구조 필요</a:t>
            </a:r>
            <a:endParaRPr lang="en-US" sz="1603" dirty="0"/>
          </a:p>
          <a:p>
            <a:pPr marL="342900" indent="-342900" algn="l">
              <a:lnSpc>
                <a:spcPts val="2148"/>
              </a:lnSpc>
              <a:buSzPct val="100000"/>
              <a:buChar char="•"/>
            </a:pPr>
            <a:r>
              <a:rPr lang="en-US" sz="1603" kern="0" spc="-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지역 패턴 잡을려면 =&gt; CNN 필요</a:t>
            </a:r>
            <a:endParaRPr lang="en-US" sz="1603" dirty="0"/>
          </a:p>
          <a:p>
            <a:pPr marL="0" indent="0" algn="l">
              <a:lnSpc>
                <a:spcPts val="2148"/>
              </a:lnSpc>
              <a:buNone/>
            </a:pPr>
            <a:r>
              <a:rPr lang="en-US" sz="1603" kern="0" spc="-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즉, Attention은 그저 보조적 역할을 함</a:t>
            </a:r>
            <a:endParaRPr lang="en-US" sz="1603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</a:t>
            </a:r>
            <a:endParaRPr lang="en-US" sz="1710" dirty="0"/>
          </a:p>
        </p:txBody>
      </p:sp>
      <p:sp>
        <p:nvSpPr>
          <p:cNvPr id="3" name="Shape 1"/>
          <p:cNvSpPr/>
          <p:nvPr/>
        </p:nvSpPr>
        <p:spPr>
          <a:xfrm>
            <a:off x="609600" y="1290638"/>
            <a:ext cx="4105275" cy="1423988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609600" y="1290638"/>
            <a:ext cx="4105275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174"/>
              </a:lnSpc>
              <a:buNone/>
            </a:pPr>
            <a:r>
              <a:rPr lang="en-US" sz="2405" b="1" kern="0" spc="-4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기존 인식</a:t>
            </a:r>
            <a:endParaRPr lang="en-US" sz="2405" dirty="0"/>
          </a:p>
        </p:txBody>
      </p:sp>
      <p:sp>
        <p:nvSpPr>
          <p:cNvPr id="5" name="Text 3"/>
          <p:cNvSpPr/>
          <p:nvPr/>
        </p:nvSpPr>
        <p:spPr>
          <a:xfrm>
            <a:off x="609600" y="1857375"/>
            <a:ext cx="410527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2148"/>
              </a:lnSpc>
              <a:buSzPct val="100000"/>
              <a:buChar char="•"/>
            </a:pPr>
            <a:r>
              <a:rPr lang="en-US" sz="1603" kern="0" spc="-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문장은 순서가 있으니깐 =&gt; RNN 구조 필요</a:t>
            </a:r>
            <a:endParaRPr lang="en-US" sz="1603" dirty="0"/>
          </a:p>
          <a:p>
            <a:pPr marL="342900" indent="-342900" algn="l">
              <a:lnSpc>
                <a:spcPts val="2148"/>
              </a:lnSpc>
              <a:buSzPct val="100000"/>
              <a:buChar char="•"/>
            </a:pPr>
            <a:r>
              <a:rPr lang="en-US" sz="1603" kern="0" spc="-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지역 패턴 잡을려면 =&gt; CNN 필요</a:t>
            </a:r>
            <a:endParaRPr lang="en-US" sz="1603" dirty="0"/>
          </a:p>
          <a:p>
            <a:pPr marL="0" indent="0" algn="l">
              <a:lnSpc>
                <a:spcPts val="2148"/>
              </a:lnSpc>
              <a:buNone/>
            </a:pPr>
            <a:r>
              <a:rPr lang="en-US" sz="1603" kern="0" spc="-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 즉, Attention은 그저 보조적 역할을 함</a:t>
            </a:r>
            <a:endParaRPr lang="en-US" sz="1603" dirty="0"/>
          </a:p>
        </p:txBody>
      </p:sp>
      <p:sp>
        <p:nvSpPr>
          <p:cNvPr id="6" name="Shape 4"/>
          <p:cNvSpPr/>
          <p:nvPr/>
        </p:nvSpPr>
        <p:spPr>
          <a:xfrm>
            <a:off x="4714875" y="3109913"/>
            <a:ext cx="3804047" cy="1709738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" name="Text 5"/>
          <p:cNvSpPr/>
          <p:nvPr/>
        </p:nvSpPr>
        <p:spPr>
          <a:xfrm>
            <a:off x="4714875" y="3109913"/>
            <a:ext cx="3804047" cy="4238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3174"/>
              </a:lnSpc>
              <a:buNone/>
            </a:pPr>
            <a:r>
              <a:rPr lang="en-US" sz="2405" b="1" kern="0" spc="-4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</a:t>
            </a:r>
            <a:endParaRPr lang="en-US" sz="2405" dirty="0"/>
          </a:p>
        </p:txBody>
      </p:sp>
      <p:sp>
        <p:nvSpPr>
          <p:cNvPr id="8" name="Text 6"/>
          <p:cNvSpPr/>
          <p:nvPr/>
        </p:nvSpPr>
        <p:spPr>
          <a:xfrm>
            <a:off x="4714875" y="3676650"/>
            <a:ext cx="3804047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2148"/>
              </a:lnSpc>
              <a:buSzPct val="100000"/>
              <a:buChar char="•"/>
            </a:pPr>
            <a:r>
              <a:rPr lang="en-US" sz="1603" kern="0" spc="-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RNN ❌</a:t>
            </a:r>
            <a:endParaRPr lang="en-US" sz="1603" dirty="0"/>
          </a:p>
          <a:p>
            <a:pPr marL="342900" indent="-342900" algn="l">
              <a:lnSpc>
                <a:spcPts val="2148"/>
              </a:lnSpc>
              <a:buSzPct val="100000"/>
              <a:buChar char="•"/>
            </a:pPr>
            <a:r>
              <a:rPr lang="en-US" sz="1603" kern="0" spc="-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CNN ❌</a:t>
            </a:r>
            <a:endParaRPr lang="en-US" sz="1603" dirty="0"/>
          </a:p>
          <a:p>
            <a:pPr marL="342900" indent="-342900" algn="l">
              <a:lnSpc>
                <a:spcPts val="2148"/>
              </a:lnSpc>
              <a:buSzPct val="100000"/>
              <a:buChar char="•"/>
            </a:pPr>
            <a:r>
              <a:rPr lang="en-US" sz="1603" kern="0" spc="-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Self-Attention ✅ </a:t>
            </a:r>
            <a:endParaRPr lang="en-US" sz="1603" dirty="0"/>
          </a:p>
          <a:p>
            <a:pPr marL="342900" indent="-342900" algn="l">
              <a:lnSpc>
                <a:spcPts val="2148"/>
              </a:lnSpc>
              <a:buSzPct val="100000"/>
              <a:buChar char="•"/>
            </a:pPr>
            <a:r>
              <a:rPr lang="en-US" sz="1603" kern="0" spc="-8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Feed Forward Layer ✅</a:t>
            </a:r>
            <a:endParaRPr lang="en-US" sz="1603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4663" y="266700"/>
            <a:ext cx="3114675" cy="460533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4663" y="266700"/>
            <a:ext cx="3114675" cy="46053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348038" y="1900238"/>
            <a:ext cx="1223963" cy="1738313"/>
          </a:xfrm>
          <a:prstGeom prst="rect">
            <a:avLst/>
          </a:prstGeom>
          <a:solidFill>
            <a:srgbClr val="73EA85">
              <a:alpha val="2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3348038" y="1671638"/>
            <a:ext cx="6810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Encoder</a:t>
            </a:r>
            <a:endParaRPr lang="en-US" sz="1283" dirty="0"/>
          </a:p>
        </p:txBody>
      </p:sp>
      <p:sp>
        <p:nvSpPr>
          <p:cNvPr id="6" name="Text 3"/>
          <p:cNvSpPr/>
          <p:nvPr/>
        </p:nvSpPr>
        <p:spPr>
          <a:xfrm>
            <a:off x="1385888" y="1671638"/>
            <a:ext cx="1933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입력 문장을  표현으로 변환 :</a:t>
            </a:r>
            <a:endParaRPr lang="en-US" sz="1283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4663" y="266700"/>
            <a:ext cx="3114675" cy="46053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348038" y="1900238"/>
            <a:ext cx="1223963" cy="1738313"/>
          </a:xfrm>
          <a:prstGeom prst="rect">
            <a:avLst/>
          </a:prstGeom>
          <a:solidFill>
            <a:srgbClr val="73EA85">
              <a:alpha val="2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610100" y="1281113"/>
            <a:ext cx="1138238" cy="2357438"/>
          </a:xfrm>
          <a:prstGeom prst="rect">
            <a:avLst/>
          </a:prstGeom>
          <a:solidFill>
            <a:srgbClr val="F316B0">
              <a:alpha val="2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3348038" y="1671638"/>
            <a:ext cx="6810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Encoder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5776913" y="1281113"/>
            <a:ext cx="695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Decoder</a:t>
            </a:r>
            <a:endParaRPr lang="en-US" sz="1283" dirty="0"/>
          </a:p>
        </p:txBody>
      </p:sp>
      <p:sp>
        <p:nvSpPr>
          <p:cNvPr id="8" name="Text 5"/>
          <p:cNvSpPr/>
          <p:nvPr/>
        </p:nvSpPr>
        <p:spPr>
          <a:xfrm>
            <a:off x="1385888" y="1671638"/>
            <a:ext cx="1933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입력 문장을  표현으로 변환 :</a:t>
            </a:r>
            <a:endParaRPr lang="en-US" sz="1283" dirty="0"/>
          </a:p>
        </p:txBody>
      </p:sp>
      <p:sp>
        <p:nvSpPr>
          <p:cNvPr id="9" name="Text 6"/>
          <p:cNvSpPr/>
          <p:nvPr/>
        </p:nvSpPr>
        <p:spPr>
          <a:xfrm>
            <a:off x="6500813" y="1281113"/>
            <a:ext cx="25669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표현을 바탕으로 출력 생성</a:t>
            </a:r>
            <a:endParaRPr lang="en-US" sz="1283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4663" y="266700"/>
            <a:ext cx="3114675" cy="46053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348038" y="1900238"/>
            <a:ext cx="1223963" cy="1738313"/>
          </a:xfrm>
          <a:prstGeom prst="rect">
            <a:avLst/>
          </a:prstGeom>
          <a:solidFill>
            <a:srgbClr val="73EA85">
              <a:alpha val="2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610100" y="1281113"/>
            <a:ext cx="1138238" cy="2357438"/>
          </a:xfrm>
          <a:prstGeom prst="rect">
            <a:avLst/>
          </a:prstGeom>
          <a:solidFill>
            <a:srgbClr val="F316B0">
              <a:alpha val="2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3348038" y="1671638"/>
            <a:ext cx="6810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Encoder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5776913" y="1281113"/>
            <a:ext cx="695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Decoder</a:t>
            </a:r>
            <a:endParaRPr lang="en-US" sz="1283" dirty="0"/>
          </a:p>
        </p:txBody>
      </p:sp>
      <p:sp>
        <p:nvSpPr>
          <p:cNvPr id="8" name="Text 5"/>
          <p:cNvSpPr/>
          <p:nvPr/>
        </p:nvSpPr>
        <p:spPr>
          <a:xfrm>
            <a:off x="1385888" y="1671638"/>
            <a:ext cx="1933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입력 문장을  표현으로 변환 :</a:t>
            </a:r>
            <a:endParaRPr lang="en-US" sz="1283" dirty="0"/>
          </a:p>
        </p:txBody>
      </p:sp>
      <p:sp>
        <p:nvSpPr>
          <p:cNvPr id="9" name="Text 6"/>
          <p:cNvSpPr/>
          <p:nvPr/>
        </p:nvSpPr>
        <p:spPr>
          <a:xfrm>
            <a:off x="609600" y="3638550"/>
            <a:ext cx="2105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RNN없이 어떻게 순서를 알지?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6500813" y="1281113"/>
            <a:ext cx="25669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표현을 바탕으로 출력 생성</a:t>
            </a:r>
            <a:endParaRPr lang="en-US" sz="1283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4663" y="266700"/>
            <a:ext cx="3114675" cy="46053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348038" y="1900238"/>
            <a:ext cx="1223963" cy="1738313"/>
          </a:xfrm>
          <a:prstGeom prst="rect">
            <a:avLst/>
          </a:prstGeom>
          <a:solidFill>
            <a:srgbClr val="73EA85">
              <a:alpha val="2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610100" y="1281113"/>
            <a:ext cx="1138238" cy="2357438"/>
          </a:xfrm>
          <a:prstGeom prst="rect">
            <a:avLst/>
          </a:prstGeom>
          <a:solidFill>
            <a:srgbClr val="F316B0">
              <a:alpha val="2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3348038" y="1671638"/>
            <a:ext cx="6810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Encoder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5776913" y="1281113"/>
            <a:ext cx="695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Decoder</a:t>
            </a:r>
            <a:endParaRPr lang="en-US" sz="1283" dirty="0"/>
          </a:p>
        </p:txBody>
      </p:sp>
      <p:sp>
        <p:nvSpPr>
          <p:cNvPr id="8" name="Text 5"/>
          <p:cNvSpPr/>
          <p:nvPr/>
        </p:nvSpPr>
        <p:spPr>
          <a:xfrm>
            <a:off x="1385888" y="1671638"/>
            <a:ext cx="1933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입력 문장을  표현으로 변환 :</a:t>
            </a:r>
            <a:endParaRPr lang="en-US" sz="1283" dirty="0"/>
          </a:p>
        </p:txBody>
      </p:sp>
      <p:sp>
        <p:nvSpPr>
          <p:cNvPr id="9" name="Text 6"/>
          <p:cNvSpPr/>
          <p:nvPr/>
        </p:nvSpPr>
        <p:spPr>
          <a:xfrm>
            <a:off x="6472238" y="1281113"/>
            <a:ext cx="256698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Encoder의 정보를 바탕으로    출력 생성</a:t>
            </a:r>
            <a:endParaRPr lang="en-US" sz="1283" dirty="0"/>
          </a:p>
        </p:txBody>
      </p:sp>
      <p:sp>
        <p:nvSpPr>
          <p:cNvPr id="10" name="Text 7"/>
          <p:cNvSpPr/>
          <p:nvPr/>
        </p:nvSpPr>
        <p:spPr>
          <a:xfrm>
            <a:off x="609600" y="3638550"/>
            <a:ext cx="2105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RNN없이 어떻게 순서를 알지?</a:t>
            </a:r>
            <a:endParaRPr lang="en-US" sz="1283" dirty="0"/>
          </a:p>
        </p:txBody>
      </p:sp>
      <p:sp>
        <p:nvSpPr>
          <p:cNvPr id="11" name="Text 8"/>
          <p:cNvSpPr/>
          <p:nvPr/>
        </p:nvSpPr>
        <p:spPr>
          <a:xfrm>
            <a:off x="3005138" y="3633788"/>
            <a:ext cx="3195638" cy="328613"/>
          </a:xfrm>
          <a:prstGeom prst="rect">
            <a:avLst/>
          </a:prstGeom>
          <a:solidFill>
            <a:srgbClr val="0C8CE9">
              <a:alpha val="2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609600" y="3867150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:Positonal Encoding</a:t>
            </a:r>
            <a:endParaRPr lang="en-US" sz="1283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Positonal Encoding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125" y="1062038"/>
            <a:ext cx="1519238" cy="122872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9600" y="1052513"/>
            <a:ext cx="1104900" cy="328613"/>
          </a:xfrm>
          <a:prstGeom prst="rect">
            <a:avLst/>
          </a:prstGeom>
          <a:solidFill>
            <a:srgbClr val="0C8CE9">
              <a:alpha val="2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2709863" y="1219200"/>
            <a:ext cx="3724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 Input Embedding + Postional Encoding</a:t>
            </a:r>
            <a:endParaRPr lang="en-US" sz="1283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62119" y="1338033"/>
            <a:ext cx="419212" cy="7014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Positonal Encoding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125" y="1062038"/>
            <a:ext cx="1519238" cy="122872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9600" y="1052513"/>
            <a:ext cx="1104900" cy="328613"/>
          </a:xfrm>
          <a:prstGeom prst="rect">
            <a:avLst/>
          </a:prstGeom>
          <a:solidFill>
            <a:srgbClr val="0C8CE9">
              <a:alpha val="2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2709863" y="1219200"/>
            <a:ext cx="3724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 Input Embedding + Postional Encoding</a:t>
            </a:r>
            <a:endParaRPr lang="en-US" sz="1283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62119" y="1338033"/>
            <a:ext cx="419212" cy="70142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4891088" y="1447800"/>
            <a:ext cx="1543050" cy="0"/>
          </a:xfrm>
          <a:prstGeom prst="line">
            <a:avLst/>
          </a:prstGeom>
          <a:noFill/>
          <a:ln w="18097">
            <a:solidFill>
              <a:srgbClr val="E03E1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71913" y="1500188"/>
            <a:ext cx="3581400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Positonal Encoding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125" y="1062038"/>
            <a:ext cx="1657350" cy="13192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9600" y="1052513"/>
            <a:ext cx="1204913" cy="352425"/>
          </a:xfrm>
          <a:prstGeom prst="rect">
            <a:avLst/>
          </a:prstGeom>
          <a:solidFill>
            <a:srgbClr val="0C8CE9">
              <a:alpha val="2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2709863" y="1219200"/>
            <a:ext cx="3724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 Input Embedding + Postional Encoding</a:t>
            </a:r>
            <a:endParaRPr lang="en-US" sz="1283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62119" y="1338033"/>
            <a:ext cx="419212" cy="70142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4891088" y="1447800"/>
            <a:ext cx="1543050" cy="0"/>
          </a:xfrm>
          <a:prstGeom prst="line">
            <a:avLst/>
          </a:prstGeom>
          <a:noFill/>
          <a:ln w="18097">
            <a:solidFill>
              <a:srgbClr val="E03E1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71913" y="1500188"/>
            <a:ext cx="3581400" cy="790575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38400" y="2290763"/>
            <a:ext cx="6186488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190750" y="1604963"/>
            <a:ext cx="1600200" cy="1028700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Text 1"/>
          <p:cNvSpPr/>
          <p:nvPr/>
        </p:nvSpPr>
        <p:spPr>
          <a:xfrm>
            <a:off x="2190750" y="1604963"/>
            <a:ext cx="1600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25"/>
              </a:lnSpc>
              <a:buNone/>
            </a:pPr>
            <a:r>
              <a:rPr lang="en-US" sz="103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LSTM (1997)</a:t>
            </a:r>
            <a:endParaRPr lang="en-US" sz="1033" dirty="0"/>
          </a:p>
        </p:txBody>
      </p:sp>
      <p:sp>
        <p:nvSpPr>
          <p:cNvPr id="4" name="Text 2"/>
          <p:cNvSpPr/>
          <p:nvPr/>
        </p:nvSpPr>
        <p:spPr>
          <a:xfrm>
            <a:off x="2190750" y="1852612"/>
            <a:ext cx="1600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146"/>
              </a:lnSpc>
              <a:buSzPct val="100000"/>
              <a:buChar char="•"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Long Short-term Memory</a:t>
            </a:r>
            <a:endParaRPr lang="en-US" sz="855" dirty="0"/>
          </a:p>
          <a:p>
            <a:pPr marL="342900" indent="-342900" algn="l">
              <a:lnSpc>
                <a:spcPts val="1146"/>
              </a:lnSpc>
              <a:buSzPct val="100000"/>
              <a:buChar char="•"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RNN에서 장기적 기억을 더 </a:t>
            </a:r>
            <a:endParaRPr lang="en-US" sz="855" dirty="0"/>
          </a:p>
          <a:p>
            <a:pPr marL="0" indent="0" algn="l">
              <a:lnSpc>
                <a:spcPts val="1146"/>
              </a:lnSpc>
              <a:buNone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   반영하도록 구조를 변경</a:t>
            </a:r>
            <a:endParaRPr lang="en-US" sz="855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90750" y="2366963"/>
            <a:ext cx="9525" cy="27622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353050" y="1300163"/>
            <a:ext cx="1981200" cy="1333500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" name="Text 4"/>
          <p:cNvSpPr/>
          <p:nvPr/>
        </p:nvSpPr>
        <p:spPr>
          <a:xfrm>
            <a:off x="5353050" y="1300163"/>
            <a:ext cx="1981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25"/>
              </a:lnSpc>
              <a:buNone/>
            </a:pPr>
            <a:r>
              <a:rPr lang="en-US" sz="103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Attention(2015)</a:t>
            </a:r>
            <a:endParaRPr lang="en-US" sz="1033" dirty="0"/>
          </a:p>
        </p:txBody>
      </p:sp>
      <p:sp>
        <p:nvSpPr>
          <p:cNvPr id="8" name="Text 5"/>
          <p:cNvSpPr/>
          <p:nvPr/>
        </p:nvSpPr>
        <p:spPr>
          <a:xfrm>
            <a:off x="5353050" y="1547813"/>
            <a:ext cx="19812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146"/>
              </a:lnSpc>
              <a:buSzPct val="100000"/>
              <a:buChar char="•"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고정길이 문멕벡터를 사용하지       않아 Bottleneck 문제 해결</a:t>
            </a:r>
            <a:endParaRPr lang="en-US" sz="855" dirty="0"/>
          </a:p>
          <a:p>
            <a:pPr marL="342900" indent="-342900" algn="l">
              <a:lnSpc>
                <a:spcPts val="1146"/>
              </a:lnSpc>
              <a:buSzPct val="100000"/>
              <a:buChar char="•"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전체 입력 시퀸스에서 ‘주의’를  기울여야하는 부분에 초점을  맞춰 학습</a:t>
            </a:r>
            <a:endParaRPr lang="en-US" sz="855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53050" y="2366963"/>
            <a:ext cx="9525" cy="276225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3771900" y="2633663"/>
            <a:ext cx="1600200" cy="876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71900" y="2633663"/>
            <a:ext cx="9525" cy="27622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771900" y="2957513"/>
            <a:ext cx="1600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25"/>
              </a:lnSpc>
              <a:buNone/>
            </a:pPr>
            <a:r>
              <a:rPr lang="en-US" sz="103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Seq2Seq(2014)</a:t>
            </a:r>
            <a:endParaRPr lang="en-US" sz="1033" dirty="0"/>
          </a:p>
        </p:txBody>
      </p:sp>
      <p:sp>
        <p:nvSpPr>
          <p:cNvPr id="13" name="Text 8"/>
          <p:cNvSpPr/>
          <p:nvPr/>
        </p:nvSpPr>
        <p:spPr>
          <a:xfrm>
            <a:off x="3771900" y="3205163"/>
            <a:ext cx="171926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146"/>
              </a:lnSpc>
              <a:buSzPct val="100000"/>
              <a:buChar char="•"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시퀸스 입력을 통해 다른 시퀸스 출력을 얻도록 고안된 모델</a:t>
            </a:r>
            <a:endParaRPr lang="en-US" sz="855" dirty="0"/>
          </a:p>
        </p:txBody>
      </p:sp>
      <p:sp>
        <p:nvSpPr>
          <p:cNvPr id="14" name="Shape 9"/>
          <p:cNvSpPr/>
          <p:nvPr/>
        </p:nvSpPr>
        <p:spPr>
          <a:xfrm>
            <a:off x="6934200" y="2633663"/>
            <a:ext cx="1733550" cy="1485900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4200" y="2633663"/>
            <a:ext cx="9525" cy="276225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6934200" y="2957513"/>
            <a:ext cx="17335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25"/>
              </a:lnSpc>
              <a:buNone/>
            </a:pPr>
            <a:r>
              <a:rPr lang="en-US" sz="103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</a:t>
            </a:r>
            <a:endParaRPr lang="en-US" sz="1033" dirty="0"/>
          </a:p>
        </p:txBody>
      </p:sp>
      <p:sp>
        <p:nvSpPr>
          <p:cNvPr id="17" name="Text 11"/>
          <p:cNvSpPr/>
          <p:nvPr/>
        </p:nvSpPr>
        <p:spPr>
          <a:xfrm>
            <a:off x="6934200" y="3205163"/>
            <a:ext cx="173355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146"/>
              </a:lnSpc>
              <a:buSzPct val="100000"/>
              <a:buChar char="•"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Attention만을 활용하여 구성한 Encoder-Decoder 모델</a:t>
            </a:r>
            <a:endParaRPr lang="en-US" sz="855" dirty="0"/>
          </a:p>
          <a:p>
            <a:pPr marL="342900" indent="-342900" algn="l">
              <a:lnSpc>
                <a:spcPts val="1146"/>
              </a:lnSpc>
              <a:buSzPct val="100000"/>
              <a:buChar char="•"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연산 효율성과 품질에서 그 당시 좋은 성능을 냄</a:t>
            </a:r>
            <a:endParaRPr lang="en-US" sz="855" dirty="0"/>
          </a:p>
          <a:p>
            <a:pPr marL="342900" indent="-342900" algn="l">
              <a:lnSpc>
                <a:spcPts val="1146"/>
              </a:lnSpc>
              <a:buSzPct val="100000"/>
              <a:buChar char="•"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GPT, DeepSeek 등 여러  모델의 기본이 되는 모델</a:t>
            </a:r>
            <a:endParaRPr lang="en-US" sz="855" dirty="0"/>
          </a:p>
        </p:txBody>
      </p:sp>
      <p:sp>
        <p:nvSpPr>
          <p:cNvPr id="18" name="Shape 12"/>
          <p:cNvSpPr/>
          <p:nvPr/>
        </p:nvSpPr>
        <p:spPr>
          <a:xfrm>
            <a:off x="609600" y="2633663"/>
            <a:ext cx="1600200" cy="876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" y="2633663"/>
            <a:ext cx="9525" cy="276225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609600" y="2957513"/>
            <a:ext cx="1600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425"/>
              </a:lnSpc>
              <a:buNone/>
            </a:pPr>
            <a:r>
              <a:rPr lang="en-US" sz="103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RNN (1986)</a:t>
            </a:r>
            <a:endParaRPr lang="en-US" sz="1033" dirty="0"/>
          </a:p>
        </p:txBody>
      </p:sp>
      <p:sp>
        <p:nvSpPr>
          <p:cNvPr id="21" name="Text 14"/>
          <p:cNvSpPr/>
          <p:nvPr/>
        </p:nvSpPr>
        <p:spPr>
          <a:xfrm>
            <a:off x="609600" y="3205163"/>
            <a:ext cx="17811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146"/>
              </a:lnSpc>
              <a:buSzPct val="100000"/>
              <a:buChar char="•"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Recurrent Neural Network</a:t>
            </a:r>
            <a:endParaRPr lang="en-US" sz="855" dirty="0"/>
          </a:p>
          <a:p>
            <a:pPr marL="342900" indent="-342900" algn="l">
              <a:lnSpc>
                <a:spcPts val="1146"/>
              </a:lnSpc>
              <a:buSzPct val="100000"/>
              <a:buChar char="•"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이전 출력을 다음 입력으로 전달</a:t>
            </a:r>
            <a:endParaRPr lang="en-US" sz="855" dirty="0"/>
          </a:p>
        </p:txBody>
      </p:sp>
      <p:sp>
        <p:nvSpPr>
          <p:cNvPr id="22" name="Text 15"/>
          <p:cNvSpPr/>
          <p:nvPr/>
        </p:nvSpPr>
        <p:spPr>
          <a:xfrm>
            <a:off x="609600" y="609600"/>
            <a:ext cx="7924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Timeline</a:t>
            </a:r>
            <a:endParaRPr lang="en-US" sz="1283" dirty="0"/>
          </a:p>
        </p:txBody>
      </p:sp>
      <p:pic>
        <p:nvPicPr>
          <p:cNvPr id="23" name="Image 5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4363" y="2633662"/>
            <a:ext cx="7939087" cy="190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Positonal Encoding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125" y="1062038"/>
            <a:ext cx="1657350" cy="131921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9600" y="1052513"/>
            <a:ext cx="1204913" cy="352425"/>
          </a:xfrm>
          <a:prstGeom prst="rect">
            <a:avLst/>
          </a:prstGeom>
          <a:solidFill>
            <a:srgbClr val="0C8CE9">
              <a:alpha val="2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2709863" y="1219200"/>
            <a:ext cx="37242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 Input Embedding + Postional Encoding</a:t>
            </a:r>
            <a:endParaRPr lang="en-US" sz="1283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62119" y="1338033"/>
            <a:ext cx="419212" cy="70142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4891088" y="1447800"/>
            <a:ext cx="1543050" cy="0"/>
          </a:xfrm>
          <a:prstGeom prst="line">
            <a:avLst/>
          </a:prstGeom>
          <a:noFill/>
          <a:ln w="18097">
            <a:solidFill>
              <a:srgbClr val="E03E1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71913" y="1500188"/>
            <a:ext cx="3581400" cy="790575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38400" y="2290763"/>
            <a:ext cx="6186488" cy="27813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361950" y="3452813"/>
            <a:ext cx="19145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Char char="•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각 위치마다 고유한 패턴</a:t>
            </a:r>
            <a:endParaRPr lang="en-US" sz="1283" dirty="0"/>
          </a:p>
          <a:p>
            <a:pPr marL="342900" indent="-342900" algn="l">
              <a:lnSpc>
                <a:spcPts val="1693"/>
              </a:lnSpc>
              <a:buSzPct val="100000"/>
              <a:buChar char="•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상대적 거리 계산 가능</a:t>
            </a:r>
            <a:endParaRPr lang="en-US" sz="1283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Encoder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" y="1009650"/>
            <a:ext cx="1271588" cy="134778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Encoder</a:t>
            </a:r>
            <a:endParaRPr lang="en-US" sz="1710" dirty="0"/>
          </a:p>
        </p:txBody>
      </p:sp>
      <p:sp>
        <p:nvSpPr>
          <p:cNvPr id="3" name="Text 1"/>
          <p:cNvSpPr/>
          <p:nvPr/>
        </p:nvSpPr>
        <p:spPr>
          <a:xfrm>
            <a:off x="2667000" y="1223963"/>
            <a:ext cx="3957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=&gt; MHA =&gt;Add &amp; Norm =&gt; FFN =&gt; Add &amp; Norm</a:t>
            </a:r>
            <a:endParaRPr lang="en-US" sz="1283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2115" y="1338033"/>
            <a:ext cx="419214" cy="701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" y="1009650"/>
            <a:ext cx="1271588" cy="134778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Encoder</a:t>
            </a:r>
            <a:endParaRPr lang="en-US" sz="1710" dirty="0"/>
          </a:p>
        </p:txBody>
      </p:sp>
      <p:sp>
        <p:nvSpPr>
          <p:cNvPr id="3" name="Text 1"/>
          <p:cNvSpPr/>
          <p:nvPr/>
        </p:nvSpPr>
        <p:spPr>
          <a:xfrm>
            <a:off x="2667000" y="1223963"/>
            <a:ext cx="3957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=&gt; MHA =&gt;Add &amp; Norm =&gt; FFN =&gt; Add &amp; Norm</a:t>
            </a:r>
            <a:endParaRPr lang="en-US" sz="1283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2115" y="1338033"/>
            <a:ext cx="419214" cy="701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" y="1009650"/>
            <a:ext cx="1271588" cy="1347788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rot="14256">
            <a:off x="3305059" y="1430232"/>
            <a:ext cx="433623" cy="0"/>
          </a:xfrm>
          <a:prstGeom prst="line">
            <a:avLst/>
          </a:prstGeom>
          <a:noFill/>
          <a:ln w="18097">
            <a:solidFill>
              <a:srgbClr val="E03E1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2828925" y="1485900"/>
            <a:ext cx="310038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5"/>
              </a:lnSpc>
              <a:buNone/>
            </a:pPr>
            <a:r>
              <a:rPr lang="en-US" sz="1140" b="1" kern="0" spc="-2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여러개의 Self-Attention으로 구성</a:t>
            </a:r>
            <a:endParaRPr lang="en-US" sz="114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Encoder</a:t>
            </a:r>
            <a:endParaRPr lang="en-US" sz="1710" dirty="0"/>
          </a:p>
        </p:txBody>
      </p:sp>
      <p:sp>
        <p:nvSpPr>
          <p:cNvPr id="3" name="Text 1"/>
          <p:cNvSpPr/>
          <p:nvPr/>
        </p:nvSpPr>
        <p:spPr>
          <a:xfrm>
            <a:off x="2667000" y="1223963"/>
            <a:ext cx="3957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=&gt; MHA =&gt;Add &amp; Norm =&gt; FFN =&gt; Add &amp; Norm</a:t>
            </a:r>
            <a:endParaRPr lang="en-US" sz="1283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2115" y="1338033"/>
            <a:ext cx="419214" cy="701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" y="1009650"/>
            <a:ext cx="1271588" cy="1347788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rot="14256">
            <a:off x="3305059" y="1430232"/>
            <a:ext cx="433623" cy="0"/>
          </a:xfrm>
          <a:prstGeom prst="line">
            <a:avLst/>
          </a:prstGeom>
          <a:noFill/>
          <a:ln w="18097">
            <a:solidFill>
              <a:srgbClr val="E03E1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2828925" y="1485900"/>
            <a:ext cx="310038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5"/>
              </a:lnSpc>
              <a:buNone/>
            </a:pPr>
            <a:r>
              <a:rPr lang="en-US" sz="1140" b="1" kern="0" spc="-2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여러개의 Self-Attention으로 구성</a:t>
            </a:r>
            <a:endParaRPr lang="en-US" sz="1140" dirty="0"/>
          </a:p>
        </p:txBody>
      </p:sp>
      <p:sp>
        <p:nvSpPr>
          <p:cNvPr id="8" name="Text 4"/>
          <p:cNvSpPr/>
          <p:nvPr/>
        </p:nvSpPr>
        <p:spPr>
          <a:xfrm>
            <a:off x="4126704" y="1685925"/>
            <a:ext cx="214788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각 단어가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문장의 다른 모든 단어를 보고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중요도를 계산한다</a:t>
            </a:r>
            <a:endParaRPr lang="en-US" sz="1283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95725" y="1792248"/>
            <a:ext cx="196339" cy="7014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Encoder</a:t>
            </a:r>
            <a:endParaRPr lang="en-US" sz="1710" dirty="0"/>
          </a:p>
        </p:txBody>
      </p:sp>
      <p:sp>
        <p:nvSpPr>
          <p:cNvPr id="3" name="Text 1"/>
          <p:cNvSpPr/>
          <p:nvPr/>
        </p:nvSpPr>
        <p:spPr>
          <a:xfrm>
            <a:off x="2667000" y="1223963"/>
            <a:ext cx="3957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=&gt; MHA =&gt;Add &amp; Norm =&gt; FFN =&gt; Add &amp; Norm</a:t>
            </a:r>
            <a:endParaRPr lang="en-US" sz="1283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2115" y="1338033"/>
            <a:ext cx="419212" cy="701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" y="1009650"/>
            <a:ext cx="1271588" cy="1347788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rot="14256">
            <a:off x="3305059" y="1430232"/>
            <a:ext cx="433623" cy="0"/>
          </a:xfrm>
          <a:prstGeom prst="line">
            <a:avLst/>
          </a:prstGeom>
          <a:noFill/>
          <a:ln w="18097">
            <a:solidFill>
              <a:srgbClr val="E03E1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2828925" y="1485900"/>
            <a:ext cx="310038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5"/>
              </a:lnSpc>
              <a:buNone/>
            </a:pPr>
            <a:r>
              <a:rPr lang="en-US" sz="1140" b="1" kern="0" spc="-2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여러개의 Self-Attention으로 구성</a:t>
            </a:r>
            <a:endParaRPr lang="en-US" sz="1140" dirty="0"/>
          </a:p>
        </p:txBody>
      </p:sp>
      <p:sp>
        <p:nvSpPr>
          <p:cNvPr id="8" name="Text 4"/>
          <p:cNvSpPr/>
          <p:nvPr/>
        </p:nvSpPr>
        <p:spPr>
          <a:xfrm>
            <a:off x="4126706" y="1685925"/>
            <a:ext cx="214788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각 단어가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문장의 다른 모든 단어를 보고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중요도를 계산한다</a:t>
            </a:r>
            <a:endParaRPr lang="en-US" sz="1283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95727" y="1792248"/>
            <a:ext cx="196337" cy="70141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67075" y="2371725"/>
            <a:ext cx="3862387" cy="7953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38213" y="3362325"/>
            <a:ext cx="17811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 : 내가 찾고 싶은 정보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 : 내가 가진 정보의 주소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 : 실제 정보</a:t>
            </a:r>
            <a:endParaRPr lang="en-US" sz="1283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Encoder</a:t>
            </a:r>
            <a:endParaRPr lang="en-US" sz="1710" dirty="0"/>
          </a:p>
        </p:txBody>
      </p:sp>
      <p:sp>
        <p:nvSpPr>
          <p:cNvPr id="3" name="Text 1"/>
          <p:cNvSpPr/>
          <p:nvPr/>
        </p:nvSpPr>
        <p:spPr>
          <a:xfrm>
            <a:off x="2667000" y="1223963"/>
            <a:ext cx="3957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=&gt; MHA =&gt;Add &amp; Norm =&gt; FFN =&gt; Add &amp; Norm</a:t>
            </a:r>
            <a:endParaRPr lang="en-US" sz="1283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2115" y="1338033"/>
            <a:ext cx="419212" cy="701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" y="1009650"/>
            <a:ext cx="1271588" cy="1347788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rot="14256">
            <a:off x="3305059" y="1430232"/>
            <a:ext cx="433623" cy="0"/>
          </a:xfrm>
          <a:prstGeom prst="line">
            <a:avLst/>
          </a:prstGeom>
          <a:noFill/>
          <a:ln w="18097">
            <a:solidFill>
              <a:srgbClr val="E03E1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2828925" y="1485900"/>
            <a:ext cx="310038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5"/>
              </a:lnSpc>
              <a:buNone/>
            </a:pPr>
            <a:r>
              <a:rPr lang="en-US" sz="1140" b="1" kern="0" spc="-2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여러개의 Self-Attention으로 구성</a:t>
            </a:r>
            <a:endParaRPr lang="en-US" sz="1140" dirty="0"/>
          </a:p>
        </p:txBody>
      </p:sp>
      <p:sp>
        <p:nvSpPr>
          <p:cNvPr id="8" name="Text 4"/>
          <p:cNvSpPr/>
          <p:nvPr/>
        </p:nvSpPr>
        <p:spPr>
          <a:xfrm>
            <a:off x="4126706" y="1685925"/>
            <a:ext cx="214788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각 단어가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문장의 다른 모든 단어를 보고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중요도를 계산한다</a:t>
            </a:r>
            <a:endParaRPr lang="en-US" sz="1283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95727" y="1792248"/>
            <a:ext cx="196342" cy="70141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67075" y="2371725"/>
            <a:ext cx="3862387" cy="7953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38213" y="3362325"/>
            <a:ext cx="17811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 : 내가 찾고 싶은 정보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 : 내가 가진 정보의 주소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 : 실제 정보</a:t>
            </a:r>
            <a:endParaRPr lang="en-US" sz="1283" dirty="0"/>
          </a:p>
        </p:txBody>
      </p:sp>
      <p:sp>
        <p:nvSpPr>
          <p:cNvPr id="12" name="Text 6"/>
          <p:cNvSpPr/>
          <p:nvPr/>
        </p:nvSpPr>
        <p:spPr>
          <a:xfrm>
            <a:off x="3267075" y="3257550"/>
            <a:ext cx="1352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Score = QK^T</a:t>
            </a:r>
            <a:endParaRPr lang="en-US" sz="1283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Encoder</a:t>
            </a:r>
            <a:endParaRPr lang="en-US" sz="1710" dirty="0"/>
          </a:p>
        </p:txBody>
      </p:sp>
      <p:sp>
        <p:nvSpPr>
          <p:cNvPr id="3" name="Text 1"/>
          <p:cNvSpPr/>
          <p:nvPr/>
        </p:nvSpPr>
        <p:spPr>
          <a:xfrm>
            <a:off x="2667000" y="1223963"/>
            <a:ext cx="3957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=&gt; MHA =&gt;Add &amp; Norm =&gt; FFN =&gt; Add &amp; Norm</a:t>
            </a:r>
            <a:endParaRPr lang="en-US" sz="1283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2115" y="1338033"/>
            <a:ext cx="419212" cy="701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" y="1009650"/>
            <a:ext cx="1271588" cy="1347788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rot="14256">
            <a:off x="3305059" y="1430232"/>
            <a:ext cx="433623" cy="0"/>
          </a:xfrm>
          <a:prstGeom prst="line">
            <a:avLst/>
          </a:prstGeom>
          <a:noFill/>
          <a:ln w="18097">
            <a:solidFill>
              <a:srgbClr val="E03E1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2828925" y="1485900"/>
            <a:ext cx="310038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5"/>
              </a:lnSpc>
              <a:buNone/>
            </a:pPr>
            <a:r>
              <a:rPr lang="en-US" sz="1140" b="1" kern="0" spc="-2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여러개의 Self-Attention으로 구성</a:t>
            </a:r>
            <a:endParaRPr lang="en-US" sz="1140" dirty="0"/>
          </a:p>
        </p:txBody>
      </p:sp>
      <p:sp>
        <p:nvSpPr>
          <p:cNvPr id="8" name="Text 4"/>
          <p:cNvSpPr/>
          <p:nvPr/>
        </p:nvSpPr>
        <p:spPr>
          <a:xfrm>
            <a:off x="4126706" y="1685925"/>
            <a:ext cx="214788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각 단어가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문장의 다른 모든 단어를 보고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중요도를 계산한다</a:t>
            </a:r>
            <a:endParaRPr lang="en-US" sz="1283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95727" y="1792248"/>
            <a:ext cx="196342" cy="70141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67075" y="2371725"/>
            <a:ext cx="3862387" cy="7953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38213" y="3362325"/>
            <a:ext cx="17811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 : 내가 찾고 싶은 정보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 : 내가 가진 정보의 주소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 : 실제 정보</a:t>
            </a:r>
            <a:endParaRPr lang="en-US" sz="1283" dirty="0"/>
          </a:p>
        </p:txBody>
      </p:sp>
      <p:sp>
        <p:nvSpPr>
          <p:cNvPr id="12" name="Text 6"/>
          <p:cNvSpPr/>
          <p:nvPr/>
        </p:nvSpPr>
        <p:spPr>
          <a:xfrm>
            <a:off x="3267075" y="3257550"/>
            <a:ext cx="1352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Score = QK^T</a:t>
            </a:r>
            <a:endParaRPr lang="en-US" sz="1283" dirty="0"/>
          </a:p>
        </p:txBody>
      </p:sp>
      <p:sp>
        <p:nvSpPr>
          <p:cNvPr id="13" name="Text 7"/>
          <p:cNvSpPr/>
          <p:nvPr/>
        </p:nvSpPr>
        <p:spPr>
          <a:xfrm>
            <a:off x="3267075" y="3538538"/>
            <a:ext cx="9763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Scaling</a:t>
            </a:r>
            <a:endParaRPr lang="en-US" sz="1283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Encoder</a:t>
            </a:r>
            <a:endParaRPr lang="en-US" sz="1710" dirty="0"/>
          </a:p>
        </p:txBody>
      </p:sp>
      <p:sp>
        <p:nvSpPr>
          <p:cNvPr id="3" name="Text 1"/>
          <p:cNvSpPr/>
          <p:nvPr/>
        </p:nvSpPr>
        <p:spPr>
          <a:xfrm>
            <a:off x="2667000" y="1223963"/>
            <a:ext cx="3957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=&gt; MHA =&gt;Add &amp; Norm =&gt; FFN =&gt; Add &amp; Norm</a:t>
            </a:r>
            <a:endParaRPr lang="en-US" sz="1283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2115" y="1338033"/>
            <a:ext cx="419212" cy="701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" y="1009650"/>
            <a:ext cx="1271588" cy="1347788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rot="14256">
            <a:off x="3305059" y="1430232"/>
            <a:ext cx="433623" cy="0"/>
          </a:xfrm>
          <a:prstGeom prst="line">
            <a:avLst/>
          </a:prstGeom>
          <a:noFill/>
          <a:ln w="18097">
            <a:solidFill>
              <a:srgbClr val="E03E1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2828925" y="1485900"/>
            <a:ext cx="310038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5"/>
              </a:lnSpc>
              <a:buNone/>
            </a:pPr>
            <a:r>
              <a:rPr lang="en-US" sz="1140" b="1" kern="0" spc="-2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여러개의 Self-Attention으로 구성</a:t>
            </a:r>
            <a:endParaRPr lang="en-US" sz="1140" dirty="0"/>
          </a:p>
        </p:txBody>
      </p:sp>
      <p:sp>
        <p:nvSpPr>
          <p:cNvPr id="8" name="Text 4"/>
          <p:cNvSpPr/>
          <p:nvPr/>
        </p:nvSpPr>
        <p:spPr>
          <a:xfrm>
            <a:off x="4126706" y="1685925"/>
            <a:ext cx="214788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각 단어가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문장의 다른 모든 단어를 보고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중요도를 계산한다</a:t>
            </a:r>
            <a:endParaRPr lang="en-US" sz="1283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95727" y="1792248"/>
            <a:ext cx="196342" cy="70141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67075" y="2371725"/>
            <a:ext cx="3862387" cy="7953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38213" y="3362325"/>
            <a:ext cx="17811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 : 내가 찾고 싶은 정보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 : 내가 가진 정보의 주소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 : 실제 정보</a:t>
            </a:r>
            <a:endParaRPr lang="en-US" sz="1283" dirty="0"/>
          </a:p>
        </p:txBody>
      </p:sp>
      <p:sp>
        <p:nvSpPr>
          <p:cNvPr id="12" name="Text 6"/>
          <p:cNvSpPr/>
          <p:nvPr/>
        </p:nvSpPr>
        <p:spPr>
          <a:xfrm>
            <a:off x="3267075" y="3257550"/>
            <a:ext cx="1352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Score = QK^T</a:t>
            </a:r>
            <a:endParaRPr lang="en-US" sz="1283" dirty="0"/>
          </a:p>
        </p:txBody>
      </p:sp>
      <p:sp>
        <p:nvSpPr>
          <p:cNvPr id="13" name="Text 7"/>
          <p:cNvSpPr/>
          <p:nvPr/>
        </p:nvSpPr>
        <p:spPr>
          <a:xfrm>
            <a:off x="3267075" y="3538538"/>
            <a:ext cx="9763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Scaling</a:t>
            </a:r>
            <a:endParaRPr lang="en-US" sz="1283" dirty="0"/>
          </a:p>
        </p:txBody>
      </p:sp>
      <p:sp>
        <p:nvSpPr>
          <p:cNvPr id="14" name="Text 8"/>
          <p:cNvSpPr/>
          <p:nvPr/>
        </p:nvSpPr>
        <p:spPr>
          <a:xfrm>
            <a:off x="3267075" y="3819525"/>
            <a:ext cx="43767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Softmax (=각 단어가 다른 단어를 얼마나 참고하는지 확률)</a:t>
            </a:r>
            <a:endParaRPr lang="en-US" sz="1283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Encoder</a:t>
            </a:r>
            <a:endParaRPr lang="en-US" sz="1710" dirty="0"/>
          </a:p>
        </p:txBody>
      </p:sp>
      <p:sp>
        <p:nvSpPr>
          <p:cNvPr id="3" name="Text 1"/>
          <p:cNvSpPr/>
          <p:nvPr/>
        </p:nvSpPr>
        <p:spPr>
          <a:xfrm>
            <a:off x="2667000" y="1223963"/>
            <a:ext cx="3957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=&gt; MHA =&gt;Add &amp; Norm =&gt; FFN =&gt; Add &amp; Norm</a:t>
            </a:r>
            <a:endParaRPr lang="en-US" sz="1283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2110" y="1338033"/>
            <a:ext cx="419212" cy="701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" y="1009650"/>
            <a:ext cx="1271588" cy="1347788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rot="14256">
            <a:off x="3305063" y="1430232"/>
            <a:ext cx="433623" cy="0"/>
          </a:xfrm>
          <a:prstGeom prst="line">
            <a:avLst/>
          </a:prstGeom>
          <a:noFill/>
          <a:ln w="18097">
            <a:solidFill>
              <a:srgbClr val="E03E1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2828925" y="1485900"/>
            <a:ext cx="310038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5"/>
              </a:lnSpc>
              <a:buNone/>
            </a:pPr>
            <a:r>
              <a:rPr lang="en-US" sz="1140" b="1" kern="0" spc="-2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여러개의 Self-Attention으로 구성</a:t>
            </a:r>
            <a:endParaRPr lang="en-US" sz="1140" dirty="0"/>
          </a:p>
        </p:txBody>
      </p:sp>
      <p:sp>
        <p:nvSpPr>
          <p:cNvPr id="8" name="Text 4"/>
          <p:cNvSpPr/>
          <p:nvPr/>
        </p:nvSpPr>
        <p:spPr>
          <a:xfrm>
            <a:off x="4126706" y="1685925"/>
            <a:ext cx="214788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각 단어가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문장의 다른 모든 단어를 보고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중요도를 계산한다</a:t>
            </a:r>
            <a:endParaRPr lang="en-US" sz="1283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95727" y="1792248"/>
            <a:ext cx="196342" cy="70141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67075" y="2371725"/>
            <a:ext cx="3862387" cy="7953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38213" y="3362325"/>
            <a:ext cx="17811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 : 내가 찾고 싶은 정보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 : 내가 가진 정보의 주소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 : 실제 정보</a:t>
            </a:r>
            <a:endParaRPr lang="en-US" sz="1283" dirty="0"/>
          </a:p>
        </p:txBody>
      </p:sp>
      <p:sp>
        <p:nvSpPr>
          <p:cNvPr id="12" name="Text 6"/>
          <p:cNvSpPr/>
          <p:nvPr/>
        </p:nvSpPr>
        <p:spPr>
          <a:xfrm>
            <a:off x="3267075" y="3257550"/>
            <a:ext cx="1352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Score = QK^T</a:t>
            </a:r>
            <a:endParaRPr lang="en-US" sz="1283" dirty="0"/>
          </a:p>
        </p:txBody>
      </p:sp>
      <p:sp>
        <p:nvSpPr>
          <p:cNvPr id="13" name="Text 7"/>
          <p:cNvSpPr/>
          <p:nvPr/>
        </p:nvSpPr>
        <p:spPr>
          <a:xfrm>
            <a:off x="3267075" y="3538538"/>
            <a:ext cx="9763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Scaling</a:t>
            </a:r>
            <a:endParaRPr lang="en-US" sz="1283" dirty="0"/>
          </a:p>
        </p:txBody>
      </p:sp>
      <p:sp>
        <p:nvSpPr>
          <p:cNvPr id="14" name="Text 8"/>
          <p:cNvSpPr/>
          <p:nvPr/>
        </p:nvSpPr>
        <p:spPr>
          <a:xfrm>
            <a:off x="3267075" y="3819525"/>
            <a:ext cx="43767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Softmax (=각 단어가 다른 단어를 얼마나 참고하는지 확률)</a:t>
            </a:r>
            <a:endParaRPr lang="en-US" sz="1283" dirty="0"/>
          </a:p>
        </p:txBody>
      </p:sp>
      <p:sp>
        <p:nvSpPr>
          <p:cNvPr id="15" name="Text 9"/>
          <p:cNvSpPr/>
          <p:nvPr/>
        </p:nvSpPr>
        <p:spPr>
          <a:xfrm>
            <a:off x="3262313" y="4100513"/>
            <a:ext cx="17287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확률을 토대로 V와 곱</a:t>
            </a:r>
            <a:endParaRPr lang="en-US" sz="12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600" y="1309688"/>
            <a:ext cx="3810000" cy="2152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24400" y="1309688"/>
            <a:ext cx="3810000" cy="21526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RNN (1986) /  LSTM (1997)</a:t>
            </a:r>
            <a:endParaRPr lang="en-US" sz="1710" dirty="0"/>
          </a:p>
        </p:txBody>
      </p:sp>
      <p:sp>
        <p:nvSpPr>
          <p:cNvPr id="5" name="Shape 1"/>
          <p:cNvSpPr/>
          <p:nvPr/>
        </p:nvSpPr>
        <p:spPr>
          <a:xfrm>
            <a:off x="609600" y="3652838"/>
            <a:ext cx="3810000" cy="762000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Text 2"/>
          <p:cNvSpPr/>
          <p:nvPr/>
        </p:nvSpPr>
        <p:spPr>
          <a:xfrm>
            <a:off x="609600" y="3652838"/>
            <a:ext cx="3810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RNN 구조</a:t>
            </a:r>
            <a:endParaRPr lang="en-US" sz="1283" dirty="0"/>
          </a:p>
        </p:txBody>
      </p:sp>
      <p:sp>
        <p:nvSpPr>
          <p:cNvPr id="7" name="Text 3"/>
          <p:cNvSpPr/>
          <p:nvPr/>
        </p:nvSpPr>
        <p:spPr>
          <a:xfrm>
            <a:off x="609600" y="3957638"/>
            <a:ext cx="3810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146"/>
              </a:lnSpc>
              <a:buNone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결과값을 계산하기 위해</a:t>
            </a:r>
            <a:endParaRPr lang="en-US" sz="855" dirty="0"/>
          </a:p>
          <a:p>
            <a:pPr marL="0" indent="0" algn="l">
              <a:lnSpc>
                <a:spcPts val="1146"/>
              </a:lnSpc>
              <a:buNone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현재 단계에 입력과 이전 단계의 출력을 함께 입력으로 받는 구조 =&gt;가중치 행렬이 계속해서 곱해지면서 앞쪽 정보가 소실됨</a:t>
            </a:r>
            <a:endParaRPr lang="en-US" sz="855" dirty="0"/>
          </a:p>
        </p:txBody>
      </p:sp>
      <p:sp>
        <p:nvSpPr>
          <p:cNvPr id="8" name="Shape 4"/>
          <p:cNvSpPr/>
          <p:nvPr/>
        </p:nvSpPr>
        <p:spPr>
          <a:xfrm>
            <a:off x="4724400" y="3652838"/>
            <a:ext cx="3810000" cy="609600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5"/>
          <p:cNvSpPr/>
          <p:nvPr/>
        </p:nvSpPr>
        <p:spPr>
          <a:xfrm>
            <a:off x="4724400" y="3652838"/>
            <a:ext cx="3810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LSTM 구조</a:t>
            </a:r>
            <a:endParaRPr lang="en-US" sz="1283" dirty="0"/>
          </a:p>
        </p:txBody>
      </p:sp>
      <p:sp>
        <p:nvSpPr>
          <p:cNvPr id="10" name="Text 6"/>
          <p:cNvSpPr/>
          <p:nvPr/>
        </p:nvSpPr>
        <p:spPr>
          <a:xfrm>
            <a:off x="4724400" y="3957638"/>
            <a:ext cx="3810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146"/>
              </a:lnSpc>
              <a:buNone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RNN구조에 Forget Gate, Input Gate, Output Gate로 </a:t>
            </a:r>
            <a:endParaRPr lang="en-US" sz="855" dirty="0"/>
          </a:p>
          <a:p>
            <a:pPr marL="0" indent="0" algn="l">
              <a:lnSpc>
                <a:spcPts val="1146"/>
              </a:lnSpc>
              <a:buNone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RNN의 고질적인 문제인 기울기 소실 문제를 해결하기 위해 “Gate” 구조를 추가</a:t>
            </a:r>
            <a:endParaRPr lang="en-US" sz="85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Encoder</a:t>
            </a:r>
            <a:endParaRPr lang="en-US" sz="1710" dirty="0"/>
          </a:p>
        </p:txBody>
      </p:sp>
      <p:sp>
        <p:nvSpPr>
          <p:cNvPr id="3" name="Text 1"/>
          <p:cNvSpPr/>
          <p:nvPr/>
        </p:nvSpPr>
        <p:spPr>
          <a:xfrm>
            <a:off x="2667000" y="1223963"/>
            <a:ext cx="3957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=&gt; MHA =&gt;Add &amp; Norm =&gt; FFN =&gt; Add &amp; Norm</a:t>
            </a:r>
            <a:endParaRPr lang="en-US" sz="1283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2110" y="1338033"/>
            <a:ext cx="419221" cy="701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" y="1009650"/>
            <a:ext cx="1271588" cy="1347788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rot="14256">
            <a:off x="3305063" y="1430232"/>
            <a:ext cx="433623" cy="0"/>
          </a:xfrm>
          <a:prstGeom prst="line">
            <a:avLst/>
          </a:prstGeom>
          <a:noFill/>
          <a:ln w="18097">
            <a:solidFill>
              <a:srgbClr val="E03E1A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3"/>
          <p:cNvSpPr/>
          <p:nvPr/>
        </p:nvSpPr>
        <p:spPr>
          <a:xfrm>
            <a:off x="2828925" y="1485900"/>
            <a:ext cx="3100388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505"/>
              </a:lnSpc>
              <a:buNone/>
            </a:pPr>
            <a:r>
              <a:rPr lang="en-US" sz="1140" b="1" kern="0" spc="-23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여러개의 Self-Attention으로 구성</a:t>
            </a:r>
            <a:endParaRPr lang="en-US" sz="1140" dirty="0"/>
          </a:p>
        </p:txBody>
      </p:sp>
      <p:sp>
        <p:nvSpPr>
          <p:cNvPr id="8" name="Text 4"/>
          <p:cNvSpPr/>
          <p:nvPr/>
        </p:nvSpPr>
        <p:spPr>
          <a:xfrm>
            <a:off x="4126706" y="1685925"/>
            <a:ext cx="214788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각 단어가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문장의 다른 모든 단어를 보고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중요도를 계산한다</a:t>
            </a:r>
            <a:endParaRPr lang="en-US" sz="1283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95727" y="1792248"/>
            <a:ext cx="196332" cy="70141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267075" y="2371725"/>
            <a:ext cx="3862387" cy="7953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38213" y="3362325"/>
            <a:ext cx="17811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 : 내가 찾고 싶은 정보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 : 내가 가진 정보의 주소
</a:t>
            </a:r>
            <a:endParaRPr lang="en-US" sz="1283" dirty="0"/>
          </a:p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 : 실제 정보</a:t>
            </a:r>
            <a:endParaRPr lang="en-US" sz="1283" dirty="0"/>
          </a:p>
        </p:txBody>
      </p:sp>
      <p:sp>
        <p:nvSpPr>
          <p:cNvPr id="12" name="Text 6"/>
          <p:cNvSpPr/>
          <p:nvPr/>
        </p:nvSpPr>
        <p:spPr>
          <a:xfrm>
            <a:off x="3267075" y="3257550"/>
            <a:ext cx="1352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Score = QK^T</a:t>
            </a:r>
            <a:endParaRPr lang="en-US" sz="1283" dirty="0"/>
          </a:p>
        </p:txBody>
      </p:sp>
      <p:sp>
        <p:nvSpPr>
          <p:cNvPr id="13" name="Text 7"/>
          <p:cNvSpPr/>
          <p:nvPr/>
        </p:nvSpPr>
        <p:spPr>
          <a:xfrm>
            <a:off x="3267075" y="3538538"/>
            <a:ext cx="9763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Scaling</a:t>
            </a:r>
            <a:endParaRPr lang="en-US" sz="1283" dirty="0"/>
          </a:p>
        </p:txBody>
      </p:sp>
      <p:sp>
        <p:nvSpPr>
          <p:cNvPr id="14" name="Text 8"/>
          <p:cNvSpPr/>
          <p:nvPr/>
        </p:nvSpPr>
        <p:spPr>
          <a:xfrm>
            <a:off x="3267075" y="3819525"/>
            <a:ext cx="43767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Softmax (=각 단어가 다른 단어를 얼마나 참고하는지 확률)</a:t>
            </a:r>
            <a:endParaRPr lang="en-US" sz="1283" dirty="0"/>
          </a:p>
        </p:txBody>
      </p:sp>
      <p:sp>
        <p:nvSpPr>
          <p:cNvPr id="15" name="Text 9"/>
          <p:cNvSpPr/>
          <p:nvPr/>
        </p:nvSpPr>
        <p:spPr>
          <a:xfrm>
            <a:off x="3262313" y="4100513"/>
            <a:ext cx="17287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확률을 토대로 V와 곱</a:t>
            </a:r>
            <a:endParaRPr lang="en-US" sz="1283" dirty="0"/>
          </a:p>
        </p:txBody>
      </p:sp>
      <p:sp>
        <p:nvSpPr>
          <p:cNvPr id="16" name="Shape 10"/>
          <p:cNvSpPr/>
          <p:nvPr/>
        </p:nvSpPr>
        <p:spPr>
          <a:xfrm>
            <a:off x="3128963" y="2481263"/>
            <a:ext cx="4838700" cy="2052637"/>
          </a:xfrm>
          <a:prstGeom prst="rect">
            <a:avLst/>
          </a:prstGeom>
          <a:solidFill>
            <a:srgbClr val="73EA85">
              <a:alpha val="20000"/>
            </a:srgbClr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7" name="Text 11"/>
          <p:cNvSpPr/>
          <p:nvPr/>
        </p:nvSpPr>
        <p:spPr>
          <a:xfrm>
            <a:off x="8020050" y="3424238"/>
            <a:ext cx="26193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x N</a:t>
            </a:r>
            <a:endParaRPr lang="en-US" sz="1283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Encoder</a:t>
            </a:r>
            <a:endParaRPr lang="en-US" sz="1710" dirty="0"/>
          </a:p>
        </p:txBody>
      </p:sp>
      <p:sp>
        <p:nvSpPr>
          <p:cNvPr id="3" name="Text 1"/>
          <p:cNvSpPr/>
          <p:nvPr/>
        </p:nvSpPr>
        <p:spPr>
          <a:xfrm>
            <a:off x="2667000" y="1223963"/>
            <a:ext cx="3957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=&gt; MHA =&gt;Add &amp; Norm =&gt; FFN =&gt; Add &amp; Norm</a:t>
            </a:r>
            <a:endParaRPr lang="en-US" sz="1283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2110" y="1338033"/>
            <a:ext cx="419221" cy="701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" y="1009650"/>
            <a:ext cx="1271588" cy="134778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919537" y="1452365"/>
            <a:ext cx="957328" cy="23138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67374" y="1457325"/>
            <a:ext cx="957328" cy="23138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3571875" y="1685925"/>
            <a:ext cx="3529013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Add =&gt;Residual Learning      :새로운 representation을 만드는 것이 아닌        </a:t>
            </a:r>
            <a:r>
              <a:rPr lang="en-US" sz="1283" b="1" kern="0" spc="-26" dirty="0">
                <a:solidFill>
                  <a:srgbClr val="E03E1A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기존 representation에 보정</a:t>
            </a:r>
            <a:endParaRPr lang="en-US" sz="1283" dirty="0"/>
          </a:p>
        </p:txBody>
      </p:sp>
      <p:sp>
        <p:nvSpPr>
          <p:cNvPr id="9" name="Text 3"/>
          <p:cNvSpPr/>
          <p:nvPr/>
        </p:nvSpPr>
        <p:spPr>
          <a:xfrm>
            <a:off x="3571875" y="2571750"/>
            <a:ext cx="3871913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693"/>
              </a:lnSpc>
              <a:buSzPct val="100000"/>
              <a:buFont typeface="+mj-lt"/>
              <a:buAutoNum type="arabicPeriod"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Norm =&gt;Layer Normalization      :문장 단위로 Normalization 진행하여       이후 step에서도 </a:t>
            </a:r>
            <a:r>
              <a:rPr lang="en-US" sz="1283" b="1" kern="0" spc="-26" dirty="0">
                <a:solidFill>
                  <a:srgbClr val="E03E1A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안정적으로 학습할 수 있도록  함</a:t>
            </a:r>
            <a:endParaRPr lang="en-US" sz="1283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Encoder</a:t>
            </a:r>
            <a:endParaRPr lang="en-US" sz="1710" dirty="0"/>
          </a:p>
        </p:txBody>
      </p:sp>
      <p:sp>
        <p:nvSpPr>
          <p:cNvPr id="3" name="Text 1"/>
          <p:cNvSpPr/>
          <p:nvPr/>
        </p:nvSpPr>
        <p:spPr>
          <a:xfrm>
            <a:off x="2667000" y="1223963"/>
            <a:ext cx="3957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=&gt; MHA =&gt;Add &amp; Norm =&gt; FFN =&gt; Add &amp; Norm</a:t>
            </a:r>
            <a:endParaRPr lang="en-US" sz="1283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2110" y="1338033"/>
            <a:ext cx="419221" cy="701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" y="1009650"/>
            <a:ext cx="1271588" cy="134778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57775" y="1452563"/>
            <a:ext cx="419416" cy="20848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95682" y="2348090"/>
            <a:ext cx="481254" cy="7013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Encoder</a:t>
            </a:r>
            <a:endParaRPr lang="en-US" sz="1710" dirty="0"/>
          </a:p>
        </p:txBody>
      </p:sp>
      <p:sp>
        <p:nvSpPr>
          <p:cNvPr id="3" name="Text 1"/>
          <p:cNvSpPr/>
          <p:nvPr/>
        </p:nvSpPr>
        <p:spPr>
          <a:xfrm>
            <a:off x="2667000" y="1223963"/>
            <a:ext cx="3957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=&gt; MHA =&gt;Add &amp; Norm =&gt; FFN =&gt; Add &amp; Norm</a:t>
            </a:r>
            <a:endParaRPr lang="en-US" sz="1283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2110" y="1338033"/>
            <a:ext cx="419221" cy="701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" y="1009650"/>
            <a:ext cx="1271588" cy="134778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57775" y="1452563"/>
            <a:ext cx="419416" cy="2084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409950" y="1685925"/>
            <a:ext cx="37147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차원을 크게 늘리고 다시 줄임 </a:t>
            </a:r>
            <a:r>
              <a:rPr lang="en-US" sz="1283" b="1" kern="0" spc="-26" dirty="0">
                <a:solidFill>
                  <a:srgbClr val="198F51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512</a:t>
            </a: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=&gt; Linear =&gt; </a:t>
            </a:r>
            <a:r>
              <a:rPr lang="en-US" sz="1283" b="1" kern="0" spc="-26" dirty="0">
                <a:solidFill>
                  <a:srgbClr val="198F51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2048</a:t>
            </a: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=&gt; ReLU =&gt; Linear=&gt; </a:t>
            </a:r>
            <a:r>
              <a:rPr lang="en-US" sz="1283" b="1" kern="0" spc="-26" dirty="0">
                <a:solidFill>
                  <a:srgbClr val="198F51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512</a:t>
            </a: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 </a:t>
            </a:r>
            <a:endParaRPr lang="en-US" sz="1283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95682" y="2348090"/>
            <a:ext cx="481254" cy="7013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 - Encoder</a:t>
            </a:r>
            <a:endParaRPr lang="en-US" sz="1710" dirty="0"/>
          </a:p>
        </p:txBody>
      </p:sp>
      <p:sp>
        <p:nvSpPr>
          <p:cNvPr id="3" name="Text 1"/>
          <p:cNvSpPr/>
          <p:nvPr/>
        </p:nvSpPr>
        <p:spPr>
          <a:xfrm>
            <a:off x="2667000" y="1223963"/>
            <a:ext cx="39576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Input =&gt; MHA =&gt;Add &amp; Norm =&gt; FFN =&gt; Add &amp; Norm</a:t>
            </a:r>
            <a:endParaRPr lang="en-US" sz="1283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2110" y="1338033"/>
            <a:ext cx="419221" cy="7014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" y="1009650"/>
            <a:ext cx="1271588" cy="1347788"/>
          </a:xfrm>
          <a:prstGeom prst="rect">
            <a:avLst/>
          </a:prstGeom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057775" y="1452563"/>
            <a:ext cx="419416" cy="20848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409950" y="1685925"/>
            <a:ext cx="371475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차원을 크게 늘리고 다시 줄임 </a:t>
            </a:r>
            <a:r>
              <a:rPr lang="en-US" sz="1283" b="1" kern="0" spc="-26" dirty="0">
                <a:solidFill>
                  <a:srgbClr val="198F51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512</a:t>
            </a: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=&gt; Linear =&gt; </a:t>
            </a:r>
            <a:r>
              <a:rPr lang="en-US" sz="1283" b="1" kern="0" spc="-26" dirty="0">
                <a:solidFill>
                  <a:srgbClr val="198F51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2048</a:t>
            </a: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=&gt; ReLU =&gt; Linear=&gt; </a:t>
            </a:r>
            <a:r>
              <a:rPr lang="en-US" sz="1283" b="1" kern="0" spc="-26" dirty="0">
                <a:solidFill>
                  <a:srgbClr val="198F51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512</a:t>
            </a: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 </a:t>
            </a:r>
            <a:endParaRPr lang="en-US" sz="1283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95682" y="2348090"/>
            <a:ext cx="481254" cy="70139"/>
          </a:xfrm>
          <a:prstGeom prst="rect">
            <a:avLst/>
          </a:prstGeom>
        </p:spPr>
      </p:pic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633788" y="2552700"/>
            <a:ext cx="3262313" cy="16954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Transformer(2017)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4663" y="266700"/>
            <a:ext cx="3114675" cy="46053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348038" y="1900238"/>
            <a:ext cx="1223963" cy="1738313"/>
          </a:xfrm>
          <a:prstGeom prst="rect">
            <a:avLst/>
          </a:prstGeom>
          <a:solidFill>
            <a:srgbClr val="73EA85">
              <a:alpha val="2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4610100" y="1281113"/>
            <a:ext cx="1138238" cy="2357438"/>
          </a:xfrm>
          <a:prstGeom prst="rect">
            <a:avLst/>
          </a:prstGeom>
          <a:solidFill>
            <a:srgbClr val="F316B0">
              <a:alpha val="2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3348038" y="1671638"/>
            <a:ext cx="6810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Encoder</a:t>
            </a:r>
            <a:endParaRPr lang="en-US" sz="1283" dirty="0"/>
          </a:p>
        </p:txBody>
      </p:sp>
      <p:sp>
        <p:nvSpPr>
          <p:cNvPr id="7" name="Text 4"/>
          <p:cNvSpPr/>
          <p:nvPr/>
        </p:nvSpPr>
        <p:spPr>
          <a:xfrm>
            <a:off x="5776913" y="1281113"/>
            <a:ext cx="695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Decoder</a:t>
            </a:r>
            <a:endParaRPr lang="en-US" sz="1283" dirty="0"/>
          </a:p>
        </p:txBody>
      </p:sp>
      <p:sp>
        <p:nvSpPr>
          <p:cNvPr id="8" name="Text 5"/>
          <p:cNvSpPr/>
          <p:nvPr/>
        </p:nvSpPr>
        <p:spPr>
          <a:xfrm>
            <a:off x="1385888" y="1671638"/>
            <a:ext cx="19335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입력 문장을  표현으로 변환 :</a:t>
            </a:r>
            <a:endParaRPr lang="en-US" sz="1283" dirty="0"/>
          </a:p>
        </p:txBody>
      </p:sp>
      <p:sp>
        <p:nvSpPr>
          <p:cNvPr id="9" name="Text 6"/>
          <p:cNvSpPr/>
          <p:nvPr/>
        </p:nvSpPr>
        <p:spPr>
          <a:xfrm>
            <a:off x="6500813" y="1281113"/>
            <a:ext cx="25669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표현을 바탕으로 출력 생성</a:t>
            </a:r>
            <a:endParaRPr lang="en-US" sz="12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67000" y="1195388"/>
            <a:ext cx="3810000" cy="21526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Seq2Seq (2014)</a:t>
            </a:r>
            <a:endParaRPr lang="en-US" sz="1710" dirty="0"/>
          </a:p>
        </p:txBody>
      </p:sp>
      <p:sp>
        <p:nvSpPr>
          <p:cNvPr id="4" name="Shape 1"/>
          <p:cNvSpPr/>
          <p:nvPr/>
        </p:nvSpPr>
        <p:spPr>
          <a:xfrm>
            <a:off x="2667000" y="3657600"/>
            <a:ext cx="3810000" cy="914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/>
          <p:nvPr/>
        </p:nvSpPr>
        <p:spPr>
          <a:xfrm>
            <a:off x="2667000" y="3657600"/>
            <a:ext cx="3810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Seq2Seq 구조</a:t>
            </a:r>
            <a:endParaRPr lang="en-US" sz="1283" dirty="0"/>
          </a:p>
        </p:txBody>
      </p:sp>
      <p:sp>
        <p:nvSpPr>
          <p:cNvPr id="6" name="Text 3"/>
          <p:cNvSpPr/>
          <p:nvPr/>
        </p:nvSpPr>
        <p:spPr>
          <a:xfrm>
            <a:off x="2667000" y="3962400"/>
            <a:ext cx="38100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algn="l">
              <a:lnSpc>
                <a:spcPts val="1146"/>
              </a:lnSpc>
              <a:buSzPct val="100000"/>
              <a:buChar char="•"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인코더: 입력 문장을 정해진 크기의 숫자 리스트인 컨텍스트 벡터로             압축하여 이해를 진행</a:t>
            </a:r>
            <a:endParaRPr lang="en-US" sz="855" dirty="0"/>
          </a:p>
          <a:p>
            <a:pPr marL="342900" indent="-342900" algn="l">
              <a:lnSpc>
                <a:spcPts val="1146"/>
              </a:lnSpc>
              <a:buSzPct val="100000"/>
              <a:buChar char="•"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디코더: 전달받은 벡터를 바탕으로, 한 단어씩 순차적으로 내뱉으며 목표하는                    문장을 완성하는 출력 담당</a:t>
            </a:r>
            <a:endParaRPr lang="en-US" sz="85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24400" y="1195388"/>
            <a:ext cx="3810000" cy="215265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71500" y="1195388"/>
            <a:ext cx="3810000" cy="215265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이전의 한계</a:t>
            </a:r>
            <a:endParaRPr lang="en-US" sz="1710" dirty="0"/>
          </a:p>
        </p:txBody>
      </p:sp>
      <p:sp>
        <p:nvSpPr>
          <p:cNvPr id="5" name="Shape 1"/>
          <p:cNvSpPr/>
          <p:nvPr/>
        </p:nvSpPr>
        <p:spPr>
          <a:xfrm>
            <a:off x="609600" y="3652838"/>
            <a:ext cx="3810000" cy="609600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Text 2"/>
          <p:cNvSpPr/>
          <p:nvPr/>
        </p:nvSpPr>
        <p:spPr>
          <a:xfrm>
            <a:off x="609600" y="3652838"/>
            <a:ext cx="3810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LSTM의 한계</a:t>
            </a:r>
            <a:endParaRPr lang="en-US" sz="1283" dirty="0"/>
          </a:p>
        </p:txBody>
      </p:sp>
      <p:sp>
        <p:nvSpPr>
          <p:cNvPr id="7" name="Text 3"/>
          <p:cNvSpPr/>
          <p:nvPr/>
        </p:nvSpPr>
        <p:spPr>
          <a:xfrm>
            <a:off x="609600" y="3957638"/>
            <a:ext cx="3810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146"/>
              </a:lnSpc>
              <a:buNone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Forget gate로 인해 점점 뒷 문장으로 갈 수록 초반 문장이 점점 희석 됨.</a:t>
            </a:r>
            <a:endParaRPr lang="en-US" sz="855" dirty="0"/>
          </a:p>
          <a:p>
            <a:pPr marL="0" indent="0" algn="l">
              <a:lnSpc>
                <a:spcPts val="1146"/>
              </a:lnSpc>
              <a:buNone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즉, 가장 마지막으로 받은 단어의 영향이 제일 큼</a:t>
            </a:r>
            <a:endParaRPr lang="en-US" sz="855" dirty="0"/>
          </a:p>
        </p:txBody>
      </p:sp>
      <p:sp>
        <p:nvSpPr>
          <p:cNvPr id="8" name="Shape 4"/>
          <p:cNvSpPr/>
          <p:nvPr/>
        </p:nvSpPr>
        <p:spPr>
          <a:xfrm>
            <a:off x="4724400" y="3652838"/>
            <a:ext cx="3810000" cy="609600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5"/>
          <p:cNvSpPr/>
          <p:nvPr/>
        </p:nvSpPr>
        <p:spPr>
          <a:xfrm>
            <a:off x="4724400" y="3652838"/>
            <a:ext cx="38100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693"/>
              </a:lnSpc>
              <a:buNone/>
            </a:pPr>
            <a:r>
              <a:rPr lang="en-US" sz="1283" b="1" kern="0" spc="-26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Context Vector 압축의 한계</a:t>
            </a:r>
            <a:endParaRPr lang="en-US" sz="1283" dirty="0"/>
          </a:p>
        </p:txBody>
      </p:sp>
      <p:sp>
        <p:nvSpPr>
          <p:cNvPr id="10" name="Text 6"/>
          <p:cNvSpPr/>
          <p:nvPr/>
        </p:nvSpPr>
        <p:spPr>
          <a:xfrm>
            <a:off x="4724400" y="3957638"/>
            <a:ext cx="3810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1146"/>
              </a:lnSpc>
              <a:buNone/>
            </a:pPr>
            <a:r>
              <a:rPr lang="en-US" sz="855" kern="0" spc="-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입력이 크든 작던 고정된 Context Vector로 압축하기에 입력이 길어지면 성능이 떨어짐 =&gt;(fixed length vector 문제)</a:t>
            </a:r>
            <a:endParaRPr lang="en-US" sz="8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2063" y="1062038"/>
            <a:ext cx="6615113" cy="3324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2938" y="1585913"/>
            <a:ext cx="3929063" cy="11572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600" y="609600"/>
            <a:ext cx="754380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ts val="2052"/>
              </a:lnSpc>
              <a:buNone/>
            </a:pPr>
            <a:r>
              <a:rPr lang="en-US" sz="1710" b="1" kern="0" spc="-34" dirty="0">
                <a:solidFill>
                  <a:srgbClr val="000000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Attention (2015)</a:t>
            </a:r>
            <a:endParaRPr lang="en-US" sz="17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1360</Words>
  <Application>Microsoft Office PowerPoint</Application>
  <PresentationFormat>화면 슬라이드 쇼(16:9)</PresentationFormat>
  <Paragraphs>296</Paragraphs>
  <Slides>55</Slides>
  <Notes>55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58" baseType="lpstr">
      <vt:lpstr>Inter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전범기</cp:lastModifiedBy>
  <cp:revision>2</cp:revision>
  <dcterms:created xsi:type="dcterms:W3CDTF">2026-03-06T02:26:22Z</dcterms:created>
  <dcterms:modified xsi:type="dcterms:W3CDTF">2026-03-06T02:36:07Z</dcterms:modified>
</cp:coreProperties>
</file>